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59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6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0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39F4-AE31-4D9C-893A-B277022130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0C88-27C3-4C8B-A141-3786EE4AC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Sequoia Content Testing </a:t>
            </a:r>
            <a:r>
              <a:rPr lang="en-US" dirty="0" smtClean="0"/>
              <a:t>Workgroup – Pilot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Omar Bouhaddou and Marie Swall - contractors with VA Office of Interoperability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3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 and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 submitted 3 samples</a:t>
            </a:r>
          </a:p>
          <a:p>
            <a:pPr lvl="1"/>
            <a:r>
              <a:rPr lang="en-US" dirty="0" smtClean="0"/>
              <a:t>Alice Newman (MU2 data, but couldn’t populate all fields in VA EHR)</a:t>
            </a:r>
          </a:p>
          <a:p>
            <a:pPr lvl="1"/>
            <a:r>
              <a:rPr lang="en-US" dirty="0" err="1" smtClean="0"/>
              <a:t>NwHINSEVEN</a:t>
            </a:r>
            <a:r>
              <a:rPr lang="en-US" dirty="0" smtClean="0"/>
              <a:t> (artificial sample, with missing sections)</a:t>
            </a:r>
          </a:p>
          <a:p>
            <a:pPr lvl="1"/>
            <a:r>
              <a:rPr lang="en-US" dirty="0" smtClean="0"/>
              <a:t>NHINSEVER SQA2 (?? Should not have submitted)</a:t>
            </a:r>
          </a:p>
          <a:p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PDF with summary stats, links to tools, copy of reports</a:t>
            </a:r>
          </a:p>
          <a:p>
            <a:pPr lvl="1"/>
            <a:r>
              <a:rPr lang="en-US" dirty="0" smtClean="0"/>
              <a:t>Missing the samples themselves, missing the navigation and browse functions available with the interactive tools</a:t>
            </a:r>
          </a:p>
        </p:txBody>
      </p:sp>
    </p:spTree>
    <p:extLst>
      <p:ext uri="{BB962C8B-B14F-4D97-AF65-F5344CB8AC3E}">
        <p14:creationId xmlns:p14="http://schemas.microsoft.com/office/powerpoint/2010/main" val="186555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 Rerun one sample to better understand tools/reports</a:t>
            </a:r>
          </a:p>
          <a:p>
            <a:r>
              <a:rPr lang="en-US" b="1" dirty="0" smtClean="0"/>
              <a:t>Overall</a:t>
            </a:r>
            <a:r>
              <a:rPr lang="en-US" dirty="0" smtClean="0"/>
              <a:t> impression:</a:t>
            </a:r>
          </a:p>
          <a:p>
            <a:pPr lvl="1"/>
            <a:r>
              <a:rPr lang="en-US" dirty="0" smtClean="0"/>
              <a:t>Too much data to look at (especially with multiple samples submitted and multiple tools)</a:t>
            </a:r>
          </a:p>
          <a:p>
            <a:pPr lvl="1"/>
            <a:r>
              <a:rPr lang="en-US" dirty="0" smtClean="0"/>
              <a:t>Not easy to understand errors</a:t>
            </a:r>
          </a:p>
          <a:p>
            <a:pPr lvl="1"/>
            <a:r>
              <a:rPr lang="en-US" dirty="0" smtClean="0"/>
              <a:t>NIST, SITE, GAZELLE are model-based and validate conformance statements (CONF)</a:t>
            </a:r>
          </a:p>
          <a:p>
            <a:pPr lvl="1"/>
            <a:r>
              <a:rPr lang="en-US" dirty="0" smtClean="0"/>
              <a:t>SMART Score Card and Diameter Health don’t validate CONF statements but focus on important quality issues</a:t>
            </a:r>
          </a:p>
          <a:p>
            <a:r>
              <a:rPr lang="en-US" b="1" dirty="0" smtClean="0"/>
              <a:t>Errors</a:t>
            </a:r>
            <a:r>
              <a:rPr lang="en-US" dirty="0" smtClean="0"/>
              <a:t> repeated for each instance, mostly (</a:t>
            </a:r>
            <a:r>
              <a:rPr lang="en-US" dirty="0" err="1" smtClean="0"/>
              <a:t>idio</a:t>
            </a:r>
            <a:r>
              <a:rPr lang="en-US" dirty="0" smtClean="0"/>
              <a:t>-)syntax and not important for readability or interoperability</a:t>
            </a:r>
          </a:p>
          <a:p>
            <a:r>
              <a:rPr lang="en-US" dirty="0" smtClean="0"/>
              <a:t>What’s </a:t>
            </a:r>
            <a:r>
              <a:rPr lang="en-US" b="1" dirty="0" smtClean="0"/>
              <a:t>missing</a:t>
            </a:r>
            <a:r>
              <a:rPr lang="en-US" dirty="0" smtClean="0"/>
              <a:t>: one ‘ideal’ tool, one ‘ideal’ sample, one ‘ideal’ process</a:t>
            </a:r>
          </a:p>
          <a:p>
            <a:r>
              <a:rPr lang="en-US" b="1" dirty="0" smtClean="0"/>
              <a:t>Action plan </a:t>
            </a:r>
            <a:r>
              <a:rPr lang="en-US" dirty="0" smtClean="0"/>
              <a:t>for addressing the errors: long process, but started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/>
          <a:p>
            <a:r>
              <a:rPr lang="en-US" sz="900" dirty="0" smtClean="0"/>
              <a:t>Rule: </a:t>
            </a:r>
            <a:r>
              <a:rPr lang="en-US" sz="900" dirty="0" err="1" smtClean="0"/>
              <a:t>EffectiveDate</a:t>
            </a:r>
            <a:r>
              <a:rPr lang="en-US" sz="900" dirty="0" smtClean="0"/>
              <a:t>/Time elements have the right time and </a:t>
            </a:r>
            <a:r>
              <a:rPr lang="en-US" sz="900" dirty="0" err="1" smtClean="0"/>
              <a:t>timezone</a:t>
            </a:r>
            <a:r>
              <a:rPr lang="en-US" sz="900" dirty="0" smtClean="0"/>
              <a:t> offsets </a:t>
            </a:r>
          </a:p>
          <a:p>
            <a:pPr marL="0" indent="0">
              <a:buNone/>
            </a:pPr>
            <a:r>
              <a:rPr lang="en-US" sz="900" dirty="0" err="1" smtClean="0">
                <a:solidFill>
                  <a:srgbClr val="FF0000"/>
                </a:solidFill>
              </a:rPr>
              <a:t>Timezone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dirty="0" smtClean="0">
                <a:solidFill>
                  <a:srgbClr val="FF0000"/>
                </a:solidFill>
              </a:rPr>
              <a:t>provided relative </a:t>
            </a:r>
            <a:r>
              <a:rPr lang="en-US" sz="900" dirty="0" smtClean="0">
                <a:solidFill>
                  <a:srgbClr val="FF0000"/>
                </a:solidFill>
              </a:rPr>
              <a:t>to patient </a:t>
            </a:r>
            <a:r>
              <a:rPr lang="en-US" sz="900" dirty="0" smtClean="0">
                <a:solidFill>
                  <a:srgbClr val="FF0000"/>
                </a:solidFill>
              </a:rPr>
              <a:t>location</a:t>
            </a:r>
            <a:endParaRPr lang="en-US" sz="900" dirty="0" smtClean="0">
              <a:solidFill>
                <a:srgbClr val="FF0000"/>
              </a:solidFill>
            </a:endParaRPr>
          </a:p>
          <a:p>
            <a:endParaRPr lang="en-US" sz="900" dirty="0" smtClean="0"/>
          </a:p>
          <a:p>
            <a:r>
              <a:rPr lang="en-US" sz="900" dirty="0" smtClean="0"/>
              <a:t>Rule: </a:t>
            </a:r>
            <a:r>
              <a:rPr lang="en-US" sz="900" dirty="0" err="1" smtClean="0"/>
              <a:t>EffectiveDate</a:t>
            </a:r>
            <a:r>
              <a:rPr lang="en-US" sz="900" dirty="0" smtClean="0"/>
              <a:t>/Times for all historical activities should be within the lifespan on the patient.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Time information not always provided</a:t>
            </a:r>
          </a:p>
          <a:p>
            <a:endParaRPr lang="en-US" sz="900" dirty="0" smtClean="0"/>
          </a:p>
          <a:p>
            <a:r>
              <a:rPr lang="en-US" sz="900" dirty="0" smtClean="0"/>
              <a:t>Rule: The Display Names used by the structured data should match the Display Name (Preferred Name) within the Terminology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&lt;code="46240-8" </a:t>
            </a:r>
            <a:r>
              <a:rPr lang="en-US" sz="900" dirty="0" err="1" smtClean="0">
                <a:solidFill>
                  <a:srgbClr val="FF0000"/>
                </a:solidFill>
              </a:rPr>
              <a:t>codeSystem</a:t>
            </a:r>
            <a:r>
              <a:rPr lang="en-US" sz="900" dirty="0" smtClean="0">
                <a:solidFill>
                  <a:srgbClr val="FF0000"/>
                </a:solidFill>
              </a:rPr>
              <a:t>="2.16.840.1.113883.6.1" </a:t>
            </a:r>
            <a:r>
              <a:rPr lang="en-US" sz="900" dirty="0" err="1" smtClean="0">
                <a:solidFill>
                  <a:srgbClr val="FF0000"/>
                </a:solidFill>
              </a:rPr>
              <a:t>codeSystemName</a:t>
            </a:r>
            <a:r>
              <a:rPr lang="en-US" sz="900" dirty="0" smtClean="0">
                <a:solidFill>
                  <a:srgbClr val="FF0000"/>
                </a:solidFill>
              </a:rPr>
              <a:t>="LOINC" </a:t>
            </a:r>
            <a:r>
              <a:rPr lang="en-US" sz="900" dirty="0" err="1" smtClean="0">
                <a:solidFill>
                  <a:srgbClr val="FF0000"/>
                </a:solidFill>
              </a:rPr>
              <a:t>displayName</a:t>
            </a:r>
            <a:r>
              <a:rPr lang="en-US" sz="900" dirty="0" smtClean="0">
                <a:solidFill>
                  <a:srgbClr val="FF0000"/>
                </a:solidFill>
              </a:rPr>
              <a:t>="Encounters"/&gt;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&lt;code="46240-8" </a:t>
            </a:r>
            <a:r>
              <a:rPr lang="en-US" sz="900" dirty="0" err="1" smtClean="0">
                <a:solidFill>
                  <a:srgbClr val="FF0000"/>
                </a:solidFill>
              </a:rPr>
              <a:t>codeSystem</a:t>
            </a:r>
            <a:r>
              <a:rPr lang="en-US" sz="900" dirty="0" smtClean="0">
                <a:solidFill>
                  <a:srgbClr val="FF0000"/>
                </a:solidFill>
              </a:rPr>
              <a:t>="2.16.840.1.113883.6.1" </a:t>
            </a:r>
            <a:r>
              <a:rPr lang="en-US" sz="900" dirty="0" err="1" smtClean="0">
                <a:solidFill>
                  <a:srgbClr val="FF0000"/>
                </a:solidFill>
              </a:rPr>
              <a:t>codeSystemName</a:t>
            </a:r>
            <a:r>
              <a:rPr lang="en-US" sz="900" dirty="0" smtClean="0">
                <a:solidFill>
                  <a:srgbClr val="FF0000"/>
                </a:solidFill>
              </a:rPr>
              <a:t>="LOINC" </a:t>
            </a:r>
            <a:r>
              <a:rPr lang="en-US" sz="900" dirty="0" err="1" smtClean="0">
                <a:solidFill>
                  <a:srgbClr val="FF0000"/>
                </a:solidFill>
              </a:rPr>
              <a:t>displayName</a:t>
            </a:r>
            <a:r>
              <a:rPr lang="en-US" sz="900" dirty="0" smtClean="0">
                <a:solidFill>
                  <a:srgbClr val="FF0000"/>
                </a:solidFill>
              </a:rPr>
              <a:t>="</a:t>
            </a:r>
            <a:r>
              <a:rPr lang="en-US" sz="900" dirty="0" err="1" smtClean="0">
                <a:solidFill>
                  <a:srgbClr val="FF0000"/>
                </a:solidFill>
              </a:rPr>
              <a:t>Hx</a:t>
            </a:r>
            <a:r>
              <a:rPr lang="en-US" sz="900" dirty="0" smtClean="0">
                <a:solidFill>
                  <a:srgbClr val="FF0000"/>
                </a:solidFill>
              </a:rPr>
              <a:t> of </a:t>
            </a:r>
            <a:r>
              <a:rPr lang="en-US" sz="900" dirty="0" err="1" smtClean="0">
                <a:solidFill>
                  <a:srgbClr val="FF0000"/>
                </a:solidFill>
              </a:rPr>
              <a:t>Hospitalizations+OP</a:t>
            </a:r>
            <a:r>
              <a:rPr lang="en-US" sz="900" dirty="0" smtClean="0">
                <a:solidFill>
                  <a:srgbClr val="FF0000"/>
                </a:solidFill>
              </a:rPr>
              <a:t> visits"/&gt;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Often </a:t>
            </a:r>
            <a:r>
              <a:rPr lang="en-US" sz="900" dirty="0" err="1" smtClean="0">
                <a:solidFill>
                  <a:srgbClr val="FF0000"/>
                </a:solidFill>
              </a:rPr>
              <a:t>displayName</a:t>
            </a:r>
            <a:r>
              <a:rPr lang="en-US" sz="900" dirty="0" smtClean="0">
                <a:solidFill>
                  <a:srgbClr val="FF0000"/>
                </a:solidFill>
              </a:rPr>
              <a:t> is missing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&lt;code code="11369-6" </a:t>
            </a:r>
            <a:r>
              <a:rPr lang="en-US" sz="900" dirty="0" err="1" smtClean="0">
                <a:solidFill>
                  <a:srgbClr val="FF0000"/>
                </a:solidFill>
              </a:rPr>
              <a:t>codeSystem</a:t>
            </a:r>
            <a:r>
              <a:rPr lang="en-US" sz="900" dirty="0" smtClean="0">
                <a:solidFill>
                  <a:srgbClr val="FF0000"/>
                </a:solidFill>
              </a:rPr>
              <a:t>="2.16.840.1.113883.6.1" </a:t>
            </a:r>
            <a:r>
              <a:rPr lang="en-US" sz="900" dirty="0" err="1" smtClean="0">
                <a:solidFill>
                  <a:srgbClr val="FF0000"/>
                </a:solidFill>
              </a:rPr>
              <a:t>codeSystemName</a:t>
            </a:r>
            <a:r>
              <a:rPr lang="en-US" sz="900" dirty="0" smtClean="0">
                <a:solidFill>
                  <a:srgbClr val="FF0000"/>
                </a:solidFill>
              </a:rPr>
              <a:t>="LOINC"/&gt; --</a:t>
            </a:r>
            <a:r>
              <a:rPr lang="en-US" sz="900" dirty="0" err="1" smtClean="0">
                <a:solidFill>
                  <a:srgbClr val="FF0000"/>
                </a:solidFill>
              </a:rPr>
              <a:t>Hx</a:t>
            </a:r>
            <a:r>
              <a:rPr lang="en-US" sz="900" dirty="0" smtClean="0">
                <a:solidFill>
                  <a:srgbClr val="FF0000"/>
                </a:solidFill>
              </a:rPr>
              <a:t> of Immunization</a:t>
            </a:r>
          </a:p>
          <a:p>
            <a:endParaRPr lang="en-US" sz="900" dirty="0" smtClean="0"/>
          </a:p>
          <a:p>
            <a:r>
              <a:rPr lang="en-US" sz="900" dirty="0" smtClean="0"/>
              <a:t>Rule: All problem codes are should express with core subset of SNOMED codes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Not all VA problems are mapped to SNOMED CD</a:t>
            </a:r>
          </a:p>
          <a:p>
            <a:endParaRPr lang="en-US" sz="900" dirty="0" smtClean="0"/>
          </a:p>
          <a:p>
            <a:r>
              <a:rPr lang="en-US" sz="900" dirty="0" smtClean="0"/>
              <a:t>Rule: Problem Concern effective times reflect the appropriate problem concern status.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Info not available in EHR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900" dirty="0" smtClean="0"/>
              <a:t>Rule: The </a:t>
            </a:r>
            <a:r>
              <a:rPr lang="en-US" sz="900" dirty="0" err="1" smtClean="0"/>
              <a:t>EffectiveDate</a:t>
            </a:r>
            <a:r>
              <a:rPr lang="en-US" sz="900" dirty="0" smtClean="0"/>
              <a:t>/Time elements for the Problem Concern Act must encompass the underlying observations.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Not provided</a:t>
            </a:r>
          </a:p>
          <a:p>
            <a:pPr marL="0" indent="0">
              <a:buNone/>
            </a:pPr>
            <a:endParaRPr lang="en-US" sz="9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 smtClean="0"/>
          </a:p>
          <a:p>
            <a:r>
              <a:rPr lang="en-US" sz="900" dirty="0" smtClean="0"/>
              <a:t>Rule: Problem Concern status and Problem Observation status are consistent with each other.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Not provided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sz="900" dirty="0" smtClean="0"/>
              <a:t>Rule: Each entry has to be linked to related narrative text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It is, but not according to expected syntax</a:t>
            </a:r>
          </a:p>
          <a:p>
            <a:endParaRPr lang="en-US" sz="900" dirty="0" smtClean="0"/>
          </a:p>
          <a:p>
            <a:r>
              <a:rPr lang="en-US" sz="900" dirty="0" smtClean="0"/>
              <a:t>Rule: Medications coded with RxNorm SCD, SBD, GPCK, or BPCPK codes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Not all VA medications are mapped to RxNorm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sz="900" dirty="0" smtClean="0"/>
              <a:t>Rule: Smoking status observation Template Id should be valid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VA should separate smoking history from Tobacco history. They have different </a:t>
            </a:r>
            <a:r>
              <a:rPr lang="en-US" sz="900" dirty="0" err="1" smtClean="0">
                <a:solidFill>
                  <a:srgbClr val="FF0000"/>
                </a:solidFill>
              </a:rPr>
              <a:t>templateIds</a:t>
            </a:r>
            <a:r>
              <a:rPr lang="en-US" sz="900" dirty="0" smtClean="0">
                <a:solidFill>
                  <a:srgbClr val="FF0000"/>
                </a:solidFill>
              </a:rPr>
              <a:t>.</a:t>
            </a:r>
          </a:p>
          <a:p>
            <a:endParaRPr lang="en-US" sz="900" dirty="0" smtClean="0"/>
          </a:p>
          <a:p>
            <a:r>
              <a:rPr lang="en-US" sz="900" dirty="0" smtClean="0"/>
              <a:t>Rule: All Lab Results should use UCUM units to express the result values.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VA does not provide UCUM units for </a:t>
            </a:r>
            <a:r>
              <a:rPr lang="en-US" sz="900" dirty="0" smtClean="0">
                <a:solidFill>
                  <a:srgbClr val="FF0000"/>
                </a:solidFill>
              </a:rPr>
              <a:t>lab (Units=“” instead of Units=“</a:t>
            </a:r>
            <a:r>
              <a:rPr lang="en-US" sz="900" dirty="0" err="1" smtClean="0">
                <a:solidFill>
                  <a:srgbClr val="FF0000"/>
                </a:solidFill>
              </a:rPr>
              <a:t>nullFlavor</a:t>
            </a:r>
            <a:r>
              <a:rPr lang="en-US" sz="900" dirty="0" smtClean="0">
                <a:solidFill>
                  <a:srgbClr val="FF0000"/>
                </a:solidFill>
              </a:rPr>
              <a:t>”)</a:t>
            </a:r>
            <a:endParaRPr lang="en-US" sz="900" dirty="0" smtClean="0">
              <a:solidFill>
                <a:srgbClr val="FF0000"/>
              </a:solidFill>
            </a:endParaRPr>
          </a:p>
          <a:p>
            <a:endParaRPr lang="en-US" sz="900" dirty="0" smtClean="0"/>
          </a:p>
          <a:p>
            <a:r>
              <a:rPr lang="en-US" sz="900" dirty="0" smtClean="0"/>
              <a:t>Rule: The </a:t>
            </a:r>
            <a:r>
              <a:rPr lang="en-US" sz="900" dirty="0" err="1" smtClean="0"/>
              <a:t>EffectiveDate</a:t>
            </a:r>
            <a:r>
              <a:rPr lang="en-US" sz="900" dirty="0" smtClean="0"/>
              <a:t>/Time elements for the Result Organizer must encompass the underlying observations.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A demanding syntax issue!</a:t>
            </a:r>
          </a:p>
          <a:p>
            <a:endParaRPr lang="en-US" sz="900" dirty="0" smtClean="0"/>
          </a:p>
          <a:p>
            <a:r>
              <a:rPr lang="en-US" sz="900" dirty="0" smtClean="0"/>
              <a:t>Rule: Each entry has to be linked to related narrative text</a:t>
            </a:r>
          </a:p>
          <a:p>
            <a:r>
              <a:rPr lang="en-US" sz="900" dirty="0" smtClean="0"/>
              <a:t>All sections are empty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FF0000"/>
                </a:solidFill>
              </a:rPr>
              <a:t>What does this mean?</a:t>
            </a:r>
          </a:p>
          <a:p>
            <a:endParaRPr lang="en-US" sz="900" dirty="0" smtClean="0"/>
          </a:p>
          <a:p>
            <a:r>
              <a:rPr lang="en-US" sz="900" dirty="0" smtClean="0"/>
              <a:t>MISC – missing </a:t>
            </a:r>
            <a:r>
              <a:rPr lang="en-US" sz="900" dirty="0" smtClean="0"/>
              <a:t>IDs; UNK vs. NA; </a:t>
            </a:r>
            <a:endParaRPr lang="en-US" sz="900" dirty="0" smtClean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6739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“Ideal”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opulate all sections your system can populate</a:t>
            </a:r>
          </a:p>
          <a:p>
            <a:r>
              <a:rPr lang="en-US" dirty="0" smtClean="0"/>
              <a:t>Populate only a single entry in each section to avoid same error multiple times</a:t>
            </a:r>
          </a:p>
          <a:p>
            <a:r>
              <a:rPr lang="en-US" dirty="0" smtClean="0"/>
              <a:t>Consider manually editing </a:t>
            </a:r>
            <a:r>
              <a:rPr lang="en-US" dirty="0" smtClean="0"/>
              <a:t>the XML file, if you have </a:t>
            </a:r>
            <a:r>
              <a:rPr lang="en-US" dirty="0" smtClean="0"/>
              <a:t>to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1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“Ideal”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Include option to only flag first instance of </a:t>
            </a:r>
            <a:r>
              <a:rPr lang="en-US" dirty="0" smtClean="0"/>
              <a:t>errors</a:t>
            </a:r>
            <a:endParaRPr lang="en-US" dirty="0" smtClean="0"/>
          </a:p>
          <a:p>
            <a:r>
              <a:rPr lang="en-US" dirty="0" smtClean="0"/>
              <a:t>Group errors by section</a:t>
            </a:r>
          </a:p>
          <a:p>
            <a:r>
              <a:rPr lang="en-US" dirty="0" smtClean="0"/>
              <a:t>Link </a:t>
            </a:r>
            <a:r>
              <a:rPr lang="en-US" dirty="0" smtClean="0"/>
              <a:t>errors </a:t>
            </a:r>
            <a:r>
              <a:rPr lang="en-US" dirty="0" smtClean="0"/>
              <a:t>to source xml (exact line#) &amp; to HL7 specs</a:t>
            </a:r>
          </a:p>
          <a:p>
            <a:r>
              <a:rPr lang="en-US" dirty="0" smtClean="0"/>
              <a:t>Provide </a:t>
            </a:r>
            <a:r>
              <a:rPr lang="en-US" dirty="0" smtClean="0"/>
              <a:t>clear error messages, with </a:t>
            </a:r>
            <a:r>
              <a:rPr lang="en-US" dirty="0" smtClean="0"/>
              <a:t>examples; explain rules, scores, and </a:t>
            </a:r>
            <a:r>
              <a:rPr lang="en-US" u="sng" dirty="0"/>
              <a:t>Pass/Fail</a:t>
            </a:r>
            <a:r>
              <a:rPr lang="en-US" dirty="0"/>
              <a:t> criteria</a:t>
            </a:r>
            <a:endParaRPr lang="en-US" dirty="0" smtClean="0"/>
          </a:p>
          <a:p>
            <a:r>
              <a:rPr lang="en-US" dirty="0" smtClean="0"/>
              <a:t>Suggest </a:t>
            </a:r>
            <a:r>
              <a:rPr lang="en-US" dirty="0" smtClean="0"/>
              <a:t>ways to resolve </a:t>
            </a:r>
            <a:r>
              <a:rPr lang="en-US" dirty="0" smtClean="0"/>
              <a:t>errors</a:t>
            </a:r>
            <a:endParaRPr lang="en-US" dirty="0" smtClean="0"/>
          </a:p>
          <a:p>
            <a:r>
              <a:rPr lang="en-US" dirty="0" smtClean="0"/>
              <a:t>Differentiate between critical (required data) vs. minor (optional data) </a:t>
            </a:r>
            <a:r>
              <a:rPr lang="en-US" dirty="0" smtClean="0"/>
              <a:t>errors</a:t>
            </a:r>
          </a:p>
          <a:p>
            <a:r>
              <a:rPr lang="en-US" dirty="0" smtClean="0"/>
              <a:t>Assess completeness, syntax, and semantics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41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“Ideal”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 would work like a ‘compiler’ – compile -&gt; </a:t>
            </a:r>
            <a:r>
              <a:rPr lang="en-US" dirty="0" smtClean="0"/>
              <a:t>see error</a:t>
            </a:r>
            <a:r>
              <a:rPr lang="en-US" dirty="0" smtClean="0"/>
              <a:t>, fix error -&gt; </a:t>
            </a:r>
            <a:r>
              <a:rPr lang="en-US" dirty="0" smtClean="0"/>
              <a:t>recompile. Repeat. RUN.</a:t>
            </a:r>
            <a:endParaRPr lang="en-US" dirty="0" smtClean="0"/>
          </a:p>
          <a:p>
            <a:r>
              <a:rPr lang="en-US" dirty="0" smtClean="0"/>
              <a:t>Analyst creates an ‘ideal sample’ and runs it through first tool until error free</a:t>
            </a:r>
          </a:p>
          <a:p>
            <a:pPr lvl="1"/>
            <a:r>
              <a:rPr lang="en-US" dirty="0" smtClean="0"/>
              <a:t>Identifies errors</a:t>
            </a:r>
          </a:p>
          <a:p>
            <a:pPr lvl="1"/>
            <a:r>
              <a:rPr lang="en-US" dirty="0" smtClean="0"/>
              <a:t>Fix errors (with track changes on)</a:t>
            </a:r>
          </a:p>
          <a:p>
            <a:pPr lvl="1"/>
            <a:r>
              <a:rPr lang="en-US" dirty="0" smtClean="0"/>
              <a:t>Verify that fix worked</a:t>
            </a:r>
          </a:p>
          <a:p>
            <a:pPr lvl="1"/>
            <a:r>
              <a:rPr lang="en-US" dirty="0" smtClean="0"/>
              <a:t>Communicates changes to Dev Team who can fix the CDA Generation Service</a:t>
            </a:r>
          </a:p>
          <a:p>
            <a:r>
              <a:rPr lang="en-US" dirty="0" smtClean="0"/>
              <a:t>Then, Run </a:t>
            </a:r>
            <a:r>
              <a:rPr lang="en-US" dirty="0" smtClean="0"/>
              <a:t>through second tool,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1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Sequoia Content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Lessons learned from pilot</a:t>
            </a:r>
          </a:p>
          <a:p>
            <a:pPr lvl="1"/>
            <a:r>
              <a:rPr lang="en-US" dirty="0" smtClean="0"/>
              <a:t>Compile statistics</a:t>
            </a:r>
          </a:p>
          <a:p>
            <a:pPr lvl="1"/>
            <a:r>
              <a:rPr lang="en-US" dirty="0" smtClean="0"/>
              <a:t>Include feedback from pilot participants</a:t>
            </a:r>
          </a:p>
          <a:p>
            <a:r>
              <a:rPr lang="en-US" dirty="0" smtClean="0"/>
              <a:t>Select one </a:t>
            </a:r>
            <a:r>
              <a:rPr lang="en-US" dirty="0" smtClean="0"/>
              <a:t>CDA validation tool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 smtClean="0"/>
              <a:t>Pass/Fail </a:t>
            </a:r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smtClean="0"/>
              <a:t>visual inspection thru a stylesheet</a:t>
            </a:r>
          </a:p>
          <a:p>
            <a:r>
              <a:rPr lang="en-US" dirty="0" smtClean="0"/>
              <a:t>Make content testing mandatory</a:t>
            </a:r>
          </a:p>
          <a:p>
            <a:pPr lvl="1"/>
            <a:r>
              <a:rPr lang="en-US" dirty="0" smtClean="0"/>
              <a:t>Require </a:t>
            </a:r>
            <a:r>
              <a:rPr lang="en-US" dirty="0"/>
              <a:t>that participants submit </a:t>
            </a:r>
            <a:r>
              <a:rPr lang="en-US" dirty="0" smtClean="0"/>
              <a:t>‘ideal’ sample </a:t>
            </a:r>
          </a:p>
          <a:p>
            <a:pPr lvl="1"/>
            <a:r>
              <a:rPr lang="en-US" dirty="0" smtClean="0"/>
              <a:t>But, give </a:t>
            </a:r>
            <a:r>
              <a:rPr lang="en-US" dirty="0" smtClean="0"/>
              <a:t>participants time </a:t>
            </a:r>
            <a:r>
              <a:rPr lang="en-US" dirty="0" smtClean="0"/>
              <a:t>to remedy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6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Pilot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of samples submitted &amp; </a:t>
            </a:r>
            <a:r>
              <a:rPr lang="en-US" dirty="0" smtClean="0"/>
              <a:t>reports to participants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from 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Tools 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common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Errors </a:t>
            </a:r>
            <a:r>
              <a:rPr lang="en-US" dirty="0"/>
              <a:t>distribution </a:t>
            </a:r>
            <a:r>
              <a:rPr lang="en-US" dirty="0" smtClean="0"/>
              <a:t>by sample</a:t>
            </a:r>
            <a:r>
              <a:rPr lang="en-US" dirty="0"/>
              <a:t>, </a:t>
            </a:r>
            <a:r>
              <a:rPr lang="en-US" dirty="0" smtClean="0"/>
              <a:t>tool</a:t>
            </a:r>
            <a:r>
              <a:rPr lang="en-US" dirty="0"/>
              <a:t>, and </a:t>
            </a:r>
            <a:r>
              <a:rPr lang="en-US" dirty="0" smtClean="0"/>
              <a:t>section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Errors </a:t>
            </a:r>
            <a:r>
              <a:rPr lang="en-US" dirty="0"/>
              <a:t>distribution across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Visual </a:t>
            </a:r>
            <a:r>
              <a:rPr lang="en-US" dirty="0"/>
              <a:t>inspection of rendered samples using HL7 CDA </a:t>
            </a:r>
            <a:r>
              <a:rPr lang="en-US" dirty="0" smtClean="0"/>
              <a:t>stylesheet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Lessons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6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716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Sequoia Content Testing Workgroup – Pilot Feedback</vt:lpstr>
      <vt:lpstr>Submissions and Reports</vt:lpstr>
      <vt:lpstr>VA Feedback</vt:lpstr>
      <vt:lpstr>Errors Examples</vt:lpstr>
      <vt:lpstr>“Ideal” sample</vt:lpstr>
      <vt:lpstr>“Ideal” Tool</vt:lpstr>
      <vt:lpstr>“Ideal” Process</vt:lpstr>
      <vt:lpstr>Sequoia Content Testing</vt:lpstr>
      <vt:lpstr>Proposed Pilot Statistics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Sequoia Content Testing Workgroup</dc:title>
  <dc:creator>Bouhaddou, Omar (HP)</dc:creator>
  <cp:lastModifiedBy>Bouhaddou, Omar (HP)</cp:lastModifiedBy>
  <cp:revision>14</cp:revision>
  <dcterms:created xsi:type="dcterms:W3CDTF">2016-08-22T18:15:31Z</dcterms:created>
  <dcterms:modified xsi:type="dcterms:W3CDTF">2016-08-23T13:51:44Z</dcterms:modified>
</cp:coreProperties>
</file>