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9" r:id="rId5"/>
  </p:sldMasterIdLst>
  <p:notesMasterIdLst>
    <p:notesMasterId r:id="rId31"/>
  </p:notesMasterIdLst>
  <p:handoutMasterIdLst>
    <p:handoutMasterId r:id="rId32"/>
  </p:handoutMasterIdLst>
  <p:sldIdLst>
    <p:sldId id="730" r:id="rId6"/>
    <p:sldId id="731" r:id="rId7"/>
    <p:sldId id="774" r:id="rId8"/>
    <p:sldId id="777" r:id="rId9"/>
    <p:sldId id="741" r:id="rId10"/>
    <p:sldId id="742" r:id="rId11"/>
    <p:sldId id="761" r:id="rId12"/>
    <p:sldId id="757" r:id="rId13"/>
    <p:sldId id="762" r:id="rId14"/>
    <p:sldId id="764" r:id="rId15"/>
    <p:sldId id="763" r:id="rId16"/>
    <p:sldId id="765" r:id="rId17"/>
    <p:sldId id="768" r:id="rId18"/>
    <p:sldId id="759" r:id="rId19"/>
    <p:sldId id="739" r:id="rId20"/>
    <p:sldId id="766" r:id="rId21"/>
    <p:sldId id="767" r:id="rId22"/>
    <p:sldId id="750" r:id="rId23"/>
    <p:sldId id="771" r:id="rId24"/>
    <p:sldId id="727" r:id="rId25"/>
    <p:sldId id="769" r:id="rId26"/>
    <p:sldId id="770" r:id="rId27"/>
    <p:sldId id="749" r:id="rId28"/>
    <p:sldId id="773" r:id="rId29"/>
    <p:sldId id="778" r:id="rId30"/>
  </p:sldIdLst>
  <p:sldSz cx="9144000" cy="6858000" type="screen4x3"/>
  <p:notesSz cx="7102475" cy="9037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A87"/>
    <a:srgbClr val="000000"/>
    <a:srgbClr val="2588B6"/>
    <a:srgbClr val="8F8F8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92"/>
    <p:restoredTop sz="87445" autoAdjust="0"/>
  </p:normalViewPr>
  <p:slideViewPr>
    <p:cSldViewPr snapToGrid="0" snapToObjects="1">
      <p:cViewPr varScale="1">
        <p:scale>
          <a:sx n="72" d="100"/>
          <a:sy n="72" d="100"/>
        </p:scale>
        <p:origin x="1726" y="3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473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5188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51882"/>
          </a:xfrm>
          <a:prstGeom prst="rect">
            <a:avLst/>
          </a:prstGeom>
        </p:spPr>
        <p:txBody>
          <a:bodyPr vert="horz" lIns="91440" tIns="45720" rIns="91440" bIns="45720" rtlCol="0"/>
          <a:lstStyle>
            <a:lvl1pPr algn="r">
              <a:defRPr sz="1200"/>
            </a:lvl1pPr>
          </a:lstStyle>
          <a:p>
            <a:fld id="{071FD415-63BC-0D49-851A-36FC616F5B9B}" type="datetimeFigureOut">
              <a:rPr lang="en-US" smtClean="0"/>
              <a:t>5/16/2019</a:t>
            </a:fld>
            <a:endParaRPr lang="en-US" dirty="0"/>
          </a:p>
        </p:txBody>
      </p:sp>
      <p:sp>
        <p:nvSpPr>
          <p:cNvPr id="4" name="Footer Placeholder 3"/>
          <p:cNvSpPr>
            <a:spLocks noGrp="1"/>
          </p:cNvSpPr>
          <p:nvPr>
            <p:ph type="ftr" sz="quarter" idx="2"/>
          </p:nvPr>
        </p:nvSpPr>
        <p:spPr>
          <a:xfrm>
            <a:off x="0" y="8584188"/>
            <a:ext cx="3077739" cy="45188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584188"/>
            <a:ext cx="3077739" cy="451882"/>
          </a:xfrm>
          <a:prstGeom prst="rect">
            <a:avLst/>
          </a:prstGeom>
        </p:spPr>
        <p:txBody>
          <a:bodyPr vert="horz" lIns="91440" tIns="45720" rIns="91440" bIns="45720" rtlCol="0" anchor="b"/>
          <a:lstStyle>
            <a:lvl1pPr algn="r">
              <a:defRPr sz="1200"/>
            </a:lvl1pPr>
          </a:lstStyle>
          <a:p>
            <a:fld id="{3AAF2714-D650-844E-815B-B24424EEC542}" type="slidenum">
              <a:rPr lang="en-US" smtClean="0"/>
              <a:t>‹#›</a:t>
            </a:fld>
            <a:endParaRPr lang="en-US" dirty="0"/>
          </a:p>
        </p:txBody>
      </p:sp>
    </p:spTree>
    <p:extLst>
      <p:ext uri="{BB962C8B-B14F-4D97-AF65-F5344CB8AC3E}">
        <p14:creationId xmlns:p14="http://schemas.microsoft.com/office/powerpoint/2010/main" val="29855870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5188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3092" y="0"/>
            <a:ext cx="3077739" cy="451882"/>
          </a:xfrm>
          <a:prstGeom prst="rect">
            <a:avLst/>
          </a:prstGeom>
        </p:spPr>
        <p:txBody>
          <a:bodyPr vert="horz" lIns="91440" tIns="45720" rIns="91440" bIns="45720" rtlCol="0"/>
          <a:lstStyle>
            <a:lvl1pPr algn="r">
              <a:defRPr sz="1200"/>
            </a:lvl1pPr>
          </a:lstStyle>
          <a:p>
            <a:fld id="{271F9D92-D460-3646-B989-B3A6135F9E77}" type="datetimeFigureOut">
              <a:rPr lang="en-US" smtClean="0"/>
              <a:t>5/16/2019</a:t>
            </a:fld>
            <a:endParaRPr lang="en-US" dirty="0"/>
          </a:p>
        </p:txBody>
      </p:sp>
      <p:sp>
        <p:nvSpPr>
          <p:cNvPr id="4" name="Slide Image Placeholder 3"/>
          <p:cNvSpPr>
            <a:spLocks noGrp="1" noRot="1" noChangeAspect="1"/>
          </p:cNvSpPr>
          <p:nvPr>
            <p:ph type="sldImg" idx="2"/>
          </p:nvPr>
        </p:nvSpPr>
        <p:spPr>
          <a:xfrm>
            <a:off x="1292225" y="677863"/>
            <a:ext cx="4518025" cy="338931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10248" y="4292878"/>
            <a:ext cx="5681980" cy="40669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84188"/>
            <a:ext cx="3077739" cy="45188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584188"/>
            <a:ext cx="3077739" cy="451882"/>
          </a:xfrm>
          <a:prstGeom prst="rect">
            <a:avLst/>
          </a:prstGeom>
        </p:spPr>
        <p:txBody>
          <a:bodyPr vert="horz" lIns="91440" tIns="45720" rIns="91440" bIns="45720" rtlCol="0" anchor="b"/>
          <a:lstStyle>
            <a:lvl1pPr algn="r">
              <a:defRPr sz="1200"/>
            </a:lvl1pPr>
          </a:lstStyle>
          <a:p>
            <a:fld id="{58555216-BC27-9147-8535-B519AFE1B914}" type="slidenum">
              <a:rPr lang="en-US" smtClean="0"/>
              <a:t>‹#›</a:t>
            </a:fld>
            <a:endParaRPr lang="en-US" dirty="0"/>
          </a:p>
        </p:txBody>
      </p:sp>
    </p:spTree>
    <p:extLst>
      <p:ext uri="{BB962C8B-B14F-4D97-AF65-F5344CB8AC3E}">
        <p14:creationId xmlns:p14="http://schemas.microsoft.com/office/powerpoint/2010/main" val="339071977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1</a:t>
            </a:fld>
            <a:endParaRPr lang="en-US" dirty="0"/>
          </a:p>
        </p:txBody>
      </p:sp>
    </p:spTree>
    <p:extLst>
      <p:ext uri="{BB962C8B-B14F-4D97-AF65-F5344CB8AC3E}">
        <p14:creationId xmlns:p14="http://schemas.microsoft.com/office/powerpoint/2010/main" val="1264202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While a few </a:t>
            </a:r>
            <a:r>
              <a:rPr lang="en-US" sz="1200" b="1" kern="1200" dirty="0" smtClean="0">
                <a:solidFill>
                  <a:schemeClr val="tx1"/>
                </a:solidFill>
                <a:effectLst/>
                <a:latin typeface="+mn-lt"/>
                <a:ea typeface="+mn-ea"/>
                <a:cs typeface="+mn-cs"/>
              </a:rPr>
              <a:t>early adopters </a:t>
            </a:r>
            <a:r>
              <a:rPr lang="en-US" sz="1200" kern="1200" dirty="0" smtClean="0">
                <a:solidFill>
                  <a:schemeClr val="tx1"/>
                </a:solidFill>
                <a:effectLst/>
                <a:latin typeface="+mn-lt"/>
                <a:ea typeface="+mn-ea"/>
                <a:cs typeface="+mn-cs"/>
              </a:rPr>
              <a:t>such as the Veterans Health Administration (VHA) &amp; AdventHealth have </a:t>
            </a:r>
            <a:r>
              <a:rPr lang="en-US" sz="1200" u="sng" kern="1200" dirty="0" smtClean="0">
                <a:solidFill>
                  <a:schemeClr val="tx1"/>
                </a:solidFill>
                <a:effectLst/>
                <a:latin typeface="+mn-lt"/>
                <a:ea typeface="+mn-ea"/>
                <a:cs typeface="+mn-cs"/>
              </a:rPr>
              <a:t>slightly more accelerated timelines</a:t>
            </a:r>
            <a:r>
              <a:rPr lang="en-US" sz="1200" kern="1200" dirty="0" smtClean="0">
                <a:solidFill>
                  <a:schemeClr val="tx1"/>
                </a:solidFill>
                <a:effectLst/>
                <a:latin typeface="+mn-lt"/>
                <a:ea typeface="+mn-ea"/>
                <a:cs typeface="+mn-cs"/>
              </a:rPr>
              <a:t>, most Participants will connect to the Hub as follows:</a:t>
            </a:r>
            <a:endParaRPr lang="en-US" dirty="0"/>
          </a:p>
        </p:txBody>
      </p:sp>
      <p:sp>
        <p:nvSpPr>
          <p:cNvPr id="4" name="Slide Number Placeholder 3"/>
          <p:cNvSpPr>
            <a:spLocks noGrp="1"/>
          </p:cNvSpPr>
          <p:nvPr>
            <p:ph type="sldNum" sz="quarter" idx="10"/>
          </p:nvPr>
        </p:nvSpPr>
        <p:spPr/>
        <p:txBody>
          <a:bodyPr/>
          <a:lstStyle/>
          <a:p>
            <a:fld id="{58555216-BC27-9147-8535-B519AFE1B914}" type="slidenum">
              <a:rPr lang="en-US" smtClean="0"/>
              <a:t>10</a:t>
            </a:fld>
            <a:endParaRPr lang="en-US" dirty="0"/>
          </a:p>
        </p:txBody>
      </p:sp>
    </p:spTree>
    <p:extLst>
      <p:ext uri="{BB962C8B-B14F-4D97-AF65-F5344CB8AC3E}">
        <p14:creationId xmlns:p14="http://schemas.microsoft.com/office/powerpoint/2010/main" val="685669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555216-BC27-9147-8535-B519AFE1B914}" type="slidenum">
              <a:rPr lang="en-US" smtClean="0"/>
              <a:t>11</a:t>
            </a:fld>
            <a:endParaRPr lang="en-US" dirty="0"/>
          </a:p>
        </p:txBody>
      </p:sp>
    </p:spTree>
    <p:extLst>
      <p:ext uri="{BB962C8B-B14F-4D97-AF65-F5344CB8AC3E}">
        <p14:creationId xmlns:p14="http://schemas.microsoft.com/office/powerpoint/2010/main" val="1142163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555216-BC27-9147-8535-B519AFE1B914}" type="slidenum">
              <a:rPr lang="en-US" smtClean="0"/>
              <a:t>12</a:t>
            </a:fld>
            <a:endParaRPr lang="en-US" dirty="0"/>
          </a:p>
        </p:txBody>
      </p:sp>
    </p:spTree>
    <p:extLst>
      <p:ext uri="{BB962C8B-B14F-4D97-AF65-F5344CB8AC3E}">
        <p14:creationId xmlns:p14="http://schemas.microsoft.com/office/powerpoint/2010/main" val="3484246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555216-BC27-9147-8535-B519AFE1B914}" type="slidenum">
              <a:rPr lang="en-US" smtClean="0"/>
              <a:t>13</a:t>
            </a:fld>
            <a:endParaRPr lang="en-US" dirty="0"/>
          </a:p>
        </p:txBody>
      </p:sp>
    </p:spTree>
    <p:extLst>
      <p:ext uri="{BB962C8B-B14F-4D97-AF65-F5344CB8AC3E}">
        <p14:creationId xmlns:p14="http://schemas.microsoft.com/office/powerpoint/2010/main" val="33461678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555216-BC27-9147-8535-B519AFE1B914}" type="slidenum">
              <a:rPr lang="en-US" smtClean="0"/>
              <a:t>14</a:t>
            </a:fld>
            <a:endParaRPr lang="en-US" dirty="0"/>
          </a:p>
        </p:txBody>
      </p:sp>
    </p:spTree>
    <p:extLst>
      <p:ext uri="{BB962C8B-B14F-4D97-AF65-F5344CB8AC3E}">
        <p14:creationId xmlns:p14="http://schemas.microsoft.com/office/powerpoint/2010/main" val="2323181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555216-BC27-9147-8535-B519AFE1B914}" type="slidenum">
              <a:rPr lang="en-US" smtClean="0"/>
              <a:t>15</a:t>
            </a:fld>
            <a:endParaRPr lang="en-US" dirty="0"/>
          </a:p>
        </p:txBody>
      </p:sp>
    </p:spTree>
    <p:extLst>
      <p:ext uri="{BB962C8B-B14F-4D97-AF65-F5344CB8AC3E}">
        <p14:creationId xmlns:p14="http://schemas.microsoft.com/office/powerpoint/2010/main" val="7625743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555216-BC27-9147-8535-B519AFE1B914}" type="slidenum">
              <a:rPr lang="en-US" smtClean="0"/>
              <a:t>16</a:t>
            </a:fld>
            <a:endParaRPr lang="en-US" dirty="0"/>
          </a:p>
        </p:txBody>
      </p:sp>
    </p:spTree>
    <p:extLst>
      <p:ext uri="{BB962C8B-B14F-4D97-AF65-F5344CB8AC3E}">
        <p14:creationId xmlns:p14="http://schemas.microsoft.com/office/powerpoint/2010/main" val="12959554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555216-BC27-9147-8535-B519AFE1B914}" type="slidenum">
              <a:rPr lang="en-US" smtClean="0"/>
              <a:t>17</a:t>
            </a:fld>
            <a:endParaRPr lang="en-US" dirty="0"/>
          </a:p>
        </p:txBody>
      </p:sp>
    </p:spTree>
    <p:extLst>
      <p:ext uri="{BB962C8B-B14F-4D97-AF65-F5344CB8AC3E}">
        <p14:creationId xmlns:p14="http://schemas.microsoft.com/office/powerpoint/2010/main" val="2218194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555216-BC27-9147-8535-B519AFE1B914}" type="slidenum">
              <a:rPr lang="en-US" smtClean="0"/>
              <a:t>18</a:t>
            </a:fld>
            <a:endParaRPr lang="en-US" dirty="0"/>
          </a:p>
        </p:txBody>
      </p:sp>
    </p:spTree>
    <p:extLst>
      <p:ext uri="{BB962C8B-B14F-4D97-AF65-F5344CB8AC3E}">
        <p14:creationId xmlns:p14="http://schemas.microsoft.com/office/powerpoint/2010/main" val="12395744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555216-BC27-9147-8535-B519AFE1B914}" type="slidenum">
              <a:rPr lang="en-US" smtClean="0"/>
              <a:t>19</a:t>
            </a:fld>
            <a:endParaRPr lang="en-US" dirty="0"/>
          </a:p>
        </p:txBody>
      </p:sp>
    </p:spTree>
    <p:extLst>
      <p:ext uri="{BB962C8B-B14F-4D97-AF65-F5344CB8AC3E}">
        <p14:creationId xmlns:p14="http://schemas.microsoft.com/office/powerpoint/2010/main" val="1472629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Dawn Van Dyke</a:t>
            </a:r>
            <a:endParaRPr lang="en-US" dirty="0"/>
          </a:p>
        </p:txBody>
      </p:sp>
      <p:sp>
        <p:nvSpPr>
          <p:cNvPr id="4" name="Slide Number Placeholder 3"/>
          <p:cNvSpPr>
            <a:spLocks noGrp="1"/>
          </p:cNvSpPr>
          <p:nvPr>
            <p:ph type="sldNum" sz="quarter" idx="10"/>
          </p:nvPr>
        </p:nvSpPr>
        <p:spPr/>
        <p:txBody>
          <a:bodyPr/>
          <a:lstStyle/>
          <a:p>
            <a:fld id="{58555216-BC27-9147-8535-B519AFE1B914}" type="slidenum">
              <a:rPr lang="en-US" smtClean="0"/>
              <a:t>2</a:t>
            </a:fld>
            <a:endParaRPr lang="en-US" dirty="0"/>
          </a:p>
        </p:txBody>
      </p:sp>
    </p:spTree>
    <p:extLst>
      <p:ext uri="{BB962C8B-B14F-4D97-AF65-F5344CB8AC3E}">
        <p14:creationId xmlns:p14="http://schemas.microsoft.com/office/powerpoint/2010/main" val="40024296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555216-BC27-9147-8535-B519AFE1B914}" type="slidenum">
              <a:rPr lang="en-US" smtClean="0"/>
              <a:t>20</a:t>
            </a:fld>
            <a:endParaRPr lang="en-US" dirty="0"/>
          </a:p>
        </p:txBody>
      </p:sp>
    </p:spTree>
    <p:extLst>
      <p:ext uri="{BB962C8B-B14F-4D97-AF65-F5344CB8AC3E}">
        <p14:creationId xmlns:p14="http://schemas.microsoft.com/office/powerpoint/2010/main" val="26507723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555216-BC27-9147-8535-B519AFE1B914}" type="slidenum">
              <a:rPr lang="en-US" smtClean="0"/>
              <a:t>21</a:t>
            </a:fld>
            <a:endParaRPr lang="en-US" dirty="0"/>
          </a:p>
        </p:txBody>
      </p:sp>
    </p:spTree>
    <p:extLst>
      <p:ext uri="{BB962C8B-B14F-4D97-AF65-F5344CB8AC3E}">
        <p14:creationId xmlns:p14="http://schemas.microsoft.com/office/powerpoint/2010/main" val="7533012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555216-BC27-9147-8535-B519AFE1B914}" type="slidenum">
              <a:rPr lang="en-US" smtClean="0"/>
              <a:t>22</a:t>
            </a:fld>
            <a:endParaRPr lang="en-US" dirty="0"/>
          </a:p>
        </p:txBody>
      </p:sp>
    </p:spTree>
    <p:extLst>
      <p:ext uri="{BB962C8B-B14F-4D97-AF65-F5344CB8AC3E}">
        <p14:creationId xmlns:p14="http://schemas.microsoft.com/office/powerpoint/2010/main" val="12825711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555216-BC27-9147-8535-B519AFE1B914}" type="slidenum">
              <a:rPr lang="en-US" smtClean="0"/>
              <a:t>23</a:t>
            </a:fld>
            <a:endParaRPr lang="en-US" dirty="0"/>
          </a:p>
        </p:txBody>
      </p:sp>
    </p:spTree>
    <p:extLst>
      <p:ext uri="{BB962C8B-B14F-4D97-AF65-F5344CB8AC3E}">
        <p14:creationId xmlns:p14="http://schemas.microsoft.com/office/powerpoint/2010/main" val="9870020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555216-BC27-9147-8535-B519AFE1B914}" type="slidenum">
              <a:rPr lang="en-US" smtClean="0"/>
              <a:t>24</a:t>
            </a:fld>
            <a:endParaRPr lang="en-US" dirty="0"/>
          </a:p>
        </p:txBody>
      </p:sp>
    </p:spTree>
    <p:extLst>
      <p:ext uri="{BB962C8B-B14F-4D97-AF65-F5344CB8AC3E}">
        <p14:creationId xmlns:p14="http://schemas.microsoft.com/office/powerpoint/2010/main" val="4263247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555216-BC27-9147-8535-B519AFE1B914}" type="slidenum">
              <a:rPr lang="en-US" smtClean="0"/>
              <a:t>25</a:t>
            </a:fld>
            <a:endParaRPr lang="en-US" dirty="0"/>
          </a:p>
        </p:txBody>
      </p:sp>
    </p:spTree>
    <p:extLst>
      <p:ext uri="{BB962C8B-B14F-4D97-AF65-F5344CB8AC3E}">
        <p14:creationId xmlns:p14="http://schemas.microsoft.com/office/powerpoint/2010/main" val="1815564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555216-BC27-9147-8535-B519AFE1B914}" type="slidenum">
              <a:rPr lang="en-US" smtClean="0"/>
              <a:t>3</a:t>
            </a:fld>
            <a:endParaRPr lang="en-US" dirty="0"/>
          </a:p>
        </p:txBody>
      </p:sp>
    </p:spTree>
    <p:extLst>
      <p:ext uri="{BB962C8B-B14F-4D97-AF65-F5344CB8AC3E}">
        <p14:creationId xmlns:p14="http://schemas.microsoft.com/office/powerpoint/2010/main" val="1922278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555216-BC27-9147-8535-B519AFE1B914}" type="slidenum">
              <a:rPr lang="en-US" smtClean="0"/>
              <a:t>4</a:t>
            </a:fld>
            <a:endParaRPr lang="en-US" dirty="0"/>
          </a:p>
        </p:txBody>
      </p:sp>
    </p:spTree>
    <p:extLst>
      <p:ext uri="{BB962C8B-B14F-4D97-AF65-F5344CB8AC3E}">
        <p14:creationId xmlns:p14="http://schemas.microsoft.com/office/powerpoint/2010/main" val="1815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555216-BC27-9147-8535-B519AFE1B914}" type="slidenum">
              <a:rPr lang="en-US" smtClean="0"/>
              <a:t>5</a:t>
            </a:fld>
            <a:endParaRPr lang="en-US" dirty="0"/>
          </a:p>
        </p:txBody>
      </p:sp>
    </p:spTree>
    <p:extLst>
      <p:ext uri="{BB962C8B-B14F-4D97-AF65-F5344CB8AC3E}">
        <p14:creationId xmlns:p14="http://schemas.microsoft.com/office/powerpoint/2010/main" val="77712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555216-BC27-9147-8535-B519AFE1B914}" type="slidenum">
              <a:rPr lang="en-US" smtClean="0"/>
              <a:t>6</a:t>
            </a:fld>
            <a:endParaRPr lang="en-US" dirty="0"/>
          </a:p>
        </p:txBody>
      </p:sp>
    </p:spTree>
    <p:extLst>
      <p:ext uri="{BB962C8B-B14F-4D97-AF65-F5344CB8AC3E}">
        <p14:creationId xmlns:p14="http://schemas.microsoft.com/office/powerpoint/2010/main" val="134145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555216-BC27-9147-8535-B519AFE1B914}" type="slidenum">
              <a:rPr lang="en-US" smtClean="0"/>
              <a:t>7</a:t>
            </a:fld>
            <a:endParaRPr lang="en-US" dirty="0"/>
          </a:p>
        </p:txBody>
      </p:sp>
    </p:spTree>
    <p:extLst>
      <p:ext uri="{BB962C8B-B14F-4D97-AF65-F5344CB8AC3E}">
        <p14:creationId xmlns:p14="http://schemas.microsoft.com/office/powerpoint/2010/main" val="3180701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555216-BC27-9147-8535-B519AFE1B914}" type="slidenum">
              <a:rPr lang="en-US" smtClean="0"/>
              <a:t>8</a:t>
            </a:fld>
            <a:endParaRPr lang="en-US" dirty="0"/>
          </a:p>
        </p:txBody>
      </p:sp>
    </p:spTree>
    <p:extLst>
      <p:ext uri="{BB962C8B-B14F-4D97-AF65-F5344CB8AC3E}">
        <p14:creationId xmlns:p14="http://schemas.microsoft.com/office/powerpoint/2010/main" val="1811226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solidFill>
                  <a:schemeClr val="tx2"/>
                </a:solidFill>
              </a:rPr>
              <a:t>Effort</a:t>
            </a:r>
            <a:r>
              <a:rPr lang="en-US" sz="1200" baseline="0" dirty="0" smtClean="0">
                <a:solidFill>
                  <a:schemeClr val="tx2"/>
                </a:solidFill>
              </a:rPr>
              <a:t> &amp; cost to </a:t>
            </a:r>
            <a:r>
              <a:rPr lang="en-US" sz="1200" u="sng" baseline="0" dirty="0" smtClean="0">
                <a:solidFill>
                  <a:schemeClr val="tx2"/>
                </a:solidFill>
              </a:rPr>
              <a:t>create</a:t>
            </a:r>
            <a:r>
              <a:rPr lang="en-US" sz="1200" baseline="0" dirty="0" smtClean="0">
                <a:solidFill>
                  <a:schemeClr val="tx2"/>
                </a:solidFill>
              </a:rPr>
              <a:t> &amp; </a:t>
            </a:r>
            <a:r>
              <a:rPr lang="en-US" sz="1200" u="sng" baseline="0" dirty="0" smtClean="0">
                <a:solidFill>
                  <a:schemeClr val="tx2"/>
                </a:solidFill>
              </a:rPr>
              <a:t>maintain</a:t>
            </a:r>
            <a:r>
              <a:rPr lang="en-US" sz="1200" baseline="0" dirty="0" smtClean="0">
                <a:solidFill>
                  <a:schemeClr val="tx2"/>
                </a:solidFill>
              </a:rPr>
              <a:t> 250+ eHx connections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aseline="0" dirty="0" smtClean="0">
              <a:solidFill>
                <a:schemeClr val="tx2"/>
              </a:solidFill>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solidFill>
                  <a:schemeClr val="tx2"/>
                </a:solidFill>
              </a:rPr>
              <a:t>Not </a:t>
            </a:r>
            <a:r>
              <a:rPr lang="en-US" sz="1200" b="1" u="none" baseline="0" dirty="0" smtClean="0">
                <a:solidFill>
                  <a:schemeClr val="tx2"/>
                </a:solidFill>
              </a:rPr>
              <a:t>practical</a:t>
            </a:r>
            <a:r>
              <a:rPr lang="en-US" sz="1200" baseline="0" dirty="0" smtClean="0">
                <a:solidFill>
                  <a:schemeClr val="tx2"/>
                </a:solidFill>
              </a:rPr>
              <a:t> for each Participant to </a:t>
            </a:r>
            <a:r>
              <a:rPr lang="en-US" sz="1200" u="sng" baseline="0" dirty="0" smtClean="0">
                <a:solidFill>
                  <a:schemeClr val="tx2"/>
                </a:solidFill>
              </a:rPr>
              <a:t>create</a:t>
            </a:r>
            <a:r>
              <a:rPr lang="en-US" sz="1200" baseline="0" dirty="0" smtClean="0">
                <a:solidFill>
                  <a:schemeClr val="tx2"/>
                </a:solidFill>
              </a:rPr>
              <a:t> &amp; </a:t>
            </a:r>
            <a:r>
              <a:rPr lang="en-US" sz="1200" u="sng" baseline="0" dirty="0" smtClean="0">
                <a:solidFill>
                  <a:schemeClr val="tx2"/>
                </a:solidFill>
              </a:rPr>
              <a:t>maintain</a:t>
            </a:r>
            <a:r>
              <a:rPr lang="en-US" sz="1200" baseline="0" dirty="0" smtClean="0">
                <a:solidFill>
                  <a:schemeClr val="tx2"/>
                </a:solidFill>
              </a:rPr>
              <a:t> the </a:t>
            </a:r>
            <a:r>
              <a:rPr lang="en-US" sz="1200" b="1" baseline="0" dirty="0" smtClean="0">
                <a:solidFill>
                  <a:schemeClr val="tx2"/>
                </a:solidFill>
              </a:rPr>
              <a:t>required</a:t>
            </a:r>
            <a:r>
              <a:rPr lang="en-US" sz="1200" baseline="0" dirty="0" smtClean="0">
                <a:solidFill>
                  <a:schemeClr val="tx2"/>
                </a:solidFill>
              </a:rPr>
              <a:t> </a:t>
            </a:r>
            <a:r>
              <a:rPr lang="en-US" sz="1200" u="sng" baseline="0" dirty="0" smtClean="0">
                <a:solidFill>
                  <a:schemeClr val="tx2"/>
                </a:solidFill>
              </a:rPr>
              <a:t>140-300 Carequality connections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aseline="0" dirty="0" smtClean="0">
              <a:solidFill>
                <a:schemeClr val="tx2"/>
              </a:solidFill>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solidFill>
                  <a:schemeClr val="tx2"/>
                </a:solidFill>
              </a:rPr>
              <a:t>Need </a:t>
            </a:r>
            <a:r>
              <a:rPr lang="en-US" sz="1200" u="sng" baseline="0" dirty="0" smtClean="0">
                <a:solidFill>
                  <a:schemeClr val="tx2"/>
                </a:solidFill>
              </a:rPr>
              <a:t>technology platform </a:t>
            </a:r>
            <a:r>
              <a:rPr lang="en-US" sz="1200" baseline="0" dirty="0" smtClean="0">
                <a:solidFill>
                  <a:schemeClr val="tx2"/>
                </a:solidFill>
              </a:rPr>
              <a:t>to </a:t>
            </a:r>
            <a:r>
              <a:rPr lang="en-US" sz="1200" b="1" baseline="0" dirty="0" smtClean="0">
                <a:solidFill>
                  <a:schemeClr val="tx2"/>
                </a:solidFill>
              </a:rPr>
              <a:t>expand focus</a:t>
            </a:r>
            <a:r>
              <a:rPr lang="en-US" sz="1200" b="0" baseline="0" dirty="0" smtClean="0">
                <a:solidFill>
                  <a:schemeClr val="tx2"/>
                </a:solidFill>
              </a:rPr>
              <a:t> beyond </a:t>
            </a:r>
            <a:r>
              <a:rPr lang="en-US" sz="1200" b="0" u="sng" baseline="0" dirty="0" smtClean="0">
                <a:solidFill>
                  <a:schemeClr val="tx2"/>
                </a:solidFill>
              </a:rPr>
              <a:t>query/retrieve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baseline="0" dirty="0" smtClean="0">
              <a:solidFill>
                <a:schemeClr val="tx2"/>
              </a:solidFill>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solidFill>
                  <a:schemeClr val="tx2"/>
                </a:solidFill>
              </a:rPr>
              <a:t>That’s WHY we have formal plans to </a:t>
            </a:r>
            <a:r>
              <a:rPr lang="en-US" sz="1200" b="0" u="sng" baseline="0" dirty="0" smtClean="0">
                <a:solidFill>
                  <a:schemeClr val="tx2"/>
                </a:solidFill>
              </a:rPr>
              <a:t>implement a centralized solution </a:t>
            </a:r>
            <a:r>
              <a:rPr lang="en-US" sz="1200" b="0" baseline="0" dirty="0" smtClean="0">
                <a:solidFill>
                  <a:schemeClr val="tx2"/>
                </a:solidFill>
              </a:rPr>
              <a:t>to:</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baseline="0" dirty="0" smtClean="0">
              <a:solidFill>
                <a:schemeClr val="tx2"/>
              </a:solidFill>
            </a:endParaRP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smtClean="0">
                <a:solidFill>
                  <a:schemeClr val="tx2"/>
                </a:solidFill>
              </a:rPr>
              <a:t>simplify exchange, </a:t>
            </a: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smtClean="0">
                <a:solidFill>
                  <a:schemeClr val="tx2"/>
                </a:solidFill>
              </a:rPr>
              <a:t>Connect to PULSE</a:t>
            </a: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smtClean="0">
                <a:solidFill>
                  <a:schemeClr val="tx2"/>
                </a:solidFill>
              </a:rPr>
              <a:t>to serve as the </a:t>
            </a:r>
            <a:r>
              <a:rPr lang="en-US" sz="1200" b="1" baseline="0" dirty="0" smtClean="0">
                <a:solidFill>
                  <a:schemeClr val="tx2"/>
                </a:solidFill>
              </a:rPr>
              <a:t>building block </a:t>
            </a:r>
            <a:r>
              <a:rPr lang="en-US" sz="1200" baseline="0" dirty="0" smtClean="0">
                <a:solidFill>
                  <a:schemeClr val="tx2"/>
                </a:solidFill>
              </a:rPr>
              <a:t>for future capabilities.</a:t>
            </a:r>
            <a:r>
              <a:rPr lang="en-US" sz="1200" b="1" baseline="0" dirty="0" smtClean="0">
                <a:solidFill>
                  <a:schemeClr val="tx2"/>
                </a:solidFill>
              </a:rPr>
              <a:t> </a:t>
            </a:r>
            <a:r>
              <a:rPr lang="en-US" sz="1200" baseline="0" dirty="0" smtClean="0">
                <a:solidFill>
                  <a:schemeClr val="tx2"/>
                </a:solidFill>
              </a:rPr>
              <a:t>(</a:t>
            </a:r>
            <a:r>
              <a:rPr lang="en-US" sz="1200" u="sng" baseline="0" dirty="0" smtClean="0">
                <a:solidFill>
                  <a:schemeClr val="tx2"/>
                </a:solidFill>
              </a:rPr>
              <a:t>FHIR</a:t>
            </a:r>
            <a:r>
              <a:rPr lang="en-US" sz="1200" baseline="0" dirty="0" smtClean="0">
                <a:solidFill>
                  <a:schemeClr val="tx2"/>
                </a:solidFill>
              </a:rPr>
              <a:t>, </a:t>
            </a:r>
            <a:r>
              <a:rPr lang="en-US" sz="1200" u="sng" baseline="0" dirty="0" smtClean="0">
                <a:solidFill>
                  <a:schemeClr val="tx2"/>
                </a:solidFill>
              </a:rPr>
              <a:t>RLS</a:t>
            </a:r>
            <a:r>
              <a:rPr lang="en-US" sz="1200" baseline="0" dirty="0" smtClean="0">
                <a:solidFill>
                  <a:schemeClr val="tx2"/>
                </a:solidFill>
              </a:rPr>
              <a:t>, </a:t>
            </a:r>
            <a:r>
              <a:rPr lang="en-US" sz="1200" u="sng" baseline="0" dirty="0" smtClean="0">
                <a:solidFill>
                  <a:schemeClr val="tx2"/>
                </a:solidFill>
              </a:rPr>
              <a:t>image</a:t>
            </a:r>
            <a:r>
              <a:rPr lang="en-US" sz="1200" baseline="0" dirty="0" smtClean="0">
                <a:solidFill>
                  <a:schemeClr val="tx2"/>
                </a:solidFill>
              </a:rPr>
              <a:t> exchange, etc)</a:t>
            </a: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b="1">
                <a:solidFill>
                  <a:schemeClr val="bg1"/>
                </a:solidFill>
                <a:latin typeface="Arial" charset="0"/>
                <a:cs typeface="Arial" charset="0"/>
              </a:defRPr>
            </a:lvl1pPr>
            <a:lvl2pPr marL="765610" indent="-294465" eaLnBrk="0" hangingPunct="0">
              <a:defRPr sz="2500" b="1">
                <a:solidFill>
                  <a:schemeClr val="bg1"/>
                </a:solidFill>
                <a:latin typeface="Arial" charset="0"/>
                <a:cs typeface="Arial" charset="0"/>
              </a:defRPr>
            </a:lvl2pPr>
            <a:lvl3pPr marL="1177862" indent="-235572" eaLnBrk="0" hangingPunct="0">
              <a:defRPr sz="2500" b="1">
                <a:solidFill>
                  <a:schemeClr val="bg1"/>
                </a:solidFill>
                <a:latin typeface="Arial" charset="0"/>
                <a:cs typeface="Arial" charset="0"/>
              </a:defRPr>
            </a:lvl3pPr>
            <a:lvl4pPr marL="1649006" indent="-235572" eaLnBrk="0" hangingPunct="0">
              <a:defRPr sz="2500" b="1">
                <a:solidFill>
                  <a:schemeClr val="bg1"/>
                </a:solidFill>
                <a:latin typeface="Arial" charset="0"/>
                <a:cs typeface="Arial" charset="0"/>
              </a:defRPr>
            </a:lvl4pPr>
            <a:lvl5pPr marL="2120151" indent="-235572" eaLnBrk="0" hangingPunct="0">
              <a:defRPr sz="2500" b="1">
                <a:solidFill>
                  <a:schemeClr val="bg1"/>
                </a:solidFill>
                <a:latin typeface="Arial" charset="0"/>
                <a:cs typeface="Arial" charset="0"/>
              </a:defRPr>
            </a:lvl5pPr>
            <a:lvl6pPr marL="2591295" indent="-235572" eaLnBrk="0" fontAlgn="base" hangingPunct="0">
              <a:spcBef>
                <a:spcPct val="0"/>
              </a:spcBef>
              <a:spcAft>
                <a:spcPct val="0"/>
              </a:spcAft>
              <a:defRPr sz="2500" b="1">
                <a:solidFill>
                  <a:schemeClr val="bg1"/>
                </a:solidFill>
                <a:latin typeface="Arial" charset="0"/>
                <a:cs typeface="Arial" charset="0"/>
              </a:defRPr>
            </a:lvl6pPr>
            <a:lvl7pPr marL="3062440" indent="-235572" eaLnBrk="0" fontAlgn="base" hangingPunct="0">
              <a:spcBef>
                <a:spcPct val="0"/>
              </a:spcBef>
              <a:spcAft>
                <a:spcPct val="0"/>
              </a:spcAft>
              <a:defRPr sz="2500" b="1">
                <a:solidFill>
                  <a:schemeClr val="bg1"/>
                </a:solidFill>
                <a:latin typeface="Arial" charset="0"/>
                <a:cs typeface="Arial" charset="0"/>
              </a:defRPr>
            </a:lvl7pPr>
            <a:lvl8pPr marL="3533585" indent="-235572" eaLnBrk="0" fontAlgn="base" hangingPunct="0">
              <a:spcBef>
                <a:spcPct val="0"/>
              </a:spcBef>
              <a:spcAft>
                <a:spcPct val="0"/>
              </a:spcAft>
              <a:defRPr sz="2500" b="1">
                <a:solidFill>
                  <a:schemeClr val="bg1"/>
                </a:solidFill>
                <a:latin typeface="Arial" charset="0"/>
                <a:cs typeface="Arial" charset="0"/>
              </a:defRPr>
            </a:lvl8pPr>
            <a:lvl9pPr marL="4004729" indent="-235572" eaLnBrk="0" fontAlgn="base" hangingPunct="0">
              <a:spcBef>
                <a:spcPct val="0"/>
              </a:spcBef>
              <a:spcAft>
                <a:spcPct val="0"/>
              </a:spcAft>
              <a:defRPr sz="2500" b="1">
                <a:solidFill>
                  <a:schemeClr val="bg1"/>
                </a:solidFill>
                <a:latin typeface="Arial" charset="0"/>
                <a:cs typeface="Arial" charset="0"/>
              </a:defRPr>
            </a:lvl9pPr>
          </a:lstStyle>
          <a:p>
            <a:pPr eaLnBrk="1" hangingPunct="1"/>
            <a:fld id="{6819F56C-C03D-4588-B15B-701B051BCAB8}" type="slidenum">
              <a:rPr lang="en-US" altLang="en-US" sz="1200" b="0">
                <a:solidFill>
                  <a:schemeClr val="tx1"/>
                </a:solidFill>
              </a:rPr>
              <a:pPr eaLnBrk="1" hangingPunct="1"/>
              <a:t>9</a:t>
            </a:fld>
            <a:endParaRPr lang="en-US" altLang="en-US" sz="1200" b="0" dirty="0">
              <a:solidFill>
                <a:schemeClr val="tx1"/>
              </a:solidFill>
            </a:endParaRPr>
          </a:p>
        </p:txBody>
      </p:sp>
    </p:spTree>
    <p:extLst>
      <p:ext uri="{BB962C8B-B14F-4D97-AF65-F5344CB8AC3E}">
        <p14:creationId xmlns:p14="http://schemas.microsoft.com/office/powerpoint/2010/main" val="14547554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ehealth.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3925824"/>
          </a:xfrm>
          <a:prstGeom prst="rect">
            <a:avLst/>
          </a:prstGeom>
        </p:spPr>
      </p:pic>
      <p:sp>
        <p:nvSpPr>
          <p:cNvPr id="2" name="Title 1"/>
          <p:cNvSpPr>
            <a:spLocks noGrp="1"/>
          </p:cNvSpPr>
          <p:nvPr>
            <p:ph type="ctrTitle"/>
          </p:nvPr>
        </p:nvSpPr>
        <p:spPr>
          <a:xfrm>
            <a:off x="685800" y="4325614"/>
            <a:ext cx="7772400" cy="1021236"/>
          </a:xfrm>
        </p:spPr>
        <p:txBody>
          <a:bodyPr anchor="b">
            <a:normAutofit/>
          </a:bodyPr>
          <a:lstStyle>
            <a:lvl1pPr algn="l">
              <a:defRPr sz="3200">
                <a:solidFill>
                  <a:srgbClr val="2588B6"/>
                </a:solidFill>
              </a:defRPr>
            </a:lvl1pPr>
          </a:lstStyle>
          <a:p>
            <a:r>
              <a:rPr lang="en-US" dirty="0"/>
              <a:t>Click to edit Master title style</a:t>
            </a:r>
          </a:p>
        </p:txBody>
      </p:sp>
      <p:sp>
        <p:nvSpPr>
          <p:cNvPr id="3" name="Subtitle 2"/>
          <p:cNvSpPr>
            <a:spLocks noGrp="1"/>
          </p:cNvSpPr>
          <p:nvPr>
            <p:ph type="subTitle" idx="1"/>
          </p:nvPr>
        </p:nvSpPr>
        <p:spPr>
          <a:xfrm>
            <a:off x="685800" y="5391473"/>
            <a:ext cx="7772400" cy="598253"/>
          </a:xfrm>
        </p:spPr>
        <p:txBody>
          <a:bodyPr>
            <a:normAutofit/>
          </a:bodyPr>
          <a:lstStyle>
            <a:lvl1pPr marL="0" indent="0" algn="l">
              <a:buNone/>
              <a:defRPr sz="1900" i="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6712590" y="272545"/>
            <a:ext cx="2133600" cy="365125"/>
          </a:xfrm>
          <a:prstGeom prst="rect">
            <a:avLst/>
          </a:prstGeom>
        </p:spPr>
        <p:txBody>
          <a:bodyPr/>
          <a:lstStyle>
            <a:lvl1pPr algn="r">
              <a:defRPr sz="2000">
                <a:solidFill>
                  <a:srgbClr val="FFFFFF"/>
                </a:solidFill>
              </a:defRPr>
            </a:lvl1pPr>
          </a:lstStyle>
          <a:p>
            <a:endParaRPr lang="en-US" dirty="0"/>
          </a:p>
        </p:txBody>
      </p:sp>
      <p:sp>
        <p:nvSpPr>
          <p:cNvPr id="11" name="Footer Placeholder 4"/>
          <p:cNvSpPr>
            <a:spLocks noGrp="1"/>
          </p:cNvSpPr>
          <p:nvPr>
            <p:ph type="ftr" sz="quarter" idx="3"/>
          </p:nvPr>
        </p:nvSpPr>
        <p:spPr>
          <a:xfrm>
            <a:off x="818044" y="6448960"/>
            <a:ext cx="3878946" cy="365125"/>
          </a:xfrm>
          <a:prstGeom prst="rect">
            <a:avLst/>
          </a:prstGeom>
        </p:spPr>
        <p:txBody>
          <a:bodyPr anchor="ctr"/>
          <a:lstStyle>
            <a:lvl1pPr algn="l">
              <a:defRPr sz="900"/>
            </a:lvl1pPr>
          </a:lstStyle>
          <a:p>
            <a:r>
              <a:rPr lang="en-US" dirty="0" smtClean="0"/>
              <a:t>2019 </a:t>
            </a:r>
            <a:r>
              <a:rPr lang="en-US" dirty="0"/>
              <a:t>© </a:t>
            </a:r>
            <a:r>
              <a:rPr lang="en-US" dirty="0" smtClean="0"/>
              <a:t>eHealth Exchange. </a:t>
            </a:r>
            <a:r>
              <a:rPr lang="en-US" dirty="0"/>
              <a:t>All rights reserved.</a:t>
            </a:r>
          </a:p>
        </p:txBody>
      </p:sp>
      <p:sp>
        <p:nvSpPr>
          <p:cNvPr id="12" name="Slide Number Placeholder 5"/>
          <p:cNvSpPr>
            <a:spLocks noGrp="1"/>
          </p:cNvSpPr>
          <p:nvPr>
            <p:ph type="sldNum" sz="quarter" idx="4"/>
          </p:nvPr>
        </p:nvSpPr>
        <p:spPr>
          <a:xfrm>
            <a:off x="325215" y="6501880"/>
            <a:ext cx="2133600" cy="365125"/>
          </a:xfrm>
          <a:prstGeom prst="rect">
            <a:avLst/>
          </a:prstGeom>
        </p:spPr>
        <p:txBody>
          <a:bodyPr/>
          <a:lstStyle>
            <a:lvl1pPr algn="l">
              <a:defRPr sz="1100">
                <a:solidFill>
                  <a:srgbClr val="2588B6"/>
                </a:solidFill>
              </a:defRPr>
            </a:lvl1pPr>
          </a:lstStyle>
          <a:p>
            <a:fld id="{110F2CD9-D4A6-D649-B317-3FECD8B02543}" type="slidenum">
              <a:rPr lang="en-US" smtClean="0"/>
              <a:pPr/>
              <a:t>‹#›</a:t>
            </a:fld>
            <a:endParaRPr lang="en-US" dirty="0"/>
          </a:p>
        </p:txBody>
      </p:sp>
    </p:spTree>
    <p:extLst>
      <p:ext uri="{BB962C8B-B14F-4D97-AF65-F5344CB8AC3E}">
        <p14:creationId xmlns:p14="http://schemas.microsoft.com/office/powerpoint/2010/main" val="3699018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98118"/>
            <a:ext cx="4038600" cy="4044567"/>
          </a:xfrm>
        </p:spPr>
        <p:txBody>
          <a:bodyPr>
            <a:normAutofit/>
          </a:bodyPr>
          <a:lstStyle>
            <a:lvl1pPr>
              <a:defRPr sz="2000">
                <a:solidFill>
                  <a:srgbClr val="474847"/>
                </a:solidFill>
              </a:defRPr>
            </a:lvl1pPr>
            <a:lvl2pPr>
              <a:defRPr sz="2000">
                <a:solidFill>
                  <a:srgbClr val="474847"/>
                </a:solidFill>
              </a:defRPr>
            </a:lvl2pPr>
            <a:lvl3pPr>
              <a:defRPr sz="2000">
                <a:solidFill>
                  <a:srgbClr val="474847"/>
                </a:solidFill>
              </a:defRPr>
            </a:lvl3pPr>
            <a:lvl4pPr>
              <a:defRPr sz="2000">
                <a:solidFill>
                  <a:srgbClr val="474847"/>
                </a:solidFill>
              </a:defRPr>
            </a:lvl4pPr>
            <a:lvl5pPr>
              <a:defRPr sz="2000">
                <a:solidFill>
                  <a:srgbClr val="474847"/>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98118"/>
            <a:ext cx="4038600" cy="4044567"/>
          </a:xfrm>
        </p:spPr>
        <p:txBody>
          <a:bodyPr>
            <a:normAutofit/>
          </a:bodyPr>
          <a:lstStyle>
            <a:lvl1pPr>
              <a:defRPr sz="2000">
                <a:solidFill>
                  <a:srgbClr val="474847"/>
                </a:solidFill>
              </a:defRPr>
            </a:lvl1pPr>
            <a:lvl2pPr>
              <a:defRPr sz="2000">
                <a:solidFill>
                  <a:srgbClr val="474847"/>
                </a:solidFill>
              </a:defRPr>
            </a:lvl2pPr>
            <a:lvl3pPr>
              <a:defRPr sz="2000">
                <a:solidFill>
                  <a:srgbClr val="474847"/>
                </a:solidFill>
              </a:defRPr>
            </a:lvl3pPr>
            <a:lvl4pPr>
              <a:defRPr sz="2000">
                <a:solidFill>
                  <a:srgbClr val="474847"/>
                </a:solidFill>
              </a:defRPr>
            </a:lvl4pPr>
            <a:lvl5pPr>
              <a:defRPr sz="2000">
                <a:solidFill>
                  <a:srgbClr val="474847"/>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Footer Placeholder 4"/>
          <p:cNvSpPr>
            <a:spLocks noGrp="1"/>
          </p:cNvSpPr>
          <p:nvPr>
            <p:ph type="ftr" sz="quarter" idx="3"/>
          </p:nvPr>
        </p:nvSpPr>
        <p:spPr>
          <a:xfrm>
            <a:off x="818044" y="6448960"/>
            <a:ext cx="3677756" cy="365125"/>
          </a:xfrm>
          <a:prstGeom prst="rect">
            <a:avLst/>
          </a:prstGeom>
        </p:spPr>
        <p:txBody>
          <a:bodyPr anchor="ctr"/>
          <a:lstStyle>
            <a:lvl1pPr algn="l">
              <a:defRPr sz="900"/>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2088BD"/>
                </a:solidFill>
                <a:effectLst/>
                <a:uLnTx/>
                <a:uFillTx/>
                <a:latin typeface="Calibri"/>
                <a:ea typeface="+mn-ea"/>
                <a:cs typeface="+mn-cs"/>
              </a:rPr>
              <a:t>2019 </a:t>
            </a:r>
            <a:r>
              <a:rPr kumimoji="0" lang="en-US" sz="900" b="0" i="0" u="none" strike="noStrike" kern="1200" cap="none" spc="0" normalizeH="0" baseline="0" noProof="0" dirty="0">
                <a:ln>
                  <a:noFill/>
                </a:ln>
                <a:solidFill>
                  <a:srgbClr val="2088BD"/>
                </a:solidFill>
                <a:effectLst/>
                <a:uLnTx/>
                <a:uFillTx/>
                <a:latin typeface="Calibri"/>
                <a:ea typeface="+mn-ea"/>
                <a:cs typeface="+mn-cs"/>
              </a:rPr>
              <a:t>© </a:t>
            </a:r>
            <a:r>
              <a:rPr kumimoji="0" lang="en-US" sz="900" b="0" i="0" u="none" strike="noStrike" kern="1200" cap="none" spc="0" normalizeH="0" baseline="0" noProof="0" dirty="0" smtClean="0">
                <a:ln>
                  <a:noFill/>
                </a:ln>
                <a:solidFill>
                  <a:srgbClr val="2088BD"/>
                </a:solidFill>
                <a:effectLst/>
                <a:uLnTx/>
                <a:uFillTx/>
                <a:latin typeface="Calibri"/>
                <a:ea typeface="+mn-ea"/>
                <a:cs typeface="+mn-cs"/>
              </a:rPr>
              <a:t>eHealth Exchange. </a:t>
            </a:r>
            <a:r>
              <a:rPr kumimoji="0" lang="en-US" sz="900" b="0" i="0" u="none" strike="noStrike" kern="1200" cap="none" spc="0" normalizeH="0" baseline="0" noProof="0" dirty="0">
                <a:ln>
                  <a:noFill/>
                </a:ln>
                <a:solidFill>
                  <a:srgbClr val="2088BD"/>
                </a:solidFill>
                <a:effectLst/>
                <a:uLnTx/>
                <a:uFillTx/>
                <a:latin typeface="Calibri"/>
                <a:ea typeface="+mn-ea"/>
                <a:cs typeface="+mn-cs"/>
              </a:rPr>
              <a:t>All rights reserved.</a:t>
            </a:r>
          </a:p>
        </p:txBody>
      </p:sp>
      <p:sp>
        <p:nvSpPr>
          <p:cNvPr id="18" name="Slide Number Placeholder 5"/>
          <p:cNvSpPr>
            <a:spLocks noGrp="1"/>
          </p:cNvSpPr>
          <p:nvPr>
            <p:ph type="sldNum" sz="quarter" idx="4"/>
          </p:nvPr>
        </p:nvSpPr>
        <p:spPr>
          <a:xfrm>
            <a:off x="325215" y="6501880"/>
            <a:ext cx="2133600" cy="365125"/>
          </a:xfrm>
          <a:prstGeom prst="rect">
            <a:avLst/>
          </a:prstGeom>
        </p:spPr>
        <p:txBody>
          <a:bodyPr/>
          <a:lstStyle>
            <a:lvl1pPr algn="l">
              <a:defRPr sz="1100">
                <a:solidFill>
                  <a:srgbClr val="2588B6"/>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110F2CD9-D4A6-D649-B317-3FECD8B02543}" type="slidenum">
              <a:rPr kumimoji="0" lang="en-US" sz="1100" b="0" i="0" u="none" strike="noStrike" kern="1200" cap="none" spc="0" normalizeH="0" baseline="0" noProof="0" smtClean="0">
                <a:ln>
                  <a:noFill/>
                </a:ln>
                <a:solidFill>
                  <a:srgbClr val="2588B6"/>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2588B6"/>
              </a:solidFill>
              <a:effectLst/>
              <a:uLnTx/>
              <a:uFillTx/>
              <a:latin typeface="Calibri"/>
              <a:ea typeface="+mn-ea"/>
              <a:cs typeface="+mn-cs"/>
            </a:endParaRPr>
          </a:p>
        </p:txBody>
      </p:sp>
      <p:cxnSp>
        <p:nvCxnSpPr>
          <p:cNvPr id="19" name="Straight Connector 18"/>
          <p:cNvCxnSpPr/>
          <p:nvPr userDrawn="1"/>
        </p:nvCxnSpPr>
        <p:spPr>
          <a:xfrm>
            <a:off x="378812" y="6515110"/>
            <a:ext cx="7164988" cy="0"/>
          </a:xfrm>
          <a:prstGeom prst="line">
            <a:avLst/>
          </a:prstGeom>
          <a:ln w="6350" cmpd="sng">
            <a:gradFill flip="none" rotWithShape="1">
              <a:gsLst>
                <a:gs pos="0">
                  <a:schemeClr val="tx1"/>
                </a:gs>
                <a:gs pos="100000">
                  <a:schemeClr val="bg2"/>
                </a:gs>
              </a:gsLst>
              <a:lin ang="0" scaled="1"/>
              <a:tileRect/>
            </a:gra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236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765300"/>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99142"/>
            <a:ext cx="4040188" cy="3647382"/>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765300"/>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499142"/>
            <a:ext cx="4041775" cy="3647382"/>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Footer Placeholder 4"/>
          <p:cNvSpPr>
            <a:spLocks noGrp="1"/>
          </p:cNvSpPr>
          <p:nvPr>
            <p:ph type="ftr" sz="quarter" idx="10"/>
          </p:nvPr>
        </p:nvSpPr>
        <p:spPr>
          <a:xfrm>
            <a:off x="818044" y="6448960"/>
            <a:ext cx="3622388" cy="365125"/>
          </a:xfrm>
          <a:prstGeom prst="rect">
            <a:avLst/>
          </a:prstGeom>
        </p:spPr>
        <p:txBody>
          <a:bodyPr anchor="ctr"/>
          <a:lstStyle>
            <a:lvl1pPr algn="l">
              <a:defRPr sz="900"/>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2088BD"/>
                </a:solidFill>
                <a:effectLst/>
                <a:uLnTx/>
                <a:uFillTx/>
                <a:latin typeface="Calibri"/>
                <a:ea typeface="+mn-ea"/>
                <a:cs typeface="+mn-cs"/>
              </a:rPr>
              <a:t>2019 </a:t>
            </a:r>
            <a:r>
              <a:rPr kumimoji="0" lang="en-US" sz="900" b="0" i="0" u="none" strike="noStrike" kern="1200" cap="none" spc="0" normalizeH="0" baseline="0" noProof="0" dirty="0">
                <a:ln>
                  <a:noFill/>
                </a:ln>
                <a:solidFill>
                  <a:srgbClr val="2088BD"/>
                </a:solidFill>
                <a:effectLst/>
                <a:uLnTx/>
                <a:uFillTx/>
                <a:latin typeface="Calibri"/>
                <a:ea typeface="+mn-ea"/>
                <a:cs typeface="+mn-cs"/>
              </a:rPr>
              <a:t>© </a:t>
            </a:r>
            <a:r>
              <a:rPr kumimoji="0" lang="en-US" sz="900" b="0" i="0" u="none" strike="noStrike" kern="1200" cap="none" spc="0" normalizeH="0" baseline="0" noProof="0" dirty="0" smtClean="0">
                <a:ln>
                  <a:noFill/>
                </a:ln>
                <a:solidFill>
                  <a:srgbClr val="2088BD"/>
                </a:solidFill>
                <a:effectLst/>
                <a:uLnTx/>
                <a:uFillTx/>
                <a:latin typeface="Calibri"/>
                <a:ea typeface="+mn-ea"/>
                <a:cs typeface="+mn-cs"/>
              </a:rPr>
              <a:t>eHealth Exchange. </a:t>
            </a:r>
            <a:r>
              <a:rPr kumimoji="0" lang="en-US" sz="900" b="0" i="0" u="none" strike="noStrike" kern="1200" cap="none" spc="0" normalizeH="0" baseline="0" noProof="0" dirty="0">
                <a:ln>
                  <a:noFill/>
                </a:ln>
                <a:solidFill>
                  <a:srgbClr val="2088BD"/>
                </a:solidFill>
                <a:effectLst/>
                <a:uLnTx/>
                <a:uFillTx/>
                <a:latin typeface="Calibri"/>
                <a:ea typeface="+mn-ea"/>
                <a:cs typeface="+mn-cs"/>
              </a:rPr>
              <a:t>All rights reserved.</a:t>
            </a:r>
          </a:p>
        </p:txBody>
      </p:sp>
      <p:sp>
        <p:nvSpPr>
          <p:cNvPr id="20" name="Slide Number Placeholder 5"/>
          <p:cNvSpPr>
            <a:spLocks noGrp="1"/>
          </p:cNvSpPr>
          <p:nvPr>
            <p:ph type="sldNum" sz="quarter" idx="11"/>
          </p:nvPr>
        </p:nvSpPr>
        <p:spPr>
          <a:xfrm>
            <a:off x="325215" y="6501880"/>
            <a:ext cx="2133600" cy="365125"/>
          </a:xfrm>
          <a:prstGeom prst="rect">
            <a:avLst/>
          </a:prstGeom>
        </p:spPr>
        <p:txBody>
          <a:bodyPr/>
          <a:lstStyle>
            <a:lvl1pPr algn="l">
              <a:defRPr sz="1100">
                <a:solidFill>
                  <a:srgbClr val="2588B6"/>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110F2CD9-D4A6-D649-B317-3FECD8B02543}" type="slidenum">
              <a:rPr kumimoji="0" lang="en-US" sz="1100" b="0" i="0" u="none" strike="noStrike" kern="1200" cap="none" spc="0" normalizeH="0" baseline="0" noProof="0" smtClean="0">
                <a:ln>
                  <a:noFill/>
                </a:ln>
                <a:solidFill>
                  <a:srgbClr val="2588B6"/>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2588B6"/>
              </a:solidFill>
              <a:effectLst/>
              <a:uLnTx/>
              <a:uFillTx/>
              <a:latin typeface="Calibri"/>
              <a:ea typeface="+mn-ea"/>
              <a:cs typeface="+mn-cs"/>
            </a:endParaRPr>
          </a:p>
        </p:txBody>
      </p:sp>
      <p:cxnSp>
        <p:nvCxnSpPr>
          <p:cNvPr id="21" name="Straight Connector 20"/>
          <p:cNvCxnSpPr/>
          <p:nvPr userDrawn="1"/>
        </p:nvCxnSpPr>
        <p:spPr>
          <a:xfrm>
            <a:off x="378812" y="6515110"/>
            <a:ext cx="7164988" cy="0"/>
          </a:xfrm>
          <a:prstGeom prst="line">
            <a:avLst/>
          </a:prstGeom>
          <a:ln w="6350" cmpd="sng">
            <a:gradFill flip="none" rotWithShape="1">
              <a:gsLst>
                <a:gs pos="0">
                  <a:schemeClr val="tx1"/>
                </a:gs>
                <a:gs pos="100000">
                  <a:schemeClr val="bg2"/>
                </a:gs>
              </a:gsLst>
              <a:lin ang="0" scaled="1"/>
              <a:tileRect/>
            </a:gra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6574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5" name="Footer Placeholder 4"/>
          <p:cNvSpPr>
            <a:spLocks noGrp="1"/>
          </p:cNvSpPr>
          <p:nvPr>
            <p:ph type="ftr" sz="quarter" idx="3"/>
          </p:nvPr>
        </p:nvSpPr>
        <p:spPr>
          <a:xfrm>
            <a:off x="818043" y="6448960"/>
            <a:ext cx="3668437" cy="365125"/>
          </a:xfrm>
          <a:prstGeom prst="rect">
            <a:avLst/>
          </a:prstGeom>
        </p:spPr>
        <p:txBody>
          <a:bodyPr anchor="ctr"/>
          <a:lstStyle>
            <a:lvl1pPr algn="l">
              <a:defRPr sz="900"/>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2088BD"/>
                </a:solidFill>
                <a:effectLst/>
                <a:uLnTx/>
                <a:uFillTx/>
                <a:latin typeface="Calibri"/>
                <a:ea typeface="+mn-ea"/>
                <a:cs typeface="+mn-cs"/>
              </a:rPr>
              <a:t>2019 </a:t>
            </a:r>
            <a:r>
              <a:rPr kumimoji="0" lang="en-US" sz="900" b="0" i="0" u="none" strike="noStrike" kern="1200" cap="none" spc="0" normalizeH="0" baseline="0" noProof="0" dirty="0">
                <a:ln>
                  <a:noFill/>
                </a:ln>
                <a:solidFill>
                  <a:srgbClr val="2088BD"/>
                </a:solidFill>
                <a:effectLst/>
                <a:uLnTx/>
                <a:uFillTx/>
                <a:latin typeface="Calibri"/>
                <a:ea typeface="+mn-ea"/>
                <a:cs typeface="+mn-cs"/>
              </a:rPr>
              <a:t>© </a:t>
            </a:r>
            <a:r>
              <a:rPr kumimoji="0" lang="en-US" sz="900" b="0" i="0" u="none" strike="noStrike" kern="1200" cap="none" spc="0" normalizeH="0" baseline="0" noProof="0" dirty="0" smtClean="0">
                <a:ln>
                  <a:noFill/>
                </a:ln>
                <a:solidFill>
                  <a:srgbClr val="2088BD"/>
                </a:solidFill>
                <a:effectLst/>
                <a:uLnTx/>
                <a:uFillTx/>
                <a:latin typeface="Calibri"/>
                <a:ea typeface="+mn-ea"/>
                <a:cs typeface="+mn-cs"/>
              </a:rPr>
              <a:t>eHealth Exchange. </a:t>
            </a:r>
            <a:r>
              <a:rPr kumimoji="0" lang="en-US" sz="900" b="0" i="0" u="none" strike="noStrike" kern="1200" cap="none" spc="0" normalizeH="0" baseline="0" noProof="0" dirty="0">
                <a:ln>
                  <a:noFill/>
                </a:ln>
                <a:solidFill>
                  <a:srgbClr val="2088BD"/>
                </a:solidFill>
                <a:effectLst/>
                <a:uLnTx/>
                <a:uFillTx/>
                <a:latin typeface="Calibri"/>
                <a:ea typeface="+mn-ea"/>
                <a:cs typeface="+mn-cs"/>
              </a:rPr>
              <a:t>All rights reserved.</a:t>
            </a:r>
          </a:p>
        </p:txBody>
      </p:sp>
      <p:sp>
        <p:nvSpPr>
          <p:cNvPr id="16" name="Slide Number Placeholder 5"/>
          <p:cNvSpPr>
            <a:spLocks noGrp="1"/>
          </p:cNvSpPr>
          <p:nvPr>
            <p:ph type="sldNum" sz="quarter" idx="4"/>
          </p:nvPr>
        </p:nvSpPr>
        <p:spPr>
          <a:xfrm>
            <a:off x="325215" y="6501880"/>
            <a:ext cx="2133600" cy="365125"/>
          </a:xfrm>
          <a:prstGeom prst="rect">
            <a:avLst/>
          </a:prstGeom>
        </p:spPr>
        <p:txBody>
          <a:bodyPr/>
          <a:lstStyle>
            <a:lvl1pPr algn="l">
              <a:defRPr sz="1100">
                <a:solidFill>
                  <a:srgbClr val="2588B6"/>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110F2CD9-D4A6-D649-B317-3FECD8B02543}" type="slidenum">
              <a:rPr kumimoji="0" lang="en-US" sz="1100" b="0" i="0" u="none" strike="noStrike" kern="1200" cap="none" spc="0" normalizeH="0" baseline="0" noProof="0" smtClean="0">
                <a:ln>
                  <a:noFill/>
                </a:ln>
                <a:solidFill>
                  <a:srgbClr val="2588B6"/>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2588B6"/>
              </a:solidFill>
              <a:effectLst/>
              <a:uLnTx/>
              <a:uFillTx/>
              <a:latin typeface="Calibri"/>
              <a:ea typeface="+mn-ea"/>
              <a:cs typeface="+mn-cs"/>
            </a:endParaRPr>
          </a:p>
        </p:txBody>
      </p:sp>
      <p:cxnSp>
        <p:nvCxnSpPr>
          <p:cNvPr id="17" name="Straight Connector 16"/>
          <p:cNvCxnSpPr/>
          <p:nvPr userDrawn="1"/>
        </p:nvCxnSpPr>
        <p:spPr>
          <a:xfrm>
            <a:off x="378812" y="6515110"/>
            <a:ext cx="7164988" cy="0"/>
          </a:xfrm>
          <a:prstGeom prst="line">
            <a:avLst/>
          </a:prstGeom>
          <a:ln w="6350" cmpd="sng">
            <a:gradFill flip="none" rotWithShape="1">
              <a:gsLst>
                <a:gs pos="0">
                  <a:schemeClr val="tx1"/>
                </a:gs>
                <a:gs pos="100000">
                  <a:schemeClr val="bg2"/>
                </a:gs>
              </a:gsLst>
              <a:lin ang="0" scaled="1"/>
              <a:tileRect/>
            </a:gra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73309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4" name="Footer Placeholder 4"/>
          <p:cNvSpPr>
            <a:spLocks noGrp="1"/>
          </p:cNvSpPr>
          <p:nvPr>
            <p:ph type="ftr" sz="quarter" idx="3"/>
          </p:nvPr>
        </p:nvSpPr>
        <p:spPr>
          <a:xfrm>
            <a:off x="818043" y="6448960"/>
            <a:ext cx="3675015" cy="409040"/>
          </a:xfrm>
          <a:prstGeom prst="rect">
            <a:avLst/>
          </a:prstGeom>
        </p:spPr>
        <p:txBody>
          <a:bodyPr anchor="ctr"/>
          <a:lstStyle>
            <a:lvl1pPr algn="l">
              <a:defRPr sz="900"/>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2088BD"/>
                </a:solidFill>
                <a:effectLst/>
                <a:uLnTx/>
                <a:uFillTx/>
                <a:latin typeface="Calibri"/>
                <a:ea typeface="+mn-ea"/>
                <a:cs typeface="+mn-cs"/>
              </a:rPr>
              <a:t>2019 </a:t>
            </a:r>
            <a:r>
              <a:rPr kumimoji="0" lang="en-US" sz="900" b="0" i="0" u="none" strike="noStrike" kern="1200" cap="none" spc="0" normalizeH="0" baseline="0" noProof="0" dirty="0">
                <a:ln>
                  <a:noFill/>
                </a:ln>
                <a:solidFill>
                  <a:srgbClr val="2088BD"/>
                </a:solidFill>
                <a:effectLst/>
                <a:uLnTx/>
                <a:uFillTx/>
                <a:latin typeface="Calibri"/>
                <a:ea typeface="+mn-ea"/>
                <a:cs typeface="+mn-cs"/>
              </a:rPr>
              <a:t>© </a:t>
            </a:r>
            <a:r>
              <a:rPr kumimoji="0" lang="en-US" sz="900" b="0" i="0" u="none" strike="noStrike" kern="1200" cap="none" spc="0" normalizeH="0" baseline="0" noProof="0" dirty="0" smtClean="0">
                <a:ln>
                  <a:noFill/>
                </a:ln>
                <a:solidFill>
                  <a:srgbClr val="2088BD"/>
                </a:solidFill>
                <a:effectLst/>
                <a:uLnTx/>
                <a:uFillTx/>
                <a:latin typeface="Calibri"/>
                <a:ea typeface="+mn-ea"/>
                <a:cs typeface="+mn-cs"/>
              </a:rPr>
              <a:t>eHealth Exchange. </a:t>
            </a:r>
            <a:r>
              <a:rPr kumimoji="0" lang="en-US" sz="900" b="0" i="0" u="none" strike="noStrike" kern="1200" cap="none" spc="0" normalizeH="0" baseline="0" noProof="0" dirty="0">
                <a:ln>
                  <a:noFill/>
                </a:ln>
                <a:solidFill>
                  <a:srgbClr val="2088BD"/>
                </a:solidFill>
                <a:effectLst/>
                <a:uLnTx/>
                <a:uFillTx/>
                <a:latin typeface="Calibri"/>
                <a:ea typeface="+mn-ea"/>
                <a:cs typeface="+mn-cs"/>
              </a:rPr>
              <a:t>All rights reserved.</a:t>
            </a:r>
          </a:p>
        </p:txBody>
      </p:sp>
      <p:sp>
        <p:nvSpPr>
          <p:cNvPr id="15" name="Slide Number Placeholder 5"/>
          <p:cNvSpPr>
            <a:spLocks noGrp="1"/>
          </p:cNvSpPr>
          <p:nvPr>
            <p:ph type="sldNum" sz="quarter" idx="4"/>
          </p:nvPr>
        </p:nvSpPr>
        <p:spPr>
          <a:xfrm>
            <a:off x="325215" y="6501880"/>
            <a:ext cx="2133600" cy="365125"/>
          </a:xfrm>
          <a:prstGeom prst="rect">
            <a:avLst/>
          </a:prstGeom>
        </p:spPr>
        <p:txBody>
          <a:bodyPr/>
          <a:lstStyle>
            <a:lvl1pPr algn="l">
              <a:defRPr sz="1100">
                <a:solidFill>
                  <a:srgbClr val="2588B6"/>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110F2CD9-D4A6-D649-B317-3FECD8B02543}" type="slidenum">
              <a:rPr kumimoji="0" lang="en-US" sz="1100" b="0" i="0" u="none" strike="noStrike" kern="1200" cap="none" spc="0" normalizeH="0" baseline="0" noProof="0" smtClean="0">
                <a:ln>
                  <a:noFill/>
                </a:ln>
                <a:solidFill>
                  <a:srgbClr val="2588B6"/>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2588B6"/>
              </a:solidFill>
              <a:effectLst/>
              <a:uLnTx/>
              <a:uFillTx/>
              <a:latin typeface="Calibri"/>
              <a:ea typeface="+mn-ea"/>
              <a:cs typeface="+mn-cs"/>
            </a:endParaRPr>
          </a:p>
        </p:txBody>
      </p:sp>
      <p:cxnSp>
        <p:nvCxnSpPr>
          <p:cNvPr id="16" name="Straight Connector 15"/>
          <p:cNvCxnSpPr/>
          <p:nvPr userDrawn="1"/>
        </p:nvCxnSpPr>
        <p:spPr>
          <a:xfrm>
            <a:off x="378812" y="6515110"/>
            <a:ext cx="7164988" cy="0"/>
          </a:xfrm>
          <a:prstGeom prst="line">
            <a:avLst/>
          </a:prstGeom>
          <a:ln w="6350" cmpd="sng">
            <a:gradFill flip="none" rotWithShape="1">
              <a:gsLst>
                <a:gs pos="0">
                  <a:schemeClr val="tx1"/>
                </a:gs>
                <a:gs pos="100000">
                  <a:schemeClr val="bg2"/>
                </a:gs>
              </a:gsLst>
              <a:lin ang="0" scaled="1"/>
              <a:tileRect/>
            </a:gra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89465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3" name="Picture 2" descr="blu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angle 6"/>
          <p:cNvSpPr/>
          <p:nvPr userDrawn="1"/>
        </p:nvSpPr>
        <p:spPr>
          <a:xfrm>
            <a:off x="-1" y="1475183"/>
            <a:ext cx="9144000" cy="313567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E"/>
              </a:solidFill>
              <a:effectLst/>
              <a:uLnTx/>
              <a:uFillTx/>
              <a:latin typeface="Calibri"/>
              <a:ea typeface="+mn-ea"/>
              <a:cs typeface="+mn-cs"/>
            </a:endParaRPr>
          </a:p>
        </p:txBody>
      </p:sp>
      <p:sp>
        <p:nvSpPr>
          <p:cNvPr id="2" name="Title 1"/>
          <p:cNvSpPr>
            <a:spLocks noGrp="1"/>
          </p:cNvSpPr>
          <p:nvPr>
            <p:ph type="title"/>
          </p:nvPr>
        </p:nvSpPr>
        <p:spPr>
          <a:xfrm>
            <a:off x="492750" y="1475183"/>
            <a:ext cx="8158500" cy="3096817"/>
          </a:xfrm>
        </p:spPr>
        <p:txBody>
          <a:bodyPr anchor="ctr"/>
          <a:lstStyle>
            <a:lvl1pPr algn="ctr">
              <a:defRPr>
                <a:solidFill>
                  <a:srgbClr val="FFFFFE"/>
                </a:solidFill>
              </a:defRPr>
            </a:lvl1pPr>
          </a:lstStyle>
          <a:p>
            <a:r>
              <a:rPr lang="en-US" dirty="0"/>
              <a:t>Click to edit Master title style</a:t>
            </a:r>
          </a:p>
        </p:txBody>
      </p:sp>
      <p:sp>
        <p:nvSpPr>
          <p:cNvPr id="9" name="Footer Placeholder 4"/>
          <p:cNvSpPr>
            <a:spLocks noGrp="1"/>
          </p:cNvSpPr>
          <p:nvPr>
            <p:ph type="ftr" sz="quarter" idx="3"/>
          </p:nvPr>
        </p:nvSpPr>
        <p:spPr>
          <a:xfrm>
            <a:off x="818043" y="6448960"/>
            <a:ext cx="3543447" cy="329353"/>
          </a:xfrm>
          <a:prstGeom prst="rect">
            <a:avLst/>
          </a:prstGeom>
        </p:spPr>
        <p:txBody>
          <a:bodyPr anchor="ctr"/>
          <a:lstStyle>
            <a:lvl1pPr algn="l">
              <a:defRPr sz="900">
                <a:solidFill>
                  <a:srgbClr val="FFFFFE"/>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FFFFFE"/>
                </a:solidFill>
                <a:effectLst/>
                <a:uLnTx/>
                <a:uFillTx/>
                <a:latin typeface="Calibri"/>
                <a:ea typeface="+mn-ea"/>
                <a:cs typeface="+mn-cs"/>
              </a:rPr>
              <a:t>2019 </a:t>
            </a:r>
            <a:r>
              <a:rPr kumimoji="0" lang="en-US" sz="900" b="0" i="0" u="none" strike="noStrike" kern="1200" cap="none" spc="0" normalizeH="0" baseline="0" noProof="0" dirty="0">
                <a:ln>
                  <a:noFill/>
                </a:ln>
                <a:solidFill>
                  <a:srgbClr val="FFFFFE"/>
                </a:solidFill>
                <a:effectLst/>
                <a:uLnTx/>
                <a:uFillTx/>
                <a:latin typeface="Calibri"/>
                <a:ea typeface="+mn-ea"/>
                <a:cs typeface="+mn-cs"/>
              </a:rPr>
              <a:t>© </a:t>
            </a:r>
            <a:r>
              <a:rPr kumimoji="0" lang="en-US" sz="900" b="0" i="0" u="none" strike="noStrike" kern="1200" cap="none" spc="0" normalizeH="0" baseline="0" noProof="0" dirty="0" smtClean="0">
                <a:ln>
                  <a:noFill/>
                </a:ln>
                <a:solidFill>
                  <a:srgbClr val="FFFFFE"/>
                </a:solidFill>
                <a:effectLst/>
                <a:uLnTx/>
                <a:uFillTx/>
                <a:latin typeface="Calibri"/>
                <a:ea typeface="+mn-ea"/>
                <a:cs typeface="+mn-cs"/>
              </a:rPr>
              <a:t>eHealth Exchange. </a:t>
            </a:r>
            <a:r>
              <a:rPr kumimoji="0" lang="en-US" sz="900" b="0" i="0" u="none" strike="noStrike" kern="1200" cap="none" spc="0" normalizeH="0" baseline="0" noProof="0" dirty="0">
                <a:ln>
                  <a:noFill/>
                </a:ln>
                <a:solidFill>
                  <a:srgbClr val="FFFFFE"/>
                </a:solidFill>
                <a:effectLst/>
                <a:uLnTx/>
                <a:uFillTx/>
                <a:latin typeface="Calibri"/>
                <a:ea typeface="+mn-ea"/>
                <a:cs typeface="+mn-cs"/>
              </a:rPr>
              <a:t>All rights reserved.</a:t>
            </a:r>
          </a:p>
        </p:txBody>
      </p:sp>
      <p:sp>
        <p:nvSpPr>
          <p:cNvPr id="10" name="Slide Number Placeholder 5"/>
          <p:cNvSpPr>
            <a:spLocks noGrp="1"/>
          </p:cNvSpPr>
          <p:nvPr>
            <p:ph type="sldNum" sz="quarter" idx="4"/>
          </p:nvPr>
        </p:nvSpPr>
        <p:spPr>
          <a:xfrm>
            <a:off x="325215" y="6501880"/>
            <a:ext cx="2133600" cy="365125"/>
          </a:xfrm>
          <a:prstGeom prst="rect">
            <a:avLst/>
          </a:prstGeom>
        </p:spPr>
        <p:txBody>
          <a:bodyPr/>
          <a:lstStyle>
            <a:lvl1pPr algn="l">
              <a:defRPr sz="1100">
                <a:solidFill>
                  <a:srgbClr val="FFFFFE"/>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110F2CD9-D4A6-D649-B317-3FECD8B02543}" type="slidenum">
              <a:rPr kumimoji="0" lang="en-US" sz="1100" b="0" i="0" u="none" strike="noStrike" kern="1200" cap="none" spc="0" normalizeH="0" baseline="0" noProof="0" smtClean="0">
                <a:ln>
                  <a:noFill/>
                </a:ln>
                <a:solidFill>
                  <a:srgbClr val="FFFFFE"/>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E"/>
              </a:solidFill>
              <a:effectLst/>
              <a:uLnTx/>
              <a:uFillTx/>
              <a:latin typeface="Calibri"/>
              <a:ea typeface="+mn-ea"/>
              <a:cs typeface="+mn-cs"/>
            </a:endParaRPr>
          </a:p>
        </p:txBody>
      </p:sp>
      <p:cxnSp>
        <p:nvCxnSpPr>
          <p:cNvPr id="11" name="Straight Connector 10"/>
          <p:cNvCxnSpPr/>
          <p:nvPr userDrawn="1"/>
        </p:nvCxnSpPr>
        <p:spPr>
          <a:xfrm>
            <a:off x="378812" y="6515110"/>
            <a:ext cx="8590579" cy="0"/>
          </a:xfrm>
          <a:prstGeom prst="line">
            <a:avLst/>
          </a:prstGeom>
          <a:ln w="635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8" name="Rectangle 17"/>
          <p:cNvSpPr/>
          <p:nvPr userDrawn="1"/>
        </p:nvSpPr>
        <p:spPr>
          <a:xfrm>
            <a:off x="-1" y="1371600"/>
            <a:ext cx="9144000" cy="1035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E"/>
              </a:solidFill>
              <a:effectLst/>
              <a:uLnTx/>
              <a:uFillTx/>
              <a:latin typeface="Calibri"/>
              <a:ea typeface="+mn-ea"/>
              <a:cs typeface="+mn-cs"/>
            </a:endParaRPr>
          </a:p>
        </p:txBody>
      </p:sp>
      <p:sp>
        <p:nvSpPr>
          <p:cNvPr id="19" name="Rectangle 18"/>
          <p:cNvSpPr/>
          <p:nvPr userDrawn="1"/>
        </p:nvSpPr>
        <p:spPr>
          <a:xfrm>
            <a:off x="-1" y="4572000"/>
            <a:ext cx="9144000" cy="1035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E"/>
              </a:solidFill>
              <a:effectLst/>
              <a:uLnTx/>
              <a:uFillTx/>
              <a:latin typeface="Calibri"/>
              <a:ea typeface="+mn-ea"/>
              <a:cs typeface="+mn-cs"/>
            </a:endParaRP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59823" y="6581261"/>
            <a:ext cx="1244278" cy="151741"/>
          </a:xfrm>
          <a:prstGeom prst="rect">
            <a:avLst/>
          </a:prstGeom>
        </p:spPr>
      </p:pic>
    </p:spTree>
    <p:extLst>
      <p:ext uri="{BB962C8B-B14F-4D97-AF65-F5344CB8AC3E}">
        <p14:creationId xmlns:p14="http://schemas.microsoft.com/office/powerpoint/2010/main" val="4282951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893604"/>
            <a:ext cx="8229600" cy="4115201"/>
          </a:xfrm>
        </p:spPr>
        <p:txBody>
          <a:bodyPr/>
          <a:lstStyle>
            <a:lvl1pPr>
              <a:defRPr sz="2000">
                <a:solidFill>
                  <a:srgbClr val="474847"/>
                </a:solidFill>
              </a:defRPr>
            </a:lvl1pPr>
            <a:lvl2pPr>
              <a:defRPr>
                <a:solidFill>
                  <a:srgbClr val="474847"/>
                </a:solidFill>
              </a:defRPr>
            </a:lvl2pPr>
            <a:lvl3pPr>
              <a:defRPr>
                <a:solidFill>
                  <a:srgbClr val="474847"/>
                </a:solidFill>
              </a:defRPr>
            </a:lvl3pPr>
            <a:lvl4pPr>
              <a:defRPr>
                <a:solidFill>
                  <a:srgbClr val="474847"/>
                </a:solidFill>
              </a:defRPr>
            </a:lvl4pPr>
            <a:lvl5pPr>
              <a:defRPr>
                <a:solidFill>
                  <a:srgbClr val="47484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Footer Placeholder 4"/>
          <p:cNvSpPr>
            <a:spLocks noGrp="1"/>
          </p:cNvSpPr>
          <p:nvPr>
            <p:ph type="ftr" sz="quarter" idx="3"/>
          </p:nvPr>
        </p:nvSpPr>
        <p:spPr>
          <a:xfrm>
            <a:off x="818044" y="6448960"/>
            <a:ext cx="3688172" cy="365125"/>
          </a:xfrm>
          <a:prstGeom prst="rect">
            <a:avLst/>
          </a:prstGeom>
        </p:spPr>
        <p:txBody>
          <a:bodyPr anchor="ctr"/>
          <a:lstStyle>
            <a:lvl1pPr algn="l">
              <a:defRPr sz="900"/>
            </a:lvl1pPr>
          </a:lstStyle>
          <a:p>
            <a:r>
              <a:rPr lang="en-US" dirty="0" smtClean="0"/>
              <a:t>2019 </a:t>
            </a:r>
            <a:r>
              <a:rPr lang="en-US" dirty="0"/>
              <a:t>© </a:t>
            </a:r>
            <a:r>
              <a:rPr lang="en-US" dirty="0" smtClean="0"/>
              <a:t>eHealth Exchange. </a:t>
            </a:r>
            <a:r>
              <a:rPr lang="en-US" dirty="0"/>
              <a:t>All rights reserved.</a:t>
            </a:r>
          </a:p>
        </p:txBody>
      </p:sp>
      <p:sp>
        <p:nvSpPr>
          <p:cNvPr id="13" name="Slide Number Placeholder 5"/>
          <p:cNvSpPr>
            <a:spLocks noGrp="1"/>
          </p:cNvSpPr>
          <p:nvPr>
            <p:ph type="sldNum" sz="quarter" idx="4"/>
          </p:nvPr>
        </p:nvSpPr>
        <p:spPr>
          <a:xfrm>
            <a:off x="325215" y="6501880"/>
            <a:ext cx="2133600" cy="365125"/>
          </a:xfrm>
          <a:prstGeom prst="rect">
            <a:avLst/>
          </a:prstGeom>
        </p:spPr>
        <p:txBody>
          <a:bodyPr/>
          <a:lstStyle>
            <a:lvl1pPr algn="l">
              <a:defRPr sz="1100">
                <a:solidFill>
                  <a:srgbClr val="2588B6"/>
                </a:solidFill>
              </a:defRPr>
            </a:lvl1pPr>
          </a:lstStyle>
          <a:p>
            <a:fld id="{110F2CD9-D4A6-D649-B317-3FECD8B02543}" type="slidenum">
              <a:rPr lang="en-US" smtClean="0"/>
              <a:pPr/>
              <a:t>‹#›</a:t>
            </a:fld>
            <a:endParaRPr lang="en-US" dirty="0"/>
          </a:p>
        </p:txBody>
      </p:sp>
      <p:cxnSp>
        <p:nvCxnSpPr>
          <p:cNvPr id="5" name="Straight Connector 4"/>
          <p:cNvCxnSpPr/>
          <p:nvPr userDrawn="1"/>
        </p:nvCxnSpPr>
        <p:spPr>
          <a:xfrm>
            <a:off x="378812" y="6515110"/>
            <a:ext cx="8209196" cy="0"/>
          </a:xfrm>
          <a:prstGeom prst="line">
            <a:avLst/>
          </a:prstGeom>
          <a:ln w="6350" cmpd="sng">
            <a:gradFill flip="none" rotWithShape="1">
              <a:gsLst>
                <a:gs pos="0">
                  <a:schemeClr val="tx1"/>
                </a:gs>
                <a:gs pos="100000">
                  <a:schemeClr val="bg2"/>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11694" y="6588956"/>
            <a:ext cx="1176314" cy="204203"/>
          </a:xfrm>
          <a:prstGeom prst="rect">
            <a:avLst/>
          </a:prstGeom>
        </p:spPr>
      </p:pic>
    </p:spTree>
    <p:extLst>
      <p:ext uri="{BB962C8B-B14F-4D97-AF65-F5344CB8AC3E}">
        <p14:creationId xmlns:p14="http://schemas.microsoft.com/office/powerpoint/2010/main" val="2951545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98118"/>
            <a:ext cx="4038600" cy="4044567"/>
          </a:xfrm>
        </p:spPr>
        <p:txBody>
          <a:bodyPr>
            <a:normAutofit/>
          </a:bodyPr>
          <a:lstStyle>
            <a:lvl1pPr>
              <a:defRPr sz="2000">
                <a:solidFill>
                  <a:srgbClr val="474847"/>
                </a:solidFill>
              </a:defRPr>
            </a:lvl1pPr>
            <a:lvl2pPr>
              <a:defRPr sz="2000">
                <a:solidFill>
                  <a:srgbClr val="474847"/>
                </a:solidFill>
              </a:defRPr>
            </a:lvl2pPr>
            <a:lvl3pPr>
              <a:defRPr sz="2000">
                <a:solidFill>
                  <a:srgbClr val="474847"/>
                </a:solidFill>
              </a:defRPr>
            </a:lvl3pPr>
            <a:lvl4pPr>
              <a:defRPr sz="2000">
                <a:solidFill>
                  <a:srgbClr val="474847"/>
                </a:solidFill>
              </a:defRPr>
            </a:lvl4pPr>
            <a:lvl5pPr>
              <a:defRPr sz="2000">
                <a:solidFill>
                  <a:srgbClr val="474847"/>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98118"/>
            <a:ext cx="4038600" cy="4044567"/>
          </a:xfrm>
        </p:spPr>
        <p:txBody>
          <a:bodyPr>
            <a:normAutofit/>
          </a:bodyPr>
          <a:lstStyle>
            <a:lvl1pPr>
              <a:defRPr sz="2000">
                <a:solidFill>
                  <a:srgbClr val="474847"/>
                </a:solidFill>
              </a:defRPr>
            </a:lvl1pPr>
            <a:lvl2pPr>
              <a:defRPr sz="2000">
                <a:solidFill>
                  <a:srgbClr val="474847"/>
                </a:solidFill>
              </a:defRPr>
            </a:lvl2pPr>
            <a:lvl3pPr>
              <a:defRPr sz="2000">
                <a:solidFill>
                  <a:srgbClr val="474847"/>
                </a:solidFill>
              </a:defRPr>
            </a:lvl3pPr>
            <a:lvl4pPr>
              <a:defRPr sz="2000">
                <a:solidFill>
                  <a:srgbClr val="474847"/>
                </a:solidFill>
              </a:defRPr>
            </a:lvl4pPr>
            <a:lvl5pPr>
              <a:defRPr sz="2000">
                <a:solidFill>
                  <a:srgbClr val="474847"/>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Footer Placeholder 4"/>
          <p:cNvSpPr>
            <a:spLocks noGrp="1"/>
          </p:cNvSpPr>
          <p:nvPr>
            <p:ph type="ftr" sz="quarter" idx="3"/>
          </p:nvPr>
        </p:nvSpPr>
        <p:spPr>
          <a:xfrm>
            <a:off x="818043" y="6448960"/>
            <a:ext cx="3615809" cy="365125"/>
          </a:xfrm>
          <a:prstGeom prst="rect">
            <a:avLst/>
          </a:prstGeom>
        </p:spPr>
        <p:txBody>
          <a:bodyPr anchor="ctr"/>
          <a:lstStyle>
            <a:lvl1pPr algn="l">
              <a:defRPr sz="900"/>
            </a:lvl1pPr>
          </a:lstStyle>
          <a:p>
            <a:r>
              <a:rPr lang="en-US" dirty="0" smtClean="0"/>
              <a:t>2019 </a:t>
            </a:r>
            <a:r>
              <a:rPr lang="en-US" dirty="0"/>
              <a:t>© </a:t>
            </a:r>
            <a:r>
              <a:rPr lang="en-US" dirty="0" smtClean="0"/>
              <a:t>eHealth Exchange. </a:t>
            </a:r>
            <a:r>
              <a:rPr lang="en-US" dirty="0"/>
              <a:t>All rights reserved.</a:t>
            </a:r>
          </a:p>
        </p:txBody>
      </p:sp>
      <p:sp>
        <p:nvSpPr>
          <p:cNvPr id="18" name="Slide Number Placeholder 5"/>
          <p:cNvSpPr>
            <a:spLocks noGrp="1"/>
          </p:cNvSpPr>
          <p:nvPr>
            <p:ph type="sldNum" sz="quarter" idx="4"/>
          </p:nvPr>
        </p:nvSpPr>
        <p:spPr>
          <a:xfrm>
            <a:off x="325215" y="6501880"/>
            <a:ext cx="2133600" cy="365125"/>
          </a:xfrm>
          <a:prstGeom prst="rect">
            <a:avLst/>
          </a:prstGeom>
        </p:spPr>
        <p:txBody>
          <a:bodyPr/>
          <a:lstStyle>
            <a:lvl1pPr algn="l">
              <a:defRPr sz="1100">
                <a:solidFill>
                  <a:srgbClr val="2588B6"/>
                </a:solidFill>
              </a:defRPr>
            </a:lvl1pPr>
          </a:lstStyle>
          <a:p>
            <a:fld id="{110F2CD9-D4A6-D649-B317-3FECD8B02543}" type="slidenum">
              <a:rPr lang="en-US" smtClean="0"/>
              <a:pPr/>
              <a:t>‹#›</a:t>
            </a:fld>
            <a:endParaRPr lang="en-US" dirty="0"/>
          </a:p>
        </p:txBody>
      </p:sp>
      <p:cxnSp>
        <p:nvCxnSpPr>
          <p:cNvPr id="19" name="Straight Connector 18"/>
          <p:cNvCxnSpPr/>
          <p:nvPr userDrawn="1"/>
        </p:nvCxnSpPr>
        <p:spPr>
          <a:xfrm>
            <a:off x="378812" y="6515110"/>
            <a:ext cx="8273526" cy="0"/>
          </a:xfrm>
          <a:prstGeom prst="line">
            <a:avLst/>
          </a:prstGeom>
          <a:ln w="6350" cmpd="sng">
            <a:gradFill flip="none" rotWithShape="1">
              <a:gsLst>
                <a:gs pos="0">
                  <a:schemeClr val="tx1"/>
                </a:gs>
                <a:gs pos="100000">
                  <a:schemeClr val="bg2"/>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11694" y="6588956"/>
            <a:ext cx="1176314" cy="204203"/>
          </a:xfrm>
          <a:prstGeom prst="rect">
            <a:avLst/>
          </a:prstGeom>
        </p:spPr>
      </p:pic>
    </p:spTree>
    <p:extLst>
      <p:ext uri="{BB962C8B-B14F-4D97-AF65-F5344CB8AC3E}">
        <p14:creationId xmlns:p14="http://schemas.microsoft.com/office/powerpoint/2010/main" val="4219674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765300"/>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99142"/>
            <a:ext cx="4040188" cy="3647382"/>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765300"/>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499142"/>
            <a:ext cx="4041775" cy="3647382"/>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Footer Placeholder 4"/>
          <p:cNvSpPr>
            <a:spLocks noGrp="1"/>
          </p:cNvSpPr>
          <p:nvPr>
            <p:ph type="ftr" sz="quarter" idx="10"/>
          </p:nvPr>
        </p:nvSpPr>
        <p:spPr>
          <a:xfrm>
            <a:off x="818044" y="6448960"/>
            <a:ext cx="2895600" cy="365125"/>
          </a:xfrm>
          <a:prstGeom prst="rect">
            <a:avLst/>
          </a:prstGeom>
        </p:spPr>
        <p:txBody>
          <a:bodyPr anchor="ctr"/>
          <a:lstStyle>
            <a:lvl1pPr algn="l">
              <a:defRPr sz="900"/>
            </a:lvl1pPr>
          </a:lstStyle>
          <a:p>
            <a:r>
              <a:rPr lang="en-US" dirty="0" smtClean="0"/>
              <a:t>2019 </a:t>
            </a:r>
            <a:r>
              <a:rPr lang="en-US" dirty="0"/>
              <a:t>© </a:t>
            </a:r>
            <a:r>
              <a:rPr lang="en-US" dirty="0" smtClean="0"/>
              <a:t>eHealth Exchange. </a:t>
            </a:r>
            <a:r>
              <a:rPr lang="en-US" dirty="0"/>
              <a:t>All rights reserved.</a:t>
            </a:r>
          </a:p>
        </p:txBody>
      </p:sp>
      <p:sp>
        <p:nvSpPr>
          <p:cNvPr id="20" name="Slide Number Placeholder 5"/>
          <p:cNvSpPr>
            <a:spLocks noGrp="1"/>
          </p:cNvSpPr>
          <p:nvPr>
            <p:ph type="sldNum" sz="quarter" idx="11"/>
          </p:nvPr>
        </p:nvSpPr>
        <p:spPr>
          <a:xfrm>
            <a:off x="325215" y="6501880"/>
            <a:ext cx="2133600" cy="365125"/>
          </a:xfrm>
          <a:prstGeom prst="rect">
            <a:avLst/>
          </a:prstGeom>
        </p:spPr>
        <p:txBody>
          <a:bodyPr/>
          <a:lstStyle>
            <a:lvl1pPr algn="l">
              <a:defRPr sz="1100">
                <a:solidFill>
                  <a:srgbClr val="2588B6"/>
                </a:solidFill>
              </a:defRPr>
            </a:lvl1pPr>
          </a:lstStyle>
          <a:p>
            <a:fld id="{110F2CD9-D4A6-D649-B317-3FECD8B02543}" type="slidenum">
              <a:rPr lang="en-US" smtClean="0"/>
              <a:pPr/>
              <a:t>‹#›</a:t>
            </a:fld>
            <a:endParaRPr lang="en-US" dirty="0"/>
          </a:p>
        </p:txBody>
      </p:sp>
      <p:cxnSp>
        <p:nvCxnSpPr>
          <p:cNvPr id="21" name="Straight Connector 20"/>
          <p:cNvCxnSpPr/>
          <p:nvPr userDrawn="1"/>
        </p:nvCxnSpPr>
        <p:spPr>
          <a:xfrm>
            <a:off x="378812" y="6515110"/>
            <a:ext cx="8250551" cy="0"/>
          </a:xfrm>
          <a:prstGeom prst="line">
            <a:avLst/>
          </a:prstGeom>
          <a:ln w="6350" cmpd="sng">
            <a:gradFill flip="none" rotWithShape="1">
              <a:gsLst>
                <a:gs pos="0">
                  <a:schemeClr val="tx1"/>
                </a:gs>
                <a:gs pos="100000">
                  <a:schemeClr val="bg2"/>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11694" y="6588956"/>
            <a:ext cx="1176314" cy="204203"/>
          </a:xfrm>
          <a:prstGeom prst="rect">
            <a:avLst/>
          </a:prstGeom>
        </p:spPr>
      </p:pic>
    </p:spTree>
    <p:extLst>
      <p:ext uri="{BB962C8B-B14F-4D97-AF65-F5344CB8AC3E}">
        <p14:creationId xmlns:p14="http://schemas.microsoft.com/office/powerpoint/2010/main" val="1341316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5" name="Footer Placeholder 4"/>
          <p:cNvSpPr>
            <a:spLocks noGrp="1"/>
          </p:cNvSpPr>
          <p:nvPr>
            <p:ph type="ftr" sz="quarter" idx="3"/>
          </p:nvPr>
        </p:nvSpPr>
        <p:spPr>
          <a:xfrm>
            <a:off x="818044" y="6448960"/>
            <a:ext cx="3536868" cy="340149"/>
          </a:xfrm>
          <a:prstGeom prst="rect">
            <a:avLst/>
          </a:prstGeom>
        </p:spPr>
        <p:txBody>
          <a:bodyPr anchor="ctr"/>
          <a:lstStyle>
            <a:lvl1pPr algn="l">
              <a:defRPr sz="900"/>
            </a:lvl1pPr>
          </a:lstStyle>
          <a:p>
            <a:r>
              <a:rPr lang="en-US" dirty="0" smtClean="0"/>
              <a:t>2019 </a:t>
            </a:r>
            <a:r>
              <a:rPr lang="en-US" dirty="0"/>
              <a:t>© </a:t>
            </a:r>
            <a:r>
              <a:rPr lang="en-US" dirty="0" smtClean="0"/>
              <a:t>eHealth Exchange. </a:t>
            </a:r>
            <a:r>
              <a:rPr lang="en-US" dirty="0"/>
              <a:t>All rights reserved.</a:t>
            </a:r>
          </a:p>
        </p:txBody>
      </p:sp>
      <p:sp>
        <p:nvSpPr>
          <p:cNvPr id="16" name="Slide Number Placeholder 5"/>
          <p:cNvSpPr>
            <a:spLocks noGrp="1"/>
          </p:cNvSpPr>
          <p:nvPr>
            <p:ph type="sldNum" sz="quarter" idx="4"/>
          </p:nvPr>
        </p:nvSpPr>
        <p:spPr>
          <a:xfrm>
            <a:off x="325215" y="6501880"/>
            <a:ext cx="2133600" cy="365125"/>
          </a:xfrm>
          <a:prstGeom prst="rect">
            <a:avLst/>
          </a:prstGeom>
        </p:spPr>
        <p:txBody>
          <a:bodyPr/>
          <a:lstStyle>
            <a:lvl1pPr algn="l">
              <a:defRPr sz="1100">
                <a:solidFill>
                  <a:srgbClr val="2588B6"/>
                </a:solidFill>
              </a:defRPr>
            </a:lvl1pPr>
          </a:lstStyle>
          <a:p>
            <a:fld id="{110F2CD9-D4A6-D649-B317-3FECD8B02543}" type="slidenum">
              <a:rPr lang="en-US" smtClean="0"/>
              <a:pPr/>
              <a:t>‹#›</a:t>
            </a:fld>
            <a:endParaRPr lang="en-US" dirty="0"/>
          </a:p>
        </p:txBody>
      </p:sp>
      <p:cxnSp>
        <p:nvCxnSpPr>
          <p:cNvPr id="17" name="Straight Connector 16"/>
          <p:cNvCxnSpPr/>
          <p:nvPr userDrawn="1"/>
        </p:nvCxnSpPr>
        <p:spPr>
          <a:xfrm>
            <a:off x="378812" y="6515110"/>
            <a:ext cx="8264336" cy="0"/>
          </a:xfrm>
          <a:prstGeom prst="line">
            <a:avLst/>
          </a:prstGeom>
          <a:ln w="6350" cmpd="sng">
            <a:gradFill flip="none" rotWithShape="1">
              <a:gsLst>
                <a:gs pos="0">
                  <a:schemeClr val="tx1"/>
                </a:gs>
                <a:gs pos="100000">
                  <a:schemeClr val="bg2"/>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11694" y="6588956"/>
            <a:ext cx="1176314" cy="204203"/>
          </a:xfrm>
          <a:prstGeom prst="rect">
            <a:avLst/>
          </a:prstGeom>
        </p:spPr>
      </p:pic>
    </p:spTree>
    <p:extLst>
      <p:ext uri="{BB962C8B-B14F-4D97-AF65-F5344CB8AC3E}">
        <p14:creationId xmlns:p14="http://schemas.microsoft.com/office/powerpoint/2010/main" val="320091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4" name="Footer Placeholder 4"/>
          <p:cNvSpPr>
            <a:spLocks noGrp="1"/>
          </p:cNvSpPr>
          <p:nvPr>
            <p:ph type="ftr" sz="quarter" idx="3"/>
          </p:nvPr>
        </p:nvSpPr>
        <p:spPr>
          <a:xfrm>
            <a:off x="818044" y="6448960"/>
            <a:ext cx="2895600" cy="365125"/>
          </a:xfrm>
          <a:prstGeom prst="rect">
            <a:avLst/>
          </a:prstGeom>
        </p:spPr>
        <p:txBody>
          <a:bodyPr anchor="ctr"/>
          <a:lstStyle>
            <a:lvl1pPr algn="l">
              <a:defRPr sz="900"/>
            </a:lvl1pPr>
          </a:lstStyle>
          <a:p>
            <a:r>
              <a:rPr lang="en-US" dirty="0" smtClean="0"/>
              <a:t>2019 </a:t>
            </a:r>
            <a:r>
              <a:rPr lang="en-US" dirty="0"/>
              <a:t>© </a:t>
            </a:r>
            <a:r>
              <a:rPr lang="en-US" dirty="0" smtClean="0"/>
              <a:t>eHealth Exchange. </a:t>
            </a:r>
            <a:r>
              <a:rPr lang="en-US" dirty="0"/>
              <a:t>All rights reserved.</a:t>
            </a:r>
          </a:p>
        </p:txBody>
      </p:sp>
      <p:sp>
        <p:nvSpPr>
          <p:cNvPr id="15" name="Slide Number Placeholder 5"/>
          <p:cNvSpPr>
            <a:spLocks noGrp="1"/>
          </p:cNvSpPr>
          <p:nvPr>
            <p:ph type="sldNum" sz="quarter" idx="4"/>
          </p:nvPr>
        </p:nvSpPr>
        <p:spPr>
          <a:xfrm>
            <a:off x="325215" y="6501880"/>
            <a:ext cx="2133600" cy="365125"/>
          </a:xfrm>
          <a:prstGeom prst="rect">
            <a:avLst/>
          </a:prstGeom>
        </p:spPr>
        <p:txBody>
          <a:bodyPr/>
          <a:lstStyle>
            <a:lvl1pPr algn="l">
              <a:defRPr sz="1100">
                <a:solidFill>
                  <a:srgbClr val="2588B6"/>
                </a:solidFill>
              </a:defRPr>
            </a:lvl1pPr>
          </a:lstStyle>
          <a:p>
            <a:fld id="{110F2CD9-D4A6-D649-B317-3FECD8B02543}" type="slidenum">
              <a:rPr lang="en-US" smtClean="0"/>
              <a:pPr/>
              <a:t>‹#›</a:t>
            </a:fld>
            <a:endParaRPr lang="en-US" dirty="0"/>
          </a:p>
        </p:txBody>
      </p:sp>
      <p:cxnSp>
        <p:nvCxnSpPr>
          <p:cNvPr id="16" name="Straight Connector 15"/>
          <p:cNvCxnSpPr/>
          <p:nvPr userDrawn="1"/>
        </p:nvCxnSpPr>
        <p:spPr>
          <a:xfrm>
            <a:off x="378812" y="6515110"/>
            <a:ext cx="8209196" cy="0"/>
          </a:xfrm>
          <a:prstGeom prst="line">
            <a:avLst/>
          </a:prstGeom>
          <a:ln w="6350" cmpd="sng">
            <a:gradFill flip="none" rotWithShape="1">
              <a:gsLst>
                <a:gs pos="0">
                  <a:schemeClr val="tx1"/>
                </a:gs>
                <a:gs pos="100000">
                  <a:schemeClr val="bg2"/>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11694" y="6588956"/>
            <a:ext cx="1176314" cy="204203"/>
          </a:xfrm>
          <a:prstGeom prst="rect">
            <a:avLst/>
          </a:prstGeom>
        </p:spPr>
      </p:pic>
    </p:spTree>
    <p:extLst>
      <p:ext uri="{BB962C8B-B14F-4D97-AF65-F5344CB8AC3E}">
        <p14:creationId xmlns:p14="http://schemas.microsoft.com/office/powerpoint/2010/main" val="1398413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3" name="Picture 2" descr="blu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angle 6"/>
          <p:cNvSpPr/>
          <p:nvPr userDrawn="1"/>
        </p:nvSpPr>
        <p:spPr>
          <a:xfrm>
            <a:off x="-1" y="1475183"/>
            <a:ext cx="9144000" cy="313567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92750" y="1475183"/>
            <a:ext cx="8158500" cy="3096817"/>
          </a:xfrm>
        </p:spPr>
        <p:txBody>
          <a:bodyPr anchor="ctr"/>
          <a:lstStyle>
            <a:lvl1pPr algn="ctr">
              <a:defRPr>
                <a:solidFill>
                  <a:srgbClr val="FFFFFE"/>
                </a:solidFill>
              </a:defRPr>
            </a:lvl1pPr>
          </a:lstStyle>
          <a:p>
            <a:r>
              <a:rPr lang="en-US" dirty="0"/>
              <a:t>Click to edit Master title style</a:t>
            </a:r>
          </a:p>
        </p:txBody>
      </p:sp>
      <p:sp>
        <p:nvSpPr>
          <p:cNvPr id="9" name="Footer Placeholder 4"/>
          <p:cNvSpPr>
            <a:spLocks noGrp="1"/>
          </p:cNvSpPr>
          <p:nvPr>
            <p:ph type="ftr" sz="quarter" idx="3"/>
          </p:nvPr>
        </p:nvSpPr>
        <p:spPr>
          <a:xfrm>
            <a:off x="818043" y="6448960"/>
            <a:ext cx="3576339" cy="418045"/>
          </a:xfrm>
          <a:prstGeom prst="rect">
            <a:avLst/>
          </a:prstGeom>
        </p:spPr>
        <p:txBody>
          <a:bodyPr anchor="ctr"/>
          <a:lstStyle>
            <a:lvl1pPr algn="l">
              <a:defRPr sz="900">
                <a:solidFill>
                  <a:srgbClr val="FFFFFE"/>
                </a:solidFill>
              </a:defRPr>
            </a:lvl1pPr>
          </a:lstStyle>
          <a:p>
            <a:r>
              <a:rPr lang="en-US" dirty="0" smtClean="0"/>
              <a:t>2019 © eHealth Exchange.  All rights reserved.</a:t>
            </a:r>
            <a:endParaRPr lang="en-US" dirty="0"/>
          </a:p>
        </p:txBody>
      </p:sp>
      <p:sp>
        <p:nvSpPr>
          <p:cNvPr id="10" name="Slide Number Placeholder 5"/>
          <p:cNvSpPr>
            <a:spLocks noGrp="1"/>
          </p:cNvSpPr>
          <p:nvPr>
            <p:ph type="sldNum" sz="quarter" idx="4"/>
          </p:nvPr>
        </p:nvSpPr>
        <p:spPr>
          <a:xfrm>
            <a:off x="325215" y="6501880"/>
            <a:ext cx="2133600" cy="365125"/>
          </a:xfrm>
          <a:prstGeom prst="rect">
            <a:avLst/>
          </a:prstGeom>
        </p:spPr>
        <p:txBody>
          <a:bodyPr/>
          <a:lstStyle>
            <a:lvl1pPr algn="l">
              <a:defRPr sz="1100">
                <a:solidFill>
                  <a:srgbClr val="FFFFFE"/>
                </a:solidFill>
              </a:defRPr>
            </a:lvl1pPr>
          </a:lstStyle>
          <a:p>
            <a:fld id="{110F2CD9-D4A6-D649-B317-3FECD8B02543}" type="slidenum">
              <a:rPr lang="en-US" smtClean="0"/>
              <a:pPr/>
              <a:t>‹#›</a:t>
            </a:fld>
            <a:endParaRPr lang="en-US" dirty="0"/>
          </a:p>
        </p:txBody>
      </p:sp>
      <p:cxnSp>
        <p:nvCxnSpPr>
          <p:cNvPr id="11" name="Straight Connector 10"/>
          <p:cNvCxnSpPr/>
          <p:nvPr userDrawn="1"/>
        </p:nvCxnSpPr>
        <p:spPr>
          <a:xfrm>
            <a:off x="378812" y="6515110"/>
            <a:ext cx="8525289" cy="0"/>
          </a:xfrm>
          <a:prstGeom prst="line">
            <a:avLst/>
          </a:prstGeom>
          <a:ln w="635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8" name="Rectangle 17"/>
          <p:cNvSpPr/>
          <p:nvPr userDrawn="1"/>
        </p:nvSpPr>
        <p:spPr>
          <a:xfrm>
            <a:off x="-1" y="1371600"/>
            <a:ext cx="9144000" cy="1035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1" y="4572000"/>
            <a:ext cx="9144000" cy="1035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7" name="Picture 26" descr="ehealthexchang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65311" y="3161797"/>
            <a:ext cx="1252963" cy="153706"/>
          </a:xfrm>
          <a:prstGeom prst="rect">
            <a:avLst/>
          </a:prstGeom>
        </p:spPr>
      </p:pic>
      <p:pic>
        <p:nvPicPr>
          <p:cNvPr id="17" name="Picture 1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659823" y="6581261"/>
            <a:ext cx="1244278" cy="151741"/>
          </a:xfrm>
          <a:prstGeom prst="rect">
            <a:avLst/>
          </a:prstGeom>
        </p:spPr>
      </p:pic>
    </p:spTree>
    <p:extLst>
      <p:ext uri="{BB962C8B-B14F-4D97-AF65-F5344CB8AC3E}">
        <p14:creationId xmlns:p14="http://schemas.microsoft.com/office/powerpoint/2010/main" val="388866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ehealth.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3925824"/>
          </a:xfrm>
          <a:prstGeom prst="rect">
            <a:avLst/>
          </a:prstGeom>
        </p:spPr>
      </p:pic>
      <p:sp>
        <p:nvSpPr>
          <p:cNvPr id="2" name="Title 1"/>
          <p:cNvSpPr>
            <a:spLocks noGrp="1"/>
          </p:cNvSpPr>
          <p:nvPr>
            <p:ph type="ctrTitle"/>
          </p:nvPr>
        </p:nvSpPr>
        <p:spPr>
          <a:xfrm>
            <a:off x="685800" y="4325614"/>
            <a:ext cx="7772400" cy="1021236"/>
          </a:xfrm>
        </p:spPr>
        <p:txBody>
          <a:bodyPr anchor="b">
            <a:normAutofit/>
          </a:bodyPr>
          <a:lstStyle>
            <a:lvl1pPr algn="l">
              <a:defRPr sz="3200">
                <a:solidFill>
                  <a:srgbClr val="2588B6"/>
                </a:solidFill>
              </a:defRPr>
            </a:lvl1pPr>
          </a:lstStyle>
          <a:p>
            <a:r>
              <a:rPr lang="en-US" dirty="0"/>
              <a:t>Click to edit Master title style</a:t>
            </a:r>
          </a:p>
        </p:txBody>
      </p:sp>
      <p:sp>
        <p:nvSpPr>
          <p:cNvPr id="3" name="Subtitle 2"/>
          <p:cNvSpPr>
            <a:spLocks noGrp="1"/>
          </p:cNvSpPr>
          <p:nvPr>
            <p:ph type="subTitle" idx="1"/>
          </p:nvPr>
        </p:nvSpPr>
        <p:spPr>
          <a:xfrm>
            <a:off x="685800" y="5391473"/>
            <a:ext cx="7772400" cy="598253"/>
          </a:xfrm>
        </p:spPr>
        <p:txBody>
          <a:bodyPr>
            <a:normAutofit/>
          </a:bodyPr>
          <a:lstStyle>
            <a:lvl1pPr marL="0" indent="0" algn="l">
              <a:buNone/>
              <a:defRPr sz="1900" i="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6712590" y="272545"/>
            <a:ext cx="2133600" cy="365125"/>
          </a:xfrm>
          <a:prstGeom prst="rect">
            <a:avLst/>
          </a:prstGeom>
        </p:spPr>
        <p:txBody>
          <a:bodyPr/>
          <a:lstStyle>
            <a:lvl1pPr algn="r">
              <a:defRPr sz="2000">
                <a:solidFill>
                  <a:srgbClr val="FFFFFF"/>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1" name="Footer Placeholder 4"/>
          <p:cNvSpPr>
            <a:spLocks noGrp="1"/>
          </p:cNvSpPr>
          <p:nvPr>
            <p:ph type="ftr" sz="quarter" idx="3"/>
          </p:nvPr>
        </p:nvSpPr>
        <p:spPr>
          <a:xfrm>
            <a:off x="818043" y="6448960"/>
            <a:ext cx="3615809" cy="365125"/>
          </a:xfrm>
          <a:prstGeom prst="rect">
            <a:avLst/>
          </a:prstGeom>
        </p:spPr>
        <p:txBody>
          <a:bodyPr anchor="ctr"/>
          <a:lstStyle>
            <a:lvl1pPr algn="l">
              <a:defRPr sz="900"/>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2088BD"/>
                </a:solidFill>
                <a:effectLst/>
                <a:uLnTx/>
                <a:uFillTx/>
                <a:latin typeface="Calibri"/>
                <a:ea typeface="+mn-ea"/>
                <a:cs typeface="+mn-cs"/>
              </a:rPr>
              <a:t>2019 </a:t>
            </a:r>
            <a:r>
              <a:rPr kumimoji="0" lang="en-US" sz="900" b="0" i="0" u="none" strike="noStrike" kern="1200" cap="none" spc="0" normalizeH="0" baseline="0" noProof="0" dirty="0">
                <a:ln>
                  <a:noFill/>
                </a:ln>
                <a:solidFill>
                  <a:srgbClr val="2088BD"/>
                </a:solidFill>
                <a:effectLst/>
                <a:uLnTx/>
                <a:uFillTx/>
                <a:latin typeface="Calibri"/>
                <a:ea typeface="+mn-ea"/>
                <a:cs typeface="+mn-cs"/>
              </a:rPr>
              <a:t>© </a:t>
            </a:r>
            <a:r>
              <a:rPr kumimoji="0" lang="en-US" sz="900" b="0" i="0" u="none" strike="noStrike" kern="1200" cap="none" spc="0" normalizeH="0" baseline="0" noProof="0" dirty="0" smtClean="0">
                <a:ln>
                  <a:noFill/>
                </a:ln>
                <a:solidFill>
                  <a:srgbClr val="2088BD"/>
                </a:solidFill>
                <a:effectLst/>
                <a:uLnTx/>
                <a:uFillTx/>
                <a:latin typeface="Calibri"/>
                <a:ea typeface="+mn-ea"/>
                <a:cs typeface="+mn-cs"/>
              </a:rPr>
              <a:t>eHealth Exchange. </a:t>
            </a:r>
            <a:r>
              <a:rPr kumimoji="0" lang="en-US" sz="900" b="0" i="0" u="none" strike="noStrike" kern="1200" cap="none" spc="0" normalizeH="0" baseline="0" noProof="0" dirty="0">
                <a:ln>
                  <a:noFill/>
                </a:ln>
                <a:solidFill>
                  <a:srgbClr val="2088BD"/>
                </a:solidFill>
                <a:effectLst/>
                <a:uLnTx/>
                <a:uFillTx/>
                <a:latin typeface="Calibri"/>
                <a:ea typeface="+mn-ea"/>
                <a:cs typeface="+mn-cs"/>
              </a:rPr>
              <a:t>All rights reserved.</a:t>
            </a:r>
          </a:p>
        </p:txBody>
      </p:sp>
      <p:sp>
        <p:nvSpPr>
          <p:cNvPr id="12" name="Slide Number Placeholder 5"/>
          <p:cNvSpPr>
            <a:spLocks noGrp="1"/>
          </p:cNvSpPr>
          <p:nvPr>
            <p:ph type="sldNum" sz="quarter" idx="4"/>
          </p:nvPr>
        </p:nvSpPr>
        <p:spPr>
          <a:xfrm>
            <a:off x="325215" y="6501880"/>
            <a:ext cx="2133600" cy="365125"/>
          </a:xfrm>
          <a:prstGeom prst="rect">
            <a:avLst/>
          </a:prstGeom>
        </p:spPr>
        <p:txBody>
          <a:bodyPr/>
          <a:lstStyle>
            <a:lvl1pPr algn="l">
              <a:defRPr sz="1100">
                <a:solidFill>
                  <a:srgbClr val="2588B6"/>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110F2CD9-D4A6-D649-B317-3FECD8B02543}" type="slidenum">
              <a:rPr kumimoji="0" lang="en-US" sz="1100" b="0" i="0" u="none" strike="noStrike" kern="1200" cap="none" spc="0" normalizeH="0" baseline="0" noProof="0" smtClean="0">
                <a:ln>
                  <a:noFill/>
                </a:ln>
                <a:solidFill>
                  <a:srgbClr val="2588B6"/>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2588B6"/>
              </a:solidFill>
              <a:effectLst/>
              <a:uLnTx/>
              <a:uFillTx/>
              <a:latin typeface="Calibri"/>
              <a:ea typeface="+mn-ea"/>
              <a:cs typeface="+mn-cs"/>
            </a:endParaRPr>
          </a:p>
        </p:txBody>
      </p:sp>
    </p:spTree>
    <p:extLst>
      <p:ext uri="{BB962C8B-B14F-4D97-AF65-F5344CB8AC3E}">
        <p14:creationId xmlns:p14="http://schemas.microsoft.com/office/powerpoint/2010/main" val="324060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893604"/>
            <a:ext cx="8229600" cy="4115201"/>
          </a:xfrm>
        </p:spPr>
        <p:txBody>
          <a:bodyPr/>
          <a:lstStyle>
            <a:lvl1pPr>
              <a:defRPr sz="2000">
                <a:solidFill>
                  <a:srgbClr val="474847"/>
                </a:solidFill>
              </a:defRPr>
            </a:lvl1pPr>
            <a:lvl2pPr>
              <a:defRPr>
                <a:solidFill>
                  <a:srgbClr val="474847"/>
                </a:solidFill>
              </a:defRPr>
            </a:lvl2pPr>
            <a:lvl3pPr>
              <a:defRPr>
                <a:solidFill>
                  <a:srgbClr val="474847"/>
                </a:solidFill>
              </a:defRPr>
            </a:lvl3pPr>
            <a:lvl4pPr>
              <a:defRPr>
                <a:solidFill>
                  <a:srgbClr val="474847"/>
                </a:solidFill>
              </a:defRPr>
            </a:lvl4pPr>
            <a:lvl5pPr>
              <a:defRPr>
                <a:solidFill>
                  <a:srgbClr val="47484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Footer Placeholder 4"/>
          <p:cNvSpPr>
            <a:spLocks noGrp="1"/>
          </p:cNvSpPr>
          <p:nvPr>
            <p:ph type="ftr" sz="quarter" idx="3"/>
          </p:nvPr>
        </p:nvSpPr>
        <p:spPr>
          <a:xfrm>
            <a:off x="818043" y="6448960"/>
            <a:ext cx="3609231" cy="340149"/>
          </a:xfrm>
          <a:prstGeom prst="rect">
            <a:avLst/>
          </a:prstGeom>
        </p:spPr>
        <p:txBody>
          <a:bodyPr anchor="ctr"/>
          <a:lstStyle>
            <a:lvl1pPr algn="l">
              <a:defRPr sz="900"/>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2088BD"/>
                </a:solidFill>
                <a:effectLst/>
                <a:uLnTx/>
                <a:uFillTx/>
                <a:latin typeface="Calibri"/>
                <a:ea typeface="+mn-ea"/>
                <a:cs typeface="+mn-cs"/>
              </a:rPr>
              <a:t>2019 </a:t>
            </a:r>
            <a:r>
              <a:rPr kumimoji="0" lang="en-US" sz="900" b="0" i="0" u="none" strike="noStrike" kern="1200" cap="none" spc="0" normalizeH="0" baseline="0" noProof="0" dirty="0">
                <a:ln>
                  <a:noFill/>
                </a:ln>
                <a:solidFill>
                  <a:srgbClr val="2088BD"/>
                </a:solidFill>
                <a:effectLst/>
                <a:uLnTx/>
                <a:uFillTx/>
                <a:latin typeface="Calibri"/>
                <a:ea typeface="+mn-ea"/>
                <a:cs typeface="+mn-cs"/>
              </a:rPr>
              <a:t>© </a:t>
            </a:r>
            <a:r>
              <a:rPr kumimoji="0" lang="en-US" sz="900" b="0" i="0" u="none" strike="noStrike" kern="1200" cap="none" spc="0" normalizeH="0" baseline="0" noProof="0" dirty="0" smtClean="0">
                <a:ln>
                  <a:noFill/>
                </a:ln>
                <a:solidFill>
                  <a:srgbClr val="2088BD"/>
                </a:solidFill>
                <a:effectLst/>
                <a:uLnTx/>
                <a:uFillTx/>
                <a:latin typeface="Calibri"/>
                <a:ea typeface="+mn-ea"/>
                <a:cs typeface="+mn-cs"/>
              </a:rPr>
              <a:t>eHealth Exchange. </a:t>
            </a:r>
            <a:r>
              <a:rPr kumimoji="0" lang="en-US" sz="900" b="0" i="0" u="none" strike="noStrike" kern="1200" cap="none" spc="0" normalizeH="0" baseline="0" noProof="0" dirty="0">
                <a:ln>
                  <a:noFill/>
                </a:ln>
                <a:solidFill>
                  <a:srgbClr val="2088BD"/>
                </a:solidFill>
                <a:effectLst/>
                <a:uLnTx/>
                <a:uFillTx/>
                <a:latin typeface="Calibri"/>
                <a:ea typeface="+mn-ea"/>
                <a:cs typeface="+mn-cs"/>
              </a:rPr>
              <a:t>All rights reserved.</a:t>
            </a:r>
          </a:p>
        </p:txBody>
      </p:sp>
      <p:sp>
        <p:nvSpPr>
          <p:cNvPr id="13" name="Slide Number Placeholder 5"/>
          <p:cNvSpPr>
            <a:spLocks noGrp="1"/>
          </p:cNvSpPr>
          <p:nvPr>
            <p:ph type="sldNum" sz="quarter" idx="4"/>
          </p:nvPr>
        </p:nvSpPr>
        <p:spPr>
          <a:xfrm>
            <a:off x="325215" y="6501880"/>
            <a:ext cx="2133600" cy="365125"/>
          </a:xfrm>
          <a:prstGeom prst="rect">
            <a:avLst/>
          </a:prstGeom>
        </p:spPr>
        <p:txBody>
          <a:bodyPr/>
          <a:lstStyle>
            <a:lvl1pPr algn="l">
              <a:defRPr sz="1100">
                <a:solidFill>
                  <a:srgbClr val="2588B6"/>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110F2CD9-D4A6-D649-B317-3FECD8B02543}" type="slidenum">
              <a:rPr kumimoji="0" lang="en-US" sz="1100" b="0" i="0" u="none" strike="noStrike" kern="1200" cap="none" spc="0" normalizeH="0" baseline="0" noProof="0" smtClean="0">
                <a:ln>
                  <a:noFill/>
                </a:ln>
                <a:solidFill>
                  <a:srgbClr val="2588B6"/>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2588B6"/>
              </a:solidFill>
              <a:effectLst/>
              <a:uLnTx/>
              <a:uFillTx/>
              <a:latin typeface="Calibri"/>
              <a:ea typeface="+mn-ea"/>
              <a:cs typeface="+mn-cs"/>
            </a:endParaRPr>
          </a:p>
        </p:txBody>
      </p:sp>
      <p:cxnSp>
        <p:nvCxnSpPr>
          <p:cNvPr id="5" name="Straight Connector 4"/>
          <p:cNvCxnSpPr/>
          <p:nvPr userDrawn="1"/>
        </p:nvCxnSpPr>
        <p:spPr>
          <a:xfrm>
            <a:off x="378812" y="6515110"/>
            <a:ext cx="7164988" cy="0"/>
          </a:xfrm>
          <a:prstGeom prst="line">
            <a:avLst/>
          </a:prstGeom>
          <a:ln w="6350" cmpd="sng">
            <a:gradFill flip="none" rotWithShape="1">
              <a:gsLst>
                <a:gs pos="0">
                  <a:schemeClr val="tx1"/>
                </a:gs>
                <a:gs pos="100000">
                  <a:schemeClr val="bg2"/>
                </a:gs>
              </a:gsLst>
              <a:lin ang="0" scaled="1"/>
              <a:tileRect/>
            </a:gra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49290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3.png"/><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header.png"/>
          <p:cNvPicPr>
            <a:picLocks/>
          </p:cNvPicPr>
          <p:nvPr userDrawn="1"/>
        </p:nvPicPr>
        <p:blipFill>
          <a:blip r:embed="rId9">
            <a:extLst>
              <a:ext uri="{28A0092B-C50C-407E-A947-70E740481C1C}">
                <a14:useLocalDpi xmlns:a14="http://schemas.microsoft.com/office/drawing/2010/main" val="0"/>
              </a:ext>
            </a:extLst>
          </a:blip>
          <a:stretch>
            <a:fillRect/>
          </a:stretch>
        </p:blipFill>
        <p:spPr>
          <a:xfrm>
            <a:off x="0" y="0"/>
            <a:ext cx="9144000" cy="734568"/>
          </a:xfrm>
          <a:prstGeom prst="rect">
            <a:avLst/>
          </a:prstGeom>
        </p:spPr>
      </p:pic>
      <p:sp>
        <p:nvSpPr>
          <p:cNvPr id="2" name="Title Placeholder 1"/>
          <p:cNvSpPr>
            <a:spLocks noGrp="1"/>
          </p:cNvSpPr>
          <p:nvPr>
            <p:ph type="title"/>
          </p:nvPr>
        </p:nvSpPr>
        <p:spPr>
          <a:xfrm>
            <a:off x="457200" y="736091"/>
            <a:ext cx="8229600" cy="994071"/>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880776"/>
            <a:ext cx="8229600" cy="41152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4"/>
          <p:cNvSpPr>
            <a:spLocks noGrp="1"/>
          </p:cNvSpPr>
          <p:nvPr>
            <p:ph type="ftr" sz="quarter" idx="3"/>
          </p:nvPr>
        </p:nvSpPr>
        <p:spPr>
          <a:xfrm>
            <a:off x="818044" y="6448960"/>
            <a:ext cx="3497398" cy="409040"/>
          </a:xfrm>
          <a:prstGeom prst="rect">
            <a:avLst/>
          </a:prstGeom>
        </p:spPr>
        <p:txBody>
          <a:bodyPr anchor="ctr"/>
          <a:lstStyle>
            <a:lvl1pPr algn="l">
              <a:defRPr sz="900"/>
            </a:lvl1pPr>
          </a:lstStyle>
          <a:p>
            <a:r>
              <a:rPr lang="en-US" dirty="0" smtClean="0"/>
              <a:t>2019 © eHealth Exchange. All rights reserved.</a:t>
            </a:r>
            <a:endParaRPr lang="en-US" dirty="0"/>
          </a:p>
        </p:txBody>
      </p:sp>
      <p:sp>
        <p:nvSpPr>
          <p:cNvPr id="9" name="Slide Number Placeholder 5"/>
          <p:cNvSpPr>
            <a:spLocks noGrp="1"/>
          </p:cNvSpPr>
          <p:nvPr>
            <p:ph type="sldNum" sz="quarter" idx="4"/>
          </p:nvPr>
        </p:nvSpPr>
        <p:spPr>
          <a:xfrm>
            <a:off x="325215" y="6501880"/>
            <a:ext cx="2133600" cy="365125"/>
          </a:xfrm>
          <a:prstGeom prst="rect">
            <a:avLst/>
          </a:prstGeom>
        </p:spPr>
        <p:txBody>
          <a:bodyPr/>
          <a:lstStyle>
            <a:lvl1pPr algn="l">
              <a:defRPr sz="1100">
                <a:solidFill>
                  <a:srgbClr val="2588B6"/>
                </a:solidFill>
              </a:defRPr>
            </a:lvl1pPr>
          </a:lstStyle>
          <a:p>
            <a:fld id="{110F2CD9-D4A6-D649-B317-3FECD8B02543}" type="slidenum">
              <a:rPr lang="en-US" smtClean="0"/>
              <a:pPr/>
              <a:t>‹#›</a:t>
            </a:fld>
            <a:endParaRPr lang="en-US" dirty="0"/>
          </a:p>
        </p:txBody>
      </p:sp>
    </p:spTree>
    <p:extLst>
      <p:ext uri="{BB962C8B-B14F-4D97-AF65-F5344CB8AC3E}">
        <p14:creationId xmlns:p14="http://schemas.microsoft.com/office/powerpoint/2010/main" val="2549634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Lst>
  <p:hf hdr="0" dt="0"/>
  <p:txStyles>
    <p:titleStyle>
      <a:lvl1pPr algn="l" defTabSz="4572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header.png"/>
          <p:cNvPicPr>
            <a:picLocks/>
          </p:cNvPicPr>
          <p:nvPr userDrawn="1"/>
        </p:nvPicPr>
        <p:blipFill>
          <a:blip r:embed="rId9">
            <a:extLst>
              <a:ext uri="{28A0092B-C50C-407E-A947-70E740481C1C}">
                <a14:useLocalDpi xmlns:a14="http://schemas.microsoft.com/office/drawing/2010/main" val="0"/>
              </a:ext>
            </a:extLst>
          </a:blip>
          <a:stretch>
            <a:fillRect/>
          </a:stretch>
        </p:blipFill>
        <p:spPr>
          <a:xfrm>
            <a:off x="0" y="0"/>
            <a:ext cx="9144000" cy="734568"/>
          </a:xfrm>
          <a:prstGeom prst="rect">
            <a:avLst/>
          </a:prstGeom>
        </p:spPr>
      </p:pic>
      <p:sp>
        <p:nvSpPr>
          <p:cNvPr id="2" name="Title Placeholder 1"/>
          <p:cNvSpPr>
            <a:spLocks noGrp="1"/>
          </p:cNvSpPr>
          <p:nvPr>
            <p:ph type="title"/>
          </p:nvPr>
        </p:nvSpPr>
        <p:spPr>
          <a:xfrm>
            <a:off x="457200" y="736091"/>
            <a:ext cx="8229600" cy="994071"/>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880776"/>
            <a:ext cx="8229600" cy="41152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3"/>
          </p:nvPr>
        </p:nvSpPr>
        <p:spPr>
          <a:xfrm>
            <a:off x="818044" y="6448960"/>
            <a:ext cx="3589496" cy="409040"/>
          </a:xfrm>
          <a:prstGeom prst="rect">
            <a:avLst/>
          </a:prstGeom>
        </p:spPr>
        <p:txBody>
          <a:bodyPr anchor="ctr"/>
          <a:lstStyle>
            <a:lvl1pPr algn="l">
              <a:defRPr sz="900"/>
            </a:lvl1pPr>
          </a:lstStyle>
          <a:p>
            <a:r>
              <a:rPr lang="en-US" dirty="0" smtClean="0"/>
              <a:t>2019 </a:t>
            </a:r>
            <a:r>
              <a:rPr lang="en-US" dirty="0"/>
              <a:t>© </a:t>
            </a:r>
            <a:r>
              <a:rPr lang="en-US" dirty="0" smtClean="0"/>
              <a:t>eHealth Exchange. </a:t>
            </a:r>
            <a:r>
              <a:rPr lang="en-US" dirty="0"/>
              <a:t>All rights reserved.</a:t>
            </a:r>
          </a:p>
        </p:txBody>
      </p:sp>
      <p:sp>
        <p:nvSpPr>
          <p:cNvPr id="11" name="Slide Number Placeholder 5"/>
          <p:cNvSpPr>
            <a:spLocks noGrp="1"/>
          </p:cNvSpPr>
          <p:nvPr>
            <p:ph type="sldNum" sz="quarter" idx="4"/>
          </p:nvPr>
        </p:nvSpPr>
        <p:spPr>
          <a:xfrm>
            <a:off x="325215" y="6501880"/>
            <a:ext cx="2133600" cy="365125"/>
          </a:xfrm>
          <a:prstGeom prst="rect">
            <a:avLst/>
          </a:prstGeom>
        </p:spPr>
        <p:txBody>
          <a:bodyPr/>
          <a:lstStyle>
            <a:lvl1pPr algn="l">
              <a:defRPr sz="1100">
                <a:solidFill>
                  <a:srgbClr val="2588B6"/>
                </a:solidFill>
              </a:defRPr>
            </a:lvl1pPr>
          </a:lstStyle>
          <a:p>
            <a:fld id="{110F2CD9-D4A6-D649-B317-3FECD8B02543}" type="slidenum">
              <a:rPr lang="en-US" smtClean="0"/>
              <a:pPr/>
              <a:t>‹#›</a:t>
            </a:fld>
            <a:endParaRPr lang="en-US" dirty="0"/>
          </a:p>
        </p:txBody>
      </p:sp>
      <p:cxnSp>
        <p:nvCxnSpPr>
          <p:cNvPr id="12" name="Straight Connector 11"/>
          <p:cNvCxnSpPr/>
          <p:nvPr userDrawn="1"/>
        </p:nvCxnSpPr>
        <p:spPr>
          <a:xfrm>
            <a:off x="378812" y="6515110"/>
            <a:ext cx="8241361" cy="0"/>
          </a:xfrm>
          <a:prstGeom prst="line">
            <a:avLst/>
          </a:prstGeom>
          <a:ln w="6350" cmpd="sng">
            <a:gradFill flip="none" rotWithShape="1">
              <a:gsLst>
                <a:gs pos="0">
                  <a:schemeClr val="tx1"/>
                </a:gs>
                <a:gs pos="100000">
                  <a:schemeClr val="bg2"/>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18" name="Picture 17"/>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7411694" y="6588956"/>
            <a:ext cx="1176314" cy="204203"/>
          </a:xfrm>
          <a:prstGeom prst="rect">
            <a:avLst/>
          </a:prstGeom>
        </p:spPr>
      </p:pic>
    </p:spTree>
    <p:extLst>
      <p:ext uri="{BB962C8B-B14F-4D97-AF65-F5344CB8AC3E}">
        <p14:creationId xmlns:p14="http://schemas.microsoft.com/office/powerpoint/2010/main" val="98664463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Lst>
  <p:hf hdr="0" dt="0"/>
  <p:txStyles>
    <p:titleStyle>
      <a:lvl1pPr algn="l" defTabSz="4572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healthexchange.org/participant-area/ehealth-exchange-operations-wiki/hub-development-update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mailto:administrator@ehealthexchange.org" TargetMode="External"/><Relationship Id="rId4" Type="http://schemas.openxmlformats.org/officeDocument/2006/relationships/hyperlink" Target="https://ehealthexchange.org/events"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mailto:administrator@ehealthexchange.com"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mailto:dvandyke@sequoiaproject.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hyperlink" Target="https://csrc.nist.gov/publications/detail/sp/800-171/rev-1/final"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hyperlink" Target="mailto:administrator@eHealthexchange.com" TargetMode="External"/><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3" Type="http://schemas.openxmlformats.org/officeDocument/2006/relationships/hyperlink" Target="mailto:administrator@eHealthexchange.com" TargetMode="External"/><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sequoiaproject.org/careers"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ehealthexchange.org/testing-program/content-testin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1263" y="4001960"/>
            <a:ext cx="8109284" cy="1021236"/>
          </a:xfrm>
        </p:spPr>
        <p:txBody>
          <a:bodyPr>
            <a:normAutofit/>
          </a:bodyPr>
          <a:lstStyle/>
          <a:p>
            <a:r>
              <a:rPr lang="en-US" dirty="0" smtClean="0"/>
              <a:t>All Participant Call</a:t>
            </a:r>
            <a:endParaRPr lang="en-US" dirty="0"/>
          </a:p>
        </p:txBody>
      </p:sp>
      <p:sp>
        <p:nvSpPr>
          <p:cNvPr id="3" name="Subtitle 2"/>
          <p:cNvSpPr>
            <a:spLocks noGrp="1"/>
          </p:cNvSpPr>
          <p:nvPr>
            <p:ph type="subTitle" idx="1"/>
          </p:nvPr>
        </p:nvSpPr>
        <p:spPr>
          <a:xfrm>
            <a:off x="488482" y="4930661"/>
            <a:ext cx="8313821" cy="1057487"/>
          </a:xfrm>
        </p:spPr>
        <p:txBody>
          <a:bodyPr>
            <a:noAutofit/>
          </a:bodyPr>
          <a:lstStyle/>
          <a:p>
            <a:r>
              <a:rPr lang="en-US" sz="1400" dirty="0" smtClean="0"/>
              <a:t>Jay Nakashima, Executive Director</a:t>
            </a:r>
          </a:p>
          <a:p>
            <a:r>
              <a:rPr lang="en-US" sz="1400" smtClean="0"/>
              <a:t>Kati </a:t>
            </a:r>
            <a:r>
              <a:rPr lang="en-US" sz="1400" dirty="0" smtClean="0"/>
              <a:t>Odom Bell, Implementation Manager</a:t>
            </a:r>
          </a:p>
          <a:p>
            <a:r>
              <a:rPr lang="en-US" sz="1400" dirty="0" smtClean="0"/>
              <a:t>Mike McCune, Senior Solutions Architect</a:t>
            </a:r>
          </a:p>
          <a:p>
            <a:r>
              <a:rPr lang="en-US" sz="1400" dirty="0" smtClean="0"/>
              <a:t>Steve Gravely, Gravely Group</a:t>
            </a:r>
          </a:p>
          <a:p>
            <a:pPr algn="r"/>
            <a:r>
              <a:rPr lang="en-US" sz="1400" dirty="0" smtClean="0"/>
              <a:t>May 16, 2019</a:t>
            </a:r>
            <a:endParaRPr lang="en-US" sz="1400" dirty="0"/>
          </a:p>
        </p:txBody>
      </p:sp>
      <p:sp>
        <p:nvSpPr>
          <p:cNvPr id="5" name="Subtitle 2"/>
          <p:cNvSpPr txBox="1">
            <a:spLocks/>
          </p:cNvSpPr>
          <p:nvPr/>
        </p:nvSpPr>
        <p:spPr>
          <a:xfrm>
            <a:off x="685800" y="3420983"/>
            <a:ext cx="7772400" cy="598253"/>
          </a:xfrm>
          <a:prstGeom prst="rect">
            <a:avLst/>
          </a:prstGeom>
        </p:spPr>
        <p:txBody>
          <a:bodyPr vert="horz" lIns="91440" tIns="45720" rIns="91440" bIns="45720" rtlCol="0" anchor="ctr">
            <a:normAutofit/>
          </a:bodyPr>
          <a:lstStyle>
            <a:lvl1pPr marL="0" indent="0" algn="l" defTabSz="457200" rtl="0" eaLnBrk="1" latinLnBrk="0" hangingPunct="1">
              <a:spcBef>
                <a:spcPct val="20000"/>
              </a:spcBef>
              <a:buFont typeface="Arial"/>
              <a:buNone/>
              <a:defRPr sz="1900" i="1" kern="1200">
                <a:solidFill>
                  <a:schemeClr val="tx2"/>
                </a:solidFill>
                <a:latin typeface="+mn-lt"/>
                <a:ea typeface="+mn-ea"/>
                <a:cs typeface="+mn-cs"/>
              </a:defRPr>
            </a:lvl1pPr>
            <a:lvl2pPr marL="457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18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16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16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fontAlgn="auto">
              <a:spcAft>
                <a:spcPts val="0"/>
              </a:spcAft>
            </a:pPr>
            <a:endParaRPr lang="en-US" sz="1600" i="0" spc="200" dirty="0">
              <a:solidFill>
                <a:srgbClr val="FFFFFE"/>
              </a:solidFill>
            </a:endParaRPr>
          </a:p>
        </p:txBody>
      </p:sp>
      <p:sp>
        <p:nvSpPr>
          <p:cNvPr id="4" name="Footer Placeholder 3"/>
          <p:cNvSpPr>
            <a:spLocks noGrp="1"/>
          </p:cNvSpPr>
          <p:nvPr>
            <p:ph type="ftr" sz="quarter" idx="3"/>
          </p:nvPr>
        </p:nvSpPr>
        <p:spPr>
          <a:xfrm>
            <a:off x="693054" y="6448960"/>
            <a:ext cx="3878946" cy="365125"/>
          </a:xfrm>
        </p:spPr>
        <p:txBody>
          <a:bodyPr/>
          <a:lstStyle/>
          <a:p>
            <a:r>
              <a:rPr lang="en-US" dirty="0" smtClean="0"/>
              <a:t>2019 </a:t>
            </a:r>
            <a:r>
              <a:rPr lang="en-US" dirty="0"/>
              <a:t>© </a:t>
            </a:r>
            <a:r>
              <a:rPr lang="en-US" dirty="0" smtClean="0"/>
              <a:t>eHealth Exchange. </a:t>
            </a:r>
            <a:r>
              <a:rPr lang="en-US" dirty="0"/>
              <a:t>All rights reserved.</a:t>
            </a:r>
          </a:p>
        </p:txBody>
      </p:sp>
      <p:sp>
        <p:nvSpPr>
          <p:cNvPr id="6" name="Slide Number Placeholder 5"/>
          <p:cNvSpPr>
            <a:spLocks noGrp="1"/>
          </p:cNvSpPr>
          <p:nvPr>
            <p:ph type="sldNum" sz="quarter" idx="4"/>
          </p:nvPr>
        </p:nvSpPr>
        <p:spPr/>
        <p:txBody>
          <a:bodyPr/>
          <a:lstStyle/>
          <a:p>
            <a:fld id="{110F2CD9-D4A6-D649-B317-3FECD8B02543}" type="slidenum">
              <a:rPr lang="en-US" sz="900" smtClean="0"/>
              <a:pPr/>
              <a:t>1</a:t>
            </a:fld>
            <a:endParaRPr lang="en-US" sz="900" dirty="0"/>
          </a:p>
        </p:txBody>
      </p:sp>
    </p:spTree>
    <p:extLst>
      <p:ext uri="{BB962C8B-B14F-4D97-AF65-F5344CB8AC3E}">
        <p14:creationId xmlns:p14="http://schemas.microsoft.com/office/powerpoint/2010/main" val="2388400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8889"/>
            <a:ext cx="8229600" cy="994071"/>
          </a:xfrm>
        </p:spPr>
        <p:txBody>
          <a:bodyPr/>
          <a:lstStyle/>
          <a:p>
            <a:r>
              <a:rPr lang="en-US" dirty="0" smtClean="0"/>
              <a:t>Timeline</a:t>
            </a:r>
            <a:endParaRPr lang="en-US" dirty="0"/>
          </a:p>
        </p:txBody>
      </p:sp>
      <p:sp>
        <p:nvSpPr>
          <p:cNvPr id="4" name="Footer Placeholder 3"/>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2088BD"/>
                </a:solidFill>
                <a:effectLst/>
                <a:uLnTx/>
                <a:uFillTx/>
                <a:latin typeface="Calibri"/>
                <a:ea typeface="+mn-ea"/>
                <a:cs typeface="+mn-cs"/>
              </a:rPr>
              <a:t>©Copyright 2019 The eHealth Exchange. All rights reserved. Confidential.</a:t>
            </a:r>
            <a:endParaRPr kumimoji="0" lang="en-US" sz="900" b="0" i="0" u="none" strike="noStrike" kern="1200" cap="none" spc="0" normalizeH="0" baseline="0" noProof="0" dirty="0">
              <a:ln>
                <a:noFill/>
              </a:ln>
              <a:solidFill>
                <a:srgbClr val="2088BD"/>
              </a:solidFill>
              <a:effectLst/>
              <a:uLnTx/>
              <a:uFillTx/>
              <a:latin typeface="Calibri"/>
              <a:ea typeface="+mn-ea"/>
              <a:cs typeface="+mn-cs"/>
            </a:endParaRPr>
          </a:p>
        </p:txBody>
      </p:sp>
      <p:sp>
        <p:nvSpPr>
          <p:cNvPr id="5" name="Slide Number Placeholder 4"/>
          <p:cNvSpPr>
            <a:spLocks noGrp="1"/>
          </p:cNvSpPr>
          <p:nvPr>
            <p:ph type="sldNum"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10F2CD9-D4A6-D649-B317-3FECD8B02543}" type="slidenum">
              <a:rPr kumimoji="0" lang="en-US" sz="1100" b="0" i="0" u="none" strike="noStrike" kern="1200" cap="none" spc="0" normalizeH="0" baseline="0" noProof="0" smtClean="0">
                <a:ln>
                  <a:noFill/>
                </a:ln>
                <a:solidFill>
                  <a:srgbClr val="2588B6"/>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10</a:t>
            </a:fld>
            <a:endParaRPr kumimoji="0" lang="en-US" sz="1100" b="0" i="0" u="none" strike="noStrike" kern="1200" cap="none" spc="0" normalizeH="0" baseline="0" noProof="0" dirty="0">
              <a:ln>
                <a:noFill/>
              </a:ln>
              <a:solidFill>
                <a:srgbClr val="2588B6"/>
              </a:solidFill>
              <a:effectLst/>
              <a:uLnTx/>
              <a:uFillTx/>
              <a:latin typeface="Calibri"/>
              <a:ea typeface="+mn-ea"/>
              <a:cs typeface="+mn-cs"/>
            </a:endParaRPr>
          </a:p>
        </p:txBody>
      </p:sp>
      <p:sp>
        <p:nvSpPr>
          <p:cNvPr id="6" name="TextBox 5">
            <a:extLst>
              <a:ext uri="{FF2B5EF4-FFF2-40B4-BE49-F238E27FC236}">
                <a16:creationId xmlns:a16="http://schemas.microsoft.com/office/drawing/2014/main" id="{4DD93E53-7865-4A8C-AC7C-807894B3F288}"/>
              </a:ext>
            </a:extLst>
          </p:cNvPr>
          <p:cNvSpPr txBox="1"/>
          <p:nvPr/>
        </p:nvSpPr>
        <p:spPr>
          <a:xfrm>
            <a:off x="1582492" y="4158196"/>
            <a:ext cx="1611876" cy="723275"/>
          </a:xfrm>
          <a:prstGeom prst="rect">
            <a:avLst/>
          </a:prstGeom>
          <a:solidFill>
            <a:srgbClr val="CCFFCC">
              <a:alpha val="26000"/>
            </a:srgbClr>
          </a:solidFill>
          <a:effectLst>
            <a:outerShdw blurRad="50800" dist="38100" dir="2700000" algn="tl" rotWithShape="0">
              <a:prstClr val="black">
                <a:alpha val="19000"/>
              </a:prstClr>
            </a:outerShdw>
            <a:softEdge rad="0"/>
          </a:effectLst>
        </p:spPr>
        <p:txBody>
          <a:bodyPr wrap="square" lIns="0" rIns="0" rtlCol="0" anchor="t">
            <a:spAutoFit/>
          </a:bodyPr>
          <a:lstStyle/>
          <a:p>
            <a:pPr algn="ctr" defTabSz="1218987">
              <a:defRPr/>
            </a:pPr>
            <a:r>
              <a:rPr lang="en-US" sz="900" b="1" kern="0" dirty="0" smtClean="0">
                <a:solidFill>
                  <a:prstClr val="black">
                    <a:lumMod val="65000"/>
                    <a:lumOff val="35000"/>
                  </a:prstClr>
                </a:solidFill>
                <a:ea typeface="Open Sans" panose="020B0606030504020204" pitchFamily="34" charset="0"/>
                <a:cs typeface="Open Sans" panose="020B0606030504020204" pitchFamily="34" charset="0"/>
              </a:rPr>
              <a:t>Coordinate (March-June):</a:t>
            </a:r>
          </a:p>
          <a:p>
            <a:pPr marL="171450" indent="-171450" defTabSz="1218987">
              <a:buClr>
                <a:srgbClr val="00B050"/>
              </a:buClr>
              <a:buFont typeface="Wingdings" panose="05000000000000000000" pitchFamily="2" charset="2"/>
              <a:buChar char="ü"/>
              <a:defRPr/>
            </a:pPr>
            <a:r>
              <a:rPr lang="en-US" sz="800" kern="0" dirty="0" smtClean="0">
                <a:solidFill>
                  <a:prstClr val="black">
                    <a:lumMod val="65000"/>
                    <a:lumOff val="35000"/>
                  </a:prstClr>
                </a:solidFill>
                <a:ea typeface="Open Sans" panose="020B0606030504020204" pitchFamily="34" charset="0"/>
                <a:cs typeface="Open Sans" panose="020B0606030504020204" pitchFamily="34" charset="0"/>
              </a:rPr>
              <a:t>Participant Firewall IP whitelisting</a:t>
            </a:r>
          </a:p>
          <a:p>
            <a:pPr marL="171450" indent="-171450" defTabSz="1218987">
              <a:buClr>
                <a:srgbClr val="00B050"/>
              </a:buClr>
              <a:buFont typeface="Wingdings" panose="05000000000000000000" pitchFamily="2" charset="2"/>
              <a:buChar char="ü"/>
              <a:defRPr/>
            </a:pPr>
            <a:r>
              <a:rPr lang="en-US" sz="800" kern="0" dirty="0" smtClean="0">
                <a:solidFill>
                  <a:prstClr val="black">
                    <a:lumMod val="65000"/>
                    <a:lumOff val="35000"/>
                  </a:prstClr>
                </a:solidFill>
                <a:ea typeface="Open Sans" panose="020B0606030504020204" pitchFamily="34" charset="0"/>
                <a:cs typeface="Open Sans" panose="020B0606030504020204" pitchFamily="34" charset="0"/>
              </a:rPr>
              <a:t>Environments</a:t>
            </a:r>
          </a:p>
          <a:p>
            <a:pPr marL="171450" indent="-171450" defTabSz="1218987">
              <a:buClr>
                <a:srgbClr val="00B050"/>
              </a:buClr>
              <a:buFont typeface="Wingdings" panose="05000000000000000000" pitchFamily="2" charset="2"/>
              <a:buChar char="ü"/>
              <a:defRPr/>
            </a:pPr>
            <a:r>
              <a:rPr lang="en-US" sz="800" kern="0" dirty="0" smtClean="0">
                <a:solidFill>
                  <a:prstClr val="black">
                    <a:lumMod val="65000"/>
                    <a:lumOff val="35000"/>
                  </a:prstClr>
                </a:solidFill>
                <a:ea typeface="Open Sans" panose="020B0606030504020204" pitchFamily="34" charset="0"/>
                <a:cs typeface="Open Sans" panose="020B0606030504020204" pitchFamily="34" charset="0"/>
              </a:rPr>
              <a:t>Test Patients </a:t>
            </a:r>
          </a:p>
          <a:p>
            <a:pPr marL="171450" indent="-171450" defTabSz="1218987">
              <a:buClr>
                <a:srgbClr val="00B050"/>
              </a:buClr>
              <a:buFont typeface="Wingdings" panose="05000000000000000000" pitchFamily="2" charset="2"/>
              <a:buChar char="ü"/>
              <a:defRPr/>
            </a:pPr>
            <a:r>
              <a:rPr lang="en-US" sz="800" kern="0" dirty="0" smtClean="0">
                <a:solidFill>
                  <a:prstClr val="black">
                    <a:lumMod val="65000"/>
                    <a:lumOff val="35000"/>
                  </a:prstClr>
                </a:solidFill>
                <a:ea typeface="Open Sans" panose="020B0606030504020204" pitchFamily="34" charset="0"/>
                <a:cs typeface="Open Sans" panose="020B0606030504020204" pitchFamily="34" charset="0"/>
              </a:rPr>
              <a:t>Hub IP whitelisting</a:t>
            </a:r>
            <a:endParaRPr lang="en-US" sz="800" kern="0" dirty="0">
              <a:solidFill>
                <a:prstClr val="black">
                  <a:lumMod val="65000"/>
                  <a:lumOff val="35000"/>
                </a:prstClr>
              </a:solidFill>
              <a:ea typeface="Open Sans" panose="020B0606030504020204" pitchFamily="34" charset="0"/>
              <a:cs typeface="Open Sans" panose="020B0606030504020204" pitchFamily="34" charset="0"/>
            </a:endParaRPr>
          </a:p>
        </p:txBody>
      </p:sp>
      <p:sp>
        <p:nvSpPr>
          <p:cNvPr id="8" name="Freeform: Shape 2">
            <a:extLst>
              <a:ext uri="{FF2B5EF4-FFF2-40B4-BE49-F238E27FC236}">
                <a16:creationId xmlns:a16="http://schemas.microsoft.com/office/drawing/2014/main" id="{944E3D96-D64E-4CB6-8E9D-AABC10545C03}"/>
              </a:ext>
            </a:extLst>
          </p:cNvPr>
          <p:cNvSpPr/>
          <p:nvPr/>
        </p:nvSpPr>
        <p:spPr>
          <a:xfrm>
            <a:off x="1055640" y="3076995"/>
            <a:ext cx="6740425" cy="1810940"/>
          </a:xfrm>
          <a:custGeom>
            <a:avLst/>
            <a:gdLst>
              <a:gd name="connsiteX0" fmla="*/ 0 w 7744408"/>
              <a:gd name="connsiteY0" fmla="*/ 2472612 h 2472612"/>
              <a:gd name="connsiteX1" fmla="*/ 1819469 w 7744408"/>
              <a:gd name="connsiteY1" fmla="*/ 774441 h 2472612"/>
              <a:gd name="connsiteX2" fmla="*/ 5047861 w 7744408"/>
              <a:gd name="connsiteY2" fmla="*/ 1819469 h 2472612"/>
              <a:gd name="connsiteX3" fmla="*/ 7744408 w 7744408"/>
              <a:gd name="connsiteY3" fmla="*/ 0 h 2472612"/>
              <a:gd name="connsiteX0" fmla="*/ 0 w 7744408"/>
              <a:gd name="connsiteY0" fmla="*/ 2472612 h 2472612"/>
              <a:gd name="connsiteX1" fmla="*/ 1841605 w 7744408"/>
              <a:gd name="connsiteY1" fmla="*/ 1017037 h 2472612"/>
              <a:gd name="connsiteX2" fmla="*/ 5047861 w 7744408"/>
              <a:gd name="connsiteY2" fmla="*/ 1819469 h 2472612"/>
              <a:gd name="connsiteX3" fmla="*/ 7744408 w 7744408"/>
              <a:gd name="connsiteY3" fmla="*/ 0 h 2472612"/>
              <a:gd name="connsiteX0" fmla="*/ 0 w 7552562"/>
              <a:gd name="connsiteY0" fmla="*/ 2565918 h 2565918"/>
              <a:gd name="connsiteX1" fmla="*/ 1841605 w 7552562"/>
              <a:gd name="connsiteY1" fmla="*/ 1110343 h 2565918"/>
              <a:gd name="connsiteX2" fmla="*/ 5047861 w 7552562"/>
              <a:gd name="connsiteY2" fmla="*/ 1912775 h 2565918"/>
              <a:gd name="connsiteX3" fmla="*/ 7552562 w 7552562"/>
              <a:gd name="connsiteY3" fmla="*/ 0 h 2565918"/>
              <a:gd name="connsiteX0" fmla="*/ 0 w 7552562"/>
              <a:gd name="connsiteY0" fmla="*/ 2565918 h 2565918"/>
              <a:gd name="connsiteX1" fmla="*/ 1841605 w 7552562"/>
              <a:gd name="connsiteY1" fmla="*/ 1110343 h 2565918"/>
              <a:gd name="connsiteX2" fmla="*/ 5047861 w 7552562"/>
              <a:gd name="connsiteY2" fmla="*/ 1912775 h 2565918"/>
              <a:gd name="connsiteX3" fmla="*/ 7552562 w 7552562"/>
              <a:gd name="connsiteY3" fmla="*/ 0 h 2565918"/>
            </a:gdLst>
            <a:ahLst/>
            <a:cxnLst>
              <a:cxn ang="0">
                <a:pos x="connsiteX0" y="connsiteY0"/>
              </a:cxn>
              <a:cxn ang="0">
                <a:pos x="connsiteX1" y="connsiteY1"/>
              </a:cxn>
              <a:cxn ang="0">
                <a:pos x="connsiteX2" y="connsiteY2"/>
              </a:cxn>
              <a:cxn ang="0">
                <a:pos x="connsiteX3" y="connsiteY3"/>
              </a:cxn>
            </a:cxnLst>
            <a:rect l="l" t="t" r="r" b="b"/>
            <a:pathLst>
              <a:path w="7552562" h="2565918">
                <a:moveTo>
                  <a:pt x="0" y="2565918"/>
                </a:moveTo>
                <a:cubicBezTo>
                  <a:pt x="489079" y="1771261"/>
                  <a:pt x="1000295" y="1219200"/>
                  <a:pt x="1841605" y="1110343"/>
                </a:cubicBezTo>
                <a:cubicBezTo>
                  <a:pt x="2682915" y="1001486"/>
                  <a:pt x="4096035" y="2097832"/>
                  <a:pt x="5047861" y="1912775"/>
                </a:cubicBezTo>
                <a:cubicBezTo>
                  <a:pt x="5999687" y="1727718"/>
                  <a:pt x="6860364" y="1041141"/>
                  <a:pt x="7552562" y="0"/>
                </a:cubicBezTo>
              </a:path>
            </a:pathLst>
          </a:custGeom>
          <a:noFill/>
          <a:ln w="76200" cap="flat" cmpd="sng" algn="ctr">
            <a:gradFill flip="none" rotWithShape="1">
              <a:gsLst>
                <a:gs pos="0">
                  <a:srgbClr val="017A87"/>
                </a:gs>
                <a:gs pos="100000">
                  <a:srgbClr val="55B995"/>
                </a:gs>
              </a:gsLst>
              <a:lin ang="0" scaled="1"/>
              <a:tileRect/>
            </a:gradFill>
            <a:prstDash val="solid"/>
          </a:ln>
          <a:effectLst>
            <a:outerShdw blurRad="50800" dist="203200" dir="2700000" algn="tl" rotWithShape="0">
              <a:prstClr val="black">
                <a:alpha val="9000"/>
              </a:prstClr>
            </a:outerShdw>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1100" b="0" i="0" u="none" strike="noStrike" kern="0" cap="none" spc="0" normalizeH="0" baseline="0" noProof="0" dirty="0" smtClean="0">
              <a:ln>
                <a:noFill/>
              </a:ln>
              <a:solidFill>
                <a:prstClr val="white"/>
              </a:solidFill>
              <a:effectLst/>
              <a:uLnTx/>
              <a:uFillTx/>
              <a:latin typeface="Calibri"/>
              <a:ea typeface="+mn-ea"/>
              <a:cs typeface="+mn-cs"/>
            </a:endParaRPr>
          </a:p>
        </p:txBody>
      </p:sp>
      <p:grpSp>
        <p:nvGrpSpPr>
          <p:cNvPr id="9" name="Group 8">
            <a:extLst>
              <a:ext uri="{FF2B5EF4-FFF2-40B4-BE49-F238E27FC236}">
                <a16:creationId xmlns:a16="http://schemas.microsoft.com/office/drawing/2014/main" id="{FB2A1263-634B-4038-B3BA-4B5E2F809878}"/>
              </a:ext>
            </a:extLst>
          </p:cNvPr>
          <p:cNvGrpSpPr/>
          <p:nvPr/>
        </p:nvGrpSpPr>
        <p:grpSpPr>
          <a:xfrm>
            <a:off x="1916062" y="3832482"/>
            <a:ext cx="321133" cy="321133"/>
            <a:chOff x="2961988" y="3325174"/>
            <a:chExt cx="482708" cy="482708"/>
          </a:xfrm>
          <a:effectLst>
            <a:outerShdw blurRad="50800" dist="203200" dir="2700000" algn="tl" rotWithShape="0">
              <a:prstClr val="black">
                <a:alpha val="16000"/>
              </a:prstClr>
            </a:outerShdw>
          </a:effectLst>
        </p:grpSpPr>
        <p:sp>
          <p:nvSpPr>
            <p:cNvPr id="41" name="Oval 40">
              <a:extLst>
                <a:ext uri="{FF2B5EF4-FFF2-40B4-BE49-F238E27FC236}">
                  <a16:creationId xmlns:a16="http://schemas.microsoft.com/office/drawing/2014/main" id="{BB3066E6-62E0-4FB1-8C32-789375978739}"/>
                </a:ext>
              </a:extLst>
            </p:cNvPr>
            <p:cNvSpPr/>
            <p:nvPr/>
          </p:nvSpPr>
          <p:spPr>
            <a:xfrm>
              <a:off x="2961988" y="3325174"/>
              <a:ext cx="482708" cy="482708"/>
            </a:xfrm>
            <a:prstGeom prst="ellipse">
              <a:avLst/>
            </a:prstGeom>
            <a:solidFill>
              <a:srgbClr val="017A87"/>
            </a:solidFill>
            <a:ln w="76200" cap="flat" cmpd="sng" algn="ctr">
              <a:solidFill>
                <a:sysClr val="window" lastClr="FFFFFF"/>
              </a:solid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11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42" name="Freeform 5">
              <a:extLst>
                <a:ext uri="{FF2B5EF4-FFF2-40B4-BE49-F238E27FC236}">
                  <a16:creationId xmlns:a16="http://schemas.microsoft.com/office/drawing/2014/main" id="{F01B922C-C24B-494C-89E8-FF3C4B492A2F}"/>
                </a:ext>
              </a:extLst>
            </p:cNvPr>
            <p:cNvSpPr>
              <a:spLocks/>
            </p:cNvSpPr>
            <p:nvPr/>
          </p:nvSpPr>
          <p:spPr bwMode="auto">
            <a:xfrm>
              <a:off x="3116907" y="3496636"/>
              <a:ext cx="172870" cy="139784"/>
            </a:xfrm>
            <a:custGeom>
              <a:avLst/>
              <a:gdLst>
                <a:gd name="T0" fmla="*/ 2384 w 8130"/>
                <a:gd name="T1" fmla="*/ 4874 h 6574"/>
                <a:gd name="T2" fmla="*/ 846 w 8130"/>
                <a:gd name="T3" fmla="*/ 3340 h 6574"/>
                <a:gd name="T4" fmla="*/ 0 w 8130"/>
                <a:gd name="T5" fmla="*/ 4183 h 6574"/>
                <a:gd name="T6" fmla="*/ 2029 w 8130"/>
                <a:gd name="T7" fmla="*/ 6206 h 6574"/>
                <a:gd name="T8" fmla="*/ 2032 w 8130"/>
                <a:gd name="T9" fmla="*/ 6204 h 6574"/>
                <a:gd name="T10" fmla="*/ 2403 w 8130"/>
                <a:gd name="T11" fmla="*/ 6574 h 6574"/>
                <a:gd name="T12" fmla="*/ 8130 w 8130"/>
                <a:gd name="T13" fmla="*/ 859 h 6574"/>
                <a:gd name="T14" fmla="*/ 7269 w 8130"/>
                <a:gd name="T15" fmla="*/ 0 h 6574"/>
                <a:gd name="T16" fmla="*/ 2384 w 8130"/>
                <a:gd name="T17" fmla="*/ 4874 h 6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30" h="6574">
                  <a:moveTo>
                    <a:pt x="2384" y="4874"/>
                  </a:moveTo>
                  <a:lnTo>
                    <a:pt x="846" y="3340"/>
                  </a:lnTo>
                  <a:lnTo>
                    <a:pt x="0" y="4183"/>
                  </a:lnTo>
                  <a:lnTo>
                    <a:pt x="2029" y="6206"/>
                  </a:lnTo>
                  <a:lnTo>
                    <a:pt x="2032" y="6204"/>
                  </a:lnTo>
                  <a:lnTo>
                    <a:pt x="2403" y="6574"/>
                  </a:lnTo>
                  <a:lnTo>
                    <a:pt x="8130" y="859"/>
                  </a:lnTo>
                  <a:lnTo>
                    <a:pt x="7269" y="0"/>
                  </a:lnTo>
                  <a:lnTo>
                    <a:pt x="2384" y="4874"/>
                  </a:lnTo>
                  <a:close/>
                </a:path>
              </a:pathLst>
            </a:custGeom>
            <a:solidFill>
              <a:sysClr val="window" lastClr="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1100" b="0" i="0" u="none" strike="noStrike" kern="0" cap="none" spc="0" normalizeH="0" baseline="0" noProof="0" dirty="0" smtClean="0">
                <a:ln>
                  <a:noFill/>
                </a:ln>
                <a:solidFill>
                  <a:prstClr val="black"/>
                </a:solidFill>
                <a:effectLst/>
                <a:uLnTx/>
                <a:uFillTx/>
              </a:endParaRPr>
            </a:p>
          </p:txBody>
        </p:sp>
      </p:grpSp>
      <p:grpSp>
        <p:nvGrpSpPr>
          <p:cNvPr id="10" name="Group 9">
            <a:extLst>
              <a:ext uri="{FF2B5EF4-FFF2-40B4-BE49-F238E27FC236}">
                <a16:creationId xmlns:a16="http://schemas.microsoft.com/office/drawing/2014/main" id="{87DB7E17-75E4-4019-AB0E-FF2906EAA2C3}"/>
              </a:ext>
            </a:extLst>
          </p:cNvPr>
          <p:cNvGrpSpPr/>
          <p:nvPr/>
        </p:nvGrpSpPr>
        <p:grpSpPr>
          <a:xfrm>
            <a:off x="895074" y="4727369"/>
            <a:ext cx="321133" cy="321133"/>
            <a:chOff x="2961988" y="3325174"/>
            <a:chExt cx="482708" cy="482708"/>
          </a:xfrm>
          <a:effectLst>
            <a:outerShdw blurRad="50800" dist="203200" dir="2700000" algn="tl" rotWithShape="0">
              <a:prstClr val="black">
                <a:alpha val="16000"/>
              </a:prstClr>
            </a:outerShdw>
          </a:effectLst>
        </p:grpSpPr>
        <p:sp>
          <p:nvSpPr>
            <p:cNvPr id="39" name="Oval 38">
              <a:extLst>
                <a:ext uri="{FF2B5EF4-FFF2-40B4-BE49-F238E27FC236}">
                  <a16:creationId xmlns:a16="http://schemas.microsoft.com/office/drawing/2014/main" id="{3FC6E87F-1AD4-47FA-8F95-20186C8B35A9}"/>
                </a:ext>
              </a:extLst>
            </p:cNvPr>
            <p:cNvSpPr/>
            <p:nvPr/>
          </p:nvSpPr>
          <p:spPr>
            <a:xfrm>
              <a:off x="2961988" y="3325174"/>
              <a:ext cx="482708" cy="482708"/>
            </a:xfrm>
            <a:prstGeom prst="ellipse">
              <a:avLst/>
            </a:prstGeom>
            <a:solidFill>
              <a:srgbClr val="017A87"/>
            </a:solidFill>
            <a:ln w="76200" cap="flat" cmpd="sng" algn="ctr">
              <a:solidFill>
                <a:sysClr val="window" lastClr="FFFFFF"/>
              </a:solid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11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40" name="Freeform 5">
              <a:extLst>
                <a:ext uri="{FF2B5EF4-FFF2-40B4-BE49-F238E27FC236}">
                  <a16:creationId xmlns:a16="http://schemas.microsoft.com/office/drawing/2014/main" id="{08E3C4EF-7E78-46E0-9A42-27A5A4893503}"/>
                </a:ext>
              </a:extLst>
            </p:cNvPr>
            <p:cNvSpPr>
              <a:spLocks/>
            </p:cNvSpPr>
            <p:nvPr/>
          </p:nvSpPr>
          <p:spPr bwMode="auto">
            <a:xfrm>
              <a:off x="3116907" y="3496636"/>
              <a:ext cx="172870" cy="139784"/>
            </a:xfrm>
            <a:custGeom>
              <a:avLst/>
              <a:gdLst>
                <a:gd name="T0" fmla="*/ 2384 w 8130"/>
                <a:gd name="T1" fmla="*/ 4874 h 6574"/>
                <a:gd name="T2" fmla="*/ 846 w 8130"/>
                <a:gd name="T3" fmla="*/ 3340 h 6574"/>
                <a:gd name="T4" fmla="*/ 0 w 8130"/>
                <a:gd name="T5" fmla="*/ 4183 h 6574"/>
                <a:gd name="T6" fmla="*/ 2029 w 8130"/>
                <a:gd name="T7" fmla="*/ 6206 h 6574"/>
                <a:gd name="T8" fmla="*/ 2032 w 8130"/>
                <a:gd name="T9" fmla="*/ 6204 h 6574"/>
                <a:gd name="T10" fmla="*/ 2403 w 8130"/>
                <a:gd name="T11" fmla="*/ 6574 h 6574"/>
                <a:gd name="T12" fmla="*/ 8130 w 8130"/>
                <a:gd name="T13" fmla="*/ 859 h 6574"/>
                <a:gd name="T14" fmla="*/ 7269 w 8130"/>
                <a:gd name="T15" fmla="*/ 0 h 6574"/>
                <a:gd name="T16" fmla="*/ 2384 w 8130"/>
                <a:gd name="T17" fmla="*/ 4874 h 6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30" h="6574">
                  <a:moveTo>
                    <a:pt x="2384" y="4874"/>
                  </a:moveTo>
                  <a:lnTo>
                    <a:pt x="846" y="3340"/>
                  </a:lnTo>
                  <a:lnTo>
                    <a:pt x="0" y="4183"/>
                  </a:lnTo>
                  <a:lnTo>
                    <a:pt x="2029" y="6206"/>
                  </a:lnTo>
                  <a:lnTo>
                    <a:pt x="2032" y="6204"/>
                  </a:lnTo>
                  <a:lnTo>
                    <a:pt x="2403" y="6574"/>
                  </a:lnTo>
                  <a:lnTo>
                    <a:pt x="8130" y="859"/>
                  </a:lnTo>
                  <a:lnTo>
                    <a:pt x="7269" y="0"/>
                  </a:lnTo>
                  <a:lnTo>
                    <a:pt x="2384" y="4874"/>
                  </a:lnTo>
                  <a:close/>
                </a:path>
              </a:pathLst>
            </a:custGeom>
            <a:solidFill>
              <a:sysClr val="window" lastClr="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1100" b="0" i="0" u="none" strike="noStrike" kern="0" cap="none" spc="0" normalizeH="0" baseline="0" noProof="0" dirty="0" smtClean="0">
                <a:ln>
                  <a:noFill/>
                </a:ln>
                <a:solidFill>
                  <a:prstClr val="black"/>
                </a:solidFill>
                <a:effectLst/>
                <a:uLnTx/>
                <a:uFillTx/>
              </a:endParaRPr>
            </a:p>
          </p:txBody>
        </p:sp>
      </p:grpSp>
      <p:grpSp>
        <p:nvGrpSpPr>
          <p:cNvPr id="11" name="Group 10">
            <a:extLst>
              <a:ext uri="{FF2B5EF4-FFF2-40B4-BE49-F238E27FC236}">
                <a16:creationId xmlns:a16="http://schemas.microsoft.com/office/drawing/2014/main" id="{F6CC6029-B928-4EC2-A067-535954D529F7}"/>
              </a:ext>
            </a:extLst>
          </p:cNvPr>
          <p:cNvGrpSpPr/>
          <p:nvPr/>
        </p:nvGrpSpPr>
        <p:grpSpPr>
          <a:xfrm>
            <a:off x="4830922" y="4207837"/>
            <a:ext cx="321133" cy="321133"/>
            <a:chOff x="2961988" y="3325174"/>
            <a:chExt cx="482708" cy="482708"/>
          </a:xfrm>
          <a:effectLst>
            <a:outerShdw blurRad="50800" dist="203200" dir="2700000" algn="tl" rotWithShape="0">
              <a:prstClr val="black">
                <a:alpha val="16000"/>
              </a:prstClr>
            </a:outerShdw>
          </a:effectLst>
        </p:grpSpPr>
        <p:sp>
          <p:nvSpPr>
            <p:cNvPr id="37" name="Oval 36">
              <a:extLst>
                <a:ext uri="{FF2B5EF4-FFF2-40B4-BE49-F238E27FC236}">
                  <a16:creationId xmlns:a16="http://schemas.microsoft.com/office/drawing/2014/main" id="{3E7E7B90-0391-469C-924F-77C9AD18FB75}"/>
                </a:ext>
              </a:extLst>
            </p:cNvPr>
            <p:cNvSpPr/>
            <p:nvPr/>
          </p:nvSpPr>
          <p:spPr>
            <a:xfrm>
              <a:off x="2961988" y="3325174"/>
              <a:ext cx="482708" cy="482708"/>
            </a:xfrm>
            <a:prstGeom prst="ellipse">
              <a:avLst/>
            </a:prstGeom>
            <a:solidFill>
              <a:srgbClr val="017A87"/>
            </a:solidFill>
            <a:ln w="76200" cap="flat" cmpd="sng" algn="ctr">
              <a:solidFill>
                <a:sysClr val="window" lastClr="FFFFFF"/>
              </a:solid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11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38" name="Freeform 5">
              <a:extLst>
                <a:ext uri="{FF2B5EF4-FFF2-40B4-BE49-F238E27FC236}">
                  <a16:creationId xmlns:a16="http://schemas.microsoft.com/office/drawing/2014/main" id="{110F7ED1-EFB2-4368-AD42-E5CDAC2F4906}"/>
                </a:ext>
              </a:extLst>
            </p:cNvPr>
            <p:cNvSpPr>
              <a:spLocks/>
            </p:cNvSpPr>
            <p:nvPr/>
          </p:nvSpPr>
          <p:spPr bwMode="auto">
            <a:xfrm>
              <a:off x="3116907" y="3496636"/>
              <a:ext cx="172870" cy="139784"/>
            </a:xfrm>
            <a:custGeom>
              <a:avLst/>
              <a:gdLst>
                <a:gd name="T0" fmla="*/ 2384 w 8130"/>
                <a:gd name="T1" fmla="*/ 4874 h 6574"/>
                <a:gd name="T2" fmla="*/ 846 w 8130"/>
                <a:gd name="T3" fmla="*/ 3340 h 6574"/>
                <a:gd name="T4" fmla="*/ 0 w 8130"/>
                <a:gd name="T5" fmla="*/ 4183 h 6574"/>
                <a:gd name="T6" fmla="*/ 2029 w 8130"/>
                <a:gd name="T7" fmla="*/ 6206 h 6574"/>
                <a:gd name="T8" fmla="*/ 2032 w 8130"/>
                <a:gd name="T9" fmla="*/ 6204 h 6574"/>
                <a:gd name="T10" fmla="*/ 2403 w 8130"/>
                <a:gd name="T11" fmla="*/ 6574 h 6574"/>
                <a:gd name="T12" fmla="*/ 8130 w 8130"/>
                <a:gd name="T13" fmla="*/ 859 h 6574"/>
                <a:gd name="T14" fmla="*/ 7269 w 8130"/>
                <a:gd name="T15" fmla="*/ 0 h 6574"/>
                <a:gd name="T16" fmla="*/ 2384 w 8130"/>
                <a:gd name="T17" fmla="*/ 4874 h 6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30" h="6574">
                  <a:moveTo>
                    <a:pt x="2384" y="4874"/>
                  </a:moveTo>
                  <a:lnTo>
                    <a:pt x="846" y="3340"/>
                  </a:lnTo>
                  <a:lnTo>
                    <a:pt x="0" y="4183"/>
                  </a:lnTo>
                  <a:lnTo>
                    <a:pt x="2029" y="6206"/>
                  </a:lnTo>
                  <a:lnTo>
                    <a:pt x="2032" y="6204"/>
                  </a:lnTo>
                  <a:lnTo>
                    <a:pt x="2403" y="6574"/>
                  </a:lnTo>
                  <a:lnTo>
                    <a:pt x="8130" y="859"/>
                  </a:lnTo>
                  <a:lnTo>
                    <a:pt x="7269" y="0"/>
                  </a:lnTo>
                  <a:lnTo>
                    <a:pt x="2384" y="4874"/>
                  </a:lnTo>
                  <a:close/>
                </a:path>
              </a:pathLst>
            </a:custGeom>
            <a:solidFill>
              <a:sysClr val="window" lastClr="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1100" b="0" i="0" u="none" strike="noStrike" kern="0" cap="none" spc="0" normalizeH="0" baseline="0" noProof="0" dirty="0" smtClean="0">
                <a:ln>
                  <a:noFill/>
                </a:ln>
                <a:solidFill>
                  <a:prstClr val="black"/>
                </a:solidFill>
                <a:effectLst/>
                <a:uLnTx/>
                <a:uFillTx/>
              </a:endParaRPr>
            </a:p>
          </p:txBody>
        </p:sp>
      </p:grpSp>
      <p:grpSp>
        <p:nvGrpSpPr>
          <p:cNvPr id="12" name="Group 11">
            <a:extLst>
              <a:ext uri="{FF2B5EF4-FFF2-40B4-BE49-F238E27FC236}">
                <a16:creationId xmlns:a16="http://schemas.microsoft.com/office/drawing/2014/main" id="{42830FAC-C91E-48D4-8B5D-63F8BECBC564}"/>
              </a:ext>
            </a:extLst>
          </p:cNvPr>
          <p:cNvGrpSpPr/>
          <p:nvPr/>
        </p:nvGrpSpPr>
        <p:grpSpPr>
          <a:xfrm>
            <a:off x="6306285" y="3929659"/>
            <a:ext cx="321133" cy="321133"/>
            <a:chOff x="2961988" y="3325174"/>
            <a:chExt cx="482708" cy="482708"/>
          </a:xfrm>
          <a:effectLst>
            <a:outerShdw blurRad="50800" dist="203200" dir="2700000" algn="tl" rotWithShape="0">
              <a:prstClr val="black">
                <a:alpha val="16000"/>
              </a:prstClr>
            </a:outerShdw>
          </a:effectLst>
        </p:grpSpPr>
        <p:sp>
          <p:nvSpPr>
            <p:cNvPr id="35" name="Oval 34">
              <a:extLst>
                <a:ext uri="{FF2B5EF4-FFF2-40B4-BE49-F238E27FC236}">
                  <a16:creationId xmlns:a16="http://schemas.microsoft.com/office/drawing/2014/main" id="{CD238842-0C52-4B79-9647-5156540C2398}"/>
                </a:ext>
              </a:extLst>
            </p:cNvPr>
            <p:cNvSpPr/>
            <p:nvPr/>
          </p:nvSpPr>
          <p:spPr>
            <a:xfrm>
              <a:off x="2961988" y="3325174"/>
              <a:ext cx="482708" cy="482708"/>
            </a:xfrm>
            <a:prstGeom prst="ellipse">
              <a:avLst/>
            </a:prstGeom>
            <a:solidFill>
              <a:srgbClr val="017A87"/>
            </a:solidFill>
            <a:ln w="76200" cap="flat" cmpd="sng" algn="ctr">
              <a:solidFill>
                <a:sysClr val="window" lastClr="FFFFFF"/>
              </a:solid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11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36" name="Freeform 5">
              <a:extLst>
                <a:ext uri="{FF2B5EF4-FFF2-40B4-BE49-F238E27FC236}">
                  <a16:creationId xmlns:a16="http://schemas.microsoft.com/office/drawing/2014/main" id="{76FDF973-D563-4A7F-8731-50E43A9835A3}"/>
                </a:ext>
              </a:extLst>
            </p:cNvPr>
            <p:cNvSpPr>
              <a:spLocks/>
            </p:cNvSpPr>
            <p:nvPr/>
          </p:nvSpPr>
          <p:spPr bwMode="auto">
            <a:xfrm>
              <a:off x="3116907" y="3496636"/>
              <a:ext cx="172870" cy="139784"/>
            </a:xfrm>
            <a:custGeom>
              <a:avLst/>
              <a:gdLst>
                <a:gd name="T0" fmla="*/ 2384 w 8130"/>
                <a:gd name="T1" fmla="*/ 4874 h 6574"/>
                <a:gd name="T2" fmla="*/ 846 w 8130"/>
                <a:gd name="T3" fmla="*/ 3340 h 6574"/>
                <a:gd name="T4" fmla="*/ 0 w 8130"/>
                <a:gd name="T5" fmla="*/ 4183 h 6574"/>
                <a:gd name="T6" fmla="*/ 2029 w 8130"/>
                <a:gd name="T7" fmla="*/ 6206 h 6574"/>
                <a:gd name="T8" fmla="*/ 2032 w 8130"/>
                <a:gd name="T9" fmla="*/ 6204 h 6574"/>
                <a:gd name="T10" fmla="*/ 2403 w 8130"/>
                <a:gd name="T11" fmla="*/ 6574 h 6574"/>
                <a:gd name="T12" fmla="*/ 8130 w 8130"/>
                <a:gd name="T13" fmla="*/ 859 h 6574"/>
                <a:gd name="T14" fmla="*/ 7269 w 8130"/>
                <a:gd name="T15" fmla="*/ 0 h 6574"/>
                <a:gd name="T16" fmla="*/ 2384 w 8130"/>
                <a:gd name="T17" fmla="*/ 4874 h 6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30" h="6574">
                  <a:moveTo>
                    <a:pt x="2384" y="4874"/>
                  </a:moveTo>
                  <a:lnTo>
                    <a:pt x="846" y="3340"/>
                  </a:lnTo>
                  <a:lnTo>
                    <a:pt x="0" y="4183"/>
                  </a:lnTo>
                  <a:lnTo>
                    <a:pt x="2029" y="6206"/>
                  </a:lnTo>
                  <a:lnTo>
                    <a:pt x="2032" y="6204"/>
                  </a:lnTo>
                  <a:lnTo>
                    <a:pt x="2403" y="6574"/>
                  </a:lnTo>
                  <a:lnTo>
                    <a:pt x="8130" y="859"/>
                  </a:lnTo>
                  <a:lnTo>
                    <a:pt x="7269" y="0"/>
                  </a:lnTo>
                  <a:lnTo>
                    <a:pt x="2384" y="4874"/>
                  </a:lnTo>
                  <a:close/>
                </a:path>
              </a:pathLst>
            </a:custGeom>
            <a:solidFill>
              <a:sysClr val="window" lastClr="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1100" b="0" i="0" u="none" strike="noStrike" kern="0" cap="none" spc="0" normalizeH="0" baseline="0" noProof="0" dirty="0" smtClean="0">
                <a:ln>
                  <a:noFill/>
                </a:ln>
                <a:solidFill>
                  <a:prstClr val="black"/>
                </a:solidFill>
                <a:effectLst/>
                <a:uLnTx/>
                <a:uFillTx/>
              </a:endParaRPr>
            </a:p>
          </p:txBody>
        </p:sp>
      </p:grpSp>
      <p:grpSp>
        <p:nvGrpSpPr>
          <p:cNvPr id="13" name="Group 12">
            <a:extLst>
              <a:ext uri="{FF2B5EF4-FFF2-40B4-BE49-F238E27FC236}">
                <a16:creationId xmlns:a16="http://schemas.microsoft.com/office/drawing/2014/main" id="{1BA973C5-5806-4DFE-BB11-E3FC203A5D6A}"/>
              </a:ext>
            </a:extLst>
          </p:cNvPr>
          <p:cNvGrpSpPr/>
          <p:nvPr/>
        </p:nvGrpSpPr>
        <p:grpSpPr>
          <a:xfrm>
            <a:off x="7621081" y="2936372"/>
            <a:ext cx="321133" cy="321133"/>
            <a:chOff x="2961988" y="3325174"/>
            <a:chExt cx="482708" cy="482708"/>
          </a:xfrm>
          <a:effectLst>
            <a:outerShdw blurRad="50800" dist="203200" dir="2700000" algn="tl" rotWithShape="0">
              <a:prstClr val="black">
                <a:alpha val="16000"/>
              </a:prstClr>
            </a:outerShdw>
          </a:effectLst>
        </p:grpSpPr>
        <p:sp>
          <p:nvSpPr>
            <p:cNvPr id="33" name="Oval 32">
              <a:extLst>
                <a:ext uri="{FF2B5EF4-FFF2-40B4-BE49-F238E27FC236}">
                  <a16:creationId xmlns:a16="http://schemas.microsoft.com/office/drawing/2014/main" id="{84CD1E08-B577-4C4F-BFE4-C806CF83646D}"/>
                </a:ext>
              </a:extLst>
            </p:cNvPr>
            <p:cNvSpPr/>
            <p:nvPr/>
          </p:nvSpPr>
          <p:spPr>
            <a:xfrm>
              <a:off x="2961988" y="3325174"/>
              <a:ext cx="482708" cy="482708"/>
            </a:xfrm>
            <a:prstGeom prst="ellipse">
              <a:avLst/>
            </a:prstGeom>
            <a:solidFill>
              <a:srgbClr val="017A87"/>
            </a:solidFill>
            <a:ln w="76200" cap="flat" cmpd="sng" algn="ctr">
              <a:solidFill>
                <a:sysClr val="window" lastClr="FFFFFF"/>
              </a:solid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11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34" name="Freeform 5">
              <a:extLst>
                <a:ext uri="{FF2B5EF4-FFF2-40B4-BE49-F238E27FC236}">
                  <a16:creationId xmlns:a16="http://schemas.microsoft.com/office/drawing/2014/main" id="{384169EC-876A-4707-B641-9556697DE729}"/>
                </a:ext>
              </a:extLst>
            </p:cNvPr>
            <p:cNvSpPr>
              <a:spLocks/>
            </p:cNvSpPr>
            <p:nvPr/>
          </p:nvSpPr>
          <p:spPr bwMode="auto">
            <a:xfrm>
              <a:off x="3116907" y="3496636"/>
              <a:ext cx="172870" cy="139784"/>
            </a:xfrm>
            <a:custGeom>
              <a:avLst/>
              <a:gdLst>
                <a:gd name="T0" fmla="*/ 2384 w 8130"/>
                <a:gd name="T1" fmla="*/ 4874 h 6574"/>
                <a:gd name="T2" fmla="*/ 846 w 8130"/>
                <a:gd name="T3" fmla="*/ 3340 h 6574"/>
                <a:gd name="T4" fmla="*/ 0 w 8130"/>
                <a:gd name="T5" fmla="*/ 4183 h 6574"/>
                <a:gd name="T6" fmla="*/ 2029 w 8130"/>
                <a:gd name="T7" fmla="*/ 6206 h 6574"/>
                <a:gd name="T8" fmla="*/ 2032 w 8130"/>
                <a:gd name="T9" fmla="*/ 6204 h 6574"/>
                <a:gd name="T10" fmla="*/ 2403 w 8130"/>
                <a:gd name="T11" fmla="*/ 6574 h 6574"/>
                <a:gd name="T12" fmla="*/ 8130 w 8130"/>
                <a:gd name="T13" fmla="*/ 859 h 6574"/>
                <a:gd name="T14" fmla="*/ 7269 w 8130"/>
                <a:gd name="T15" fmla="*/ 0 h 6574"/>
                <a:gd name="T16" fmla="*/ 2384 w 8130"/>
                <a:gd name="T17" fmla="*/ 4874 h 6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30" h="6574">
                  <a:moveTo>
                    <a:pt x="2384" y="4874"/>
                  </a:moveTo>
                  <a:lnTo>
                    <a:pt x="846" y="3340"/>
                  </a:lnTo>
                  <a:lnTo>
                    <a:pt x="0" y="4183"/>
                  </a:lnTo>
                  <a:lnTo>
                    <a:pt x="2029" y="6206"/>
                  </a:lnTo>
                  <a:lnTo>
                    <a:pt x="2032" y="6204"/>
                  </a:lnTo>
                  <a:lnTo>
                    <a:pt x="2403" y="6574"/>
                  </a:lnTo>
                  <a:lnTo>
                    <a:pt x="8130" y="859"/>
                  </a:lnTo>
                  <a:lnTo>
                    <a:pt x="7269" y="0"/>
                  </a:lnTo>
                  <a:lnTo>
                    <a:pt x="2384" y="4874"/>
                  </a:lnTo>
                  <a:close/>
                </a:path>
              </a:pathLst>
            </a:custGeom>
            <a:solidFill>
              <a:sysClr val="window" lastClr="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1100" b="0" i="0" u="none" strike="noStrike" kern="0" cap="none" spc="0" normalizeH="0" baseline="0" noProof="0" dirty="0" smtClean="0">
                <a:ln>
                  <a:noFill/>
                </a:ln>
                <a:solidFill>
                  <a:prstClr val="black"/>
                </a:solidFill>
                <a:effectLst/>
                <a:uLnTx/>
                <a:uFillTx/>
              </a:endParaRPr>
            </a:p>
          </p:txBody>
        </p:sp>
      </p:grpSp>
      <p:sp>
        <p:nvSpPr>
          <p:cNvPr id="14" name="TextBox 13">
            <a:extLst>
              <a:ext uri="{FF2B5EF4-FFF2-40B4-BE49-F238E27FC236}">
                <a16:creationId xmlns:a16="http://schemas.microsoft.com/office/drawing/2014/main" id="{24A6D74A-E274-4082-9988-6488BF2F84F0}"/>
              </a:ext>
            </a:extLst>
          </p:cNvPr>
          <p:cNvSpPr txBox="1"/>
          <p:nvPr/>
        </p:nvSpPr>
        <p:spPr>
          <a:xfrm>
            <a:off x="971968" y="2782700"/>
            <a:ext cx="1492836" cy="600164"/>
          </a:xfrm>
          <a:prstGeom prst="rect">
            <a:avLst/>
          </a:prstGeom>
          <a:noFill/>
        </p:spPr>
        <p:txBody>
          <a:bodyPr wrap="square" lIns="0" rIns="0" rtlCol="0" anchor="t">
            <a:spAutoFit/>
          </a:bodyPr>
          <a:lstStyle/>
          <a:p>
            <a:pPr algn="r" defTabSz="1218987">
              <a:defRPr/>
            </a:pPr>
            <a:r>
              <a:rPr lang="en-US" sz="1100" kern="0" dirty="0" smtClean="0">
                <a:solidFill>
                  <a:prstClr val="black">
                    <a:lumMod val="65000"/>
                    <a:lumOff val="35000"/>
                  </a:prstClr>
                </a:solidFill>
                <a:ea typeface="Open Sans" panose="020B0606030504020204" pitchFamily="34" charset="0"/>
                <a:cs typeface="Open Sans" panose="020B0606030504020204" pitchFamily="34" charset="0"/>
              </a:rPr>
              <a:t>Sign amended </a:t>
            </a:r>
          </a:p>
          <a:p>
            <a:pPr algn="r" defTabSz="1218987">
              <a:defRPr/>
            </a:pPr>
            <a:r>
              <a:rPr lang="en-US" sz="1100" kern="0" dirty="0" smtClean="0">
                <a:solidFill>
                  <a:prstClr val="black">
                    <a:lumMod val="65000"/>
                    <a:lumOff val="35000"/>
                  </a:prstClr>
                </a:solidFill>
                <a:ea typeface="Open Sans" panose="020B0606030504020204" pitchFamily="34" charset="0"/>
                <a:cs typeface="Open Sans" panose="020B0606030504020204" pitchFamily="34" charset="0"/>
              </a:rPr>
              <a:t>Participation</a:t>
            </a:r>
          </a:p>
          <a:p>
            <a:pPr algn="r" defTabSz="1218987">
              <a:defRPr/>
            </a:pPr>
            <a:r>
              <a:rPr lang="en-US" sz="1100" kern="0" dirty="0" smtClean="0">
                <a:solidFill>
                  <a:prstClr val="black">
                    <a:lumMod val="65000"/>
                    <a:lumOff val="35000"/>
                  </a:prstClr>
                </a:solidFill>
                <a:ea typeface="Open Sans" panose="020B0606030504020204" pitchFamily="34" charset="0"/>
                <a:cs typeface="Open Sans" panose="020B0606030504020204" pitchFamily="34" charset="0"/>
              </a:rPr>
              <a:t>agreement </a:t>
            </a:r>
            <a:endParaRPr lang="en-US" sz="1100" kern="0" dirty="0">
              <a:solidFill>
                <a:prstClr val="black">
                  <a:lumMod val="65000"/>
                  <a:lumOff val="35000"/>
                </a:prstClr>
              </a:solidFill>
              <a:ea typeface="Open Sans" panose="020B0606030504020204" pitchFamily="34" charset="0"/>
              <a:cs typeface="Open Sans" panose="020B0606030504020204" pitchFamily="34" charset="0"/>
            </a:endParaRPr>
          </a:p>
        </p:txBody>
      </p:sp>
      <p:sp>
        <p:nvSpPr>
          <p:cNvPr id="15" name="TextBox 14">
            <a:extLst>
              <a:ext uri="{FF2B5EF4-FFF2-40B4-BE49-F238E27FC236}">
                <a16:creationId xmlns:a16="http://schemas.microsoft.com/office/drawing/2014/main" id="{9E06DD97-878A-4A5A-814B-41CABBBB0216}"/>
              </a:ext>
            </a:extLst>
          </p:cNvPr>
          <p:cNvSpPr txBox="1"/>
          <p:nvPr/>
        </p:nvSpPr>
        <p:spPr>
          <a:xfrm>
            <a:off x="1184105" y="2582882"/>
            <a:ext cx="1280699" cy="261610"/>
          </a:xfrm>
          <a:prstGeom prst="rect">
            <a:avLst/>
          </a:prstGeom>
          <a:noFill/>
        </p:spPr>
        <p:txBody>
          <a:bodyPr wrap="square" lIns="0" rIns="0" rtlCol="0" anchor="ctr">
            <a:spAutoFit/>
          </a:bodyPr>
          <a:lstStyle/>
          <a:p>
            <a:pPr algn="r" defTabSz="1218987">
              <a:defRPr/>
            </a:pPr>
            <a:r>
              <a:rPr lang="en-US" sz="1100" b="1" kern="0" dirty="0" smtClean="0">
                <a:solidFill>
                  <a:srgbClr val="017A87"/>
                </a:solidFill>
                <a:ea typeface="Open Sans" panose="020B0606030504020204" pitchFamily="34" charset="0"/>
                <a:cs typeface="Open Sans" panose="020B0606030504020204" pitchFamily="34" charset="0"/>
              </a:rPr>
              <a:t>May 31, 2019</a:t>
            </a:r>
            <a:endParaRPr lang="en-US" sz="1100" b="1" kern="0" dirty="0">
              <a:solidFill>
                <a:srgbClr val="017A87"/>
              </a:solidFill>
              <a:ea typeface="Open Sans" panose="020B0606030504020204" pitchFamily="34" charset="0"/>
              <a:cs typeface="Open Sans" panose="020B0606030504020204" pitchFamily="34" charset="0"/>
            </a:endParaRPr>
          </a:p>
        </p:txBody>
      </p:sp>
      <p:sp>
        <p:nvSpPr>
          <p:cNvPr id="16" name="TextBox 15">
            <a:extLst>
              <a:ext uri="{FF2B5EF4-FFF2-40B4-BE49-F238E27FC236}">
                <a16:creationId xmlns:a16="http://schemas.microsoft.com/office/drawing/2014/main" id="{4DD93E53-7865-4A8C-AC7C-807894B3F288}"/>
              </a:ext>
            </a:extLst>
          </p:cNvPr>
          <p:cNvSpPr txBox="1"/>
          <p:nvPr/>
        </p:nvSpPr>
        <p:spPr>
          <a:xfrm>
            <a:off x="2913219" y="4938158"/>
            <a:ext cx="1875998" cy="1446550"/>
          </a:xfrm>
          <a:prstGeom prst="rect">
            <a:avLst/>
          </a:prstGeom>
          <a:noFill/>
        </p:spPr>
        <p:txBody>
          <a:bodyPr wrap="square" lIns="0" rIns="0" rtlCol="0" anchor="t">
            <a:spAutoFit/>
          </a:bodyPr>
          <a:lstStyle/>
          <a:p>
            <a:pPr defTabSz="1218987">
              <a:defRPr/>
            </a:pPr>
            <a:r>
              <a:rPr lang="en-US" sz="1100" kern="0" dirty="0" smtClean="0">
                <a:solidFill>
                  <a:prstClr val="black">
                    <a:lumMod val="65000"/>
                    <a:lumOff val="35000"/>
                  </a:prstClr>
                </a:solidFill>
                <a:ea typeface="Open Sans" panose="020B0606030504020204" pitchFamily="34" charset="0"/>
                <a:cs typeface="Open Sans" panose="020B0606030504020204" pitchFamily="34" charset="0"/>
              </a:rPr>
              <a:t>Expect the Hub’s test harness to initiate a query to Participants’ gateways for the test patient coordinated for use</a:t>
            </a:r>
          </a:p>
          <a:p>
            <a:pPr defTabSz="1218987">
              <a:defRPr/>
            </a:pPr>
            <a:endParaRPr lang="en-US" sz="1100" kern="0" dirty="0">
              <a:solidFill>
                <a:prstClr val="black">
                  <a:lumMod val="65000"/>
                  <a:lumOff val="35000"/>
                </a:prstClr>
              </a:solidFill>
              <a:ea typeface="Open Sans" panose="020B0606030504020204" pitchFamily="34" charset="0"/>
              <a:cs typeface="Open Sans" panose="020B0606030504020204" pitchFamily="34" charset="0"/>
            </a:endParaRPr>
          </a:p>
          <a:p>
            <a:pPr defTabSz="1218987">
              <a:defRPr/>
            </a:pPr>
            <a:r>
              <a:rPr lang="en-US" sz="1100" kern="0" dirty="0" smtClean="0">
                <a:solidFill>
                  <a:prstClr val="black">
                    <a:lumMod val="65000"/>
                    <a:lumOff val="35000"/>
                  </a:prstClr>
                </a:solidFill>
                <a:ea typeface="Open Sans" panose="020B0606030504020204" pitchFamily="34" charset="0"/>
                <a:cs typeface="Open Sans" panose="020B0606030504020204" pitchFamily="34" charset="0"/>
              </a:rPr>
              <a:t>Most Participants can be </a:t>
            </a:r>
            <a:r>
              <a:rPr lang="en-US" sz="1100" b="1" kern="0" dirty="0" smtClean="0">
                <a:solidFill>
                  <a:schemeClr val="bg2"/>
                </a:solidFill>
                <a:ea typeface="Open Sans" panose="020B0606030504020204" pitchFamily="34" charset="0"/>
                <a:cs typeface="Open Sans" panose="020B0606030504020204" pitchFamily="34" charset="0"/>
              </a:rPr>
              <a:t>live</a:t>
            </a:r>
            <a:r>
              <a:rPr lang="en-US" sz="1100" kern="0" dirty="0" smtClean="0">
                <a:solidFill>
                  <a:prstClr val="black">
                    <a:lumMod val="65000"/>
                    <a:lumOff val="35000"/>
                  </a:prstClr>
                </a:solidFill>
                <a:ea typeface="Open Sans" panose="020B0606030504020204" pitchFamily="34" charset="0"/>
                <a:cs typeface="Open Sans" panose="020B0606030504020204" pitchFamily="34" charset="0"/>
              </a:rPr>
              <a:t> responding to queries originated via the Hub</a:t>
            </a:r>
            <a:endParaRPr lang="en-US" sz="1100" kern="0" dirty="0">
              <a:solidFill>
                <a:prstClr val="black">
                  <a:lumMod val="65000"/>
                  <a:lumOff val="35000"/>
                </a:prstClr>
              </a:solidFill>
              <a:ea typeface="Open Sans" panose="020B0606030504020204" pitchFamily="34" charset="0"/>
              <a:cs typeface="Open Sans" panose="020B0606030504020204" pitchFamily="34" charset="0"/>
            </a:endParaRPr>
          </a:p>
        </p:txBody>
      </p:sp>
      <p:sp>
        <p:nvSpPr>
          <p:cNvPr id="17" name="TextBox 16">
            <a:extLst>
              <a:ext uri="{FF2B5EF4-FFF2-40B4-BE49-F238E27FC236}">
                <a16:creationId xmlns:a16="http://schemas.microsoft.com/office/drawing/2014/main" id="{BD5A3F6A-D88E-4F9F-8904-D353F55D26A4}"/>
              </a:ext>
            </a:extLst>
          </p:cNvPr>
          <p:cNvSpPr txBox="1"/>
          <p:nvPr/>
        </p:nvSpPr>
        <p:spPr>
          <a:xfrm>
            <a:off x="3037475" y="4730005"/>
            <a:ext cx="1736168" cy="261610"/>
          </a:xfrm>
          <a:prstGeom prst="rect">
            <a:avLst/>
          </a:prstGeom>
          <a:noFill/>
        </p:spPr>
        <p:txBody>
          <a:bodyPr wrap="square" lIns="0" rIns="0" rtlCol="0" anchor="ctr">
            <a:spAutoFit/>
          </a:bodyPr>
          <a:lstStyle/>
          <a:p>
            <a:pPr defTabSz="1218987">
              <a:defRPr/>
            </a:pPr>
            <a:r>
              <a:rPr lang="en-US" sz="1100" b="1" kern="0" dirty="0" smtClean="0">
                <a:solidFill>
                  <a:srgbClr val="017A87"/>
                </a:solidFill>
                <a:ea typeface="Open Sans" panose="020B0606030504020204" pitchFamily="34" charset="0"/>
                <a:cs typeface="Open Sans" panose="020B0606030504020204" pitchFamily="34" charset="0"/>
              </a:rPr>
              <a:t>Early July 2019</a:t>
            </a:r>
            <a:endParaRPr lang="en-US" sz="1100" b="1" kern="0" dirty="0">
              <a:solidFill>
                <a:srgbClr val="017A87"/>
              </a:solidFill>
              <a:ea typeface="Open Sans" panose="020B0606030504020204" pitchFamily="34" charset="0"/>
              <a:cs typeface="Open Sans" panose="020B0606030504020204" pitchFamily="34" charset="0"/>
            </a:endParaRPr>
          </a:p>
        </p:txBody>
      </p:sp>
      <p:sp>
        <p:nvSpPr>
          <p:cNvPr id="18" name="TextBox 17">
            <a:extLst>
              <a:ext uri="{FF2B5EF4-FFF2-40B4-BE49-F238E27FC236}">
                <a16:creationId xmlns:a16="http://schemas.microsoft.com/office/drawing/2014/main" id="{93C67836-DB62-43AA-83A8-F01AB5E38EBC}"/>
              </a:ext>
            </a:extLst>
          </p:cNvPr>
          <p:cNvSpPr txBox="1"/>
          <p:nvPr/>
        </p:nvSpPr>
        <p:spPr>
          <a:xfrm>
            <a:off x="4335504" y="1739945"/>
            <a:ext cx="1717470" cy="261610"/>
          </a:xfrm>
          <a:prstGeom prst="rect">
            <a:avLst/>
          </a:prstGeom>
          <a:noFill/>
        </p:spPr>
        <p:txBody>
          <a:bodyPr wrap="square" lIns="0" rIns="0" rtlCol="0" anchor="ctr">
            <a:spAutoFit/>
          </a:bodyPr>
          <a:lstStyle/>
          <a:p>
            <a:pPr defTabSz="1218987">
              <a:defRPr/>
            </a:pPr>
            <a:r>
              <a:rPr lang="en-US" sz="1100" b="1" kern="0" dirty="0" smtClean="0">
                <a:solidFill>
                  <a:srgbClr val="017A87"/>
                </a:solidFill>
                <a:ea typeface="Open Sans" panose="020B0606030504020204" pitchFamily="34" charset="0"/>
                <a:cs typeface="Open Sans" panose="020B0606030504020204" pitchFamily="34" charset="0"/>
              </a:rPr>
              <a:t>August 2019</a:t>
            </a:r>
            <a:endParaRPr lang="en-US" sz="1100" b="1" kern="0" dirty="0">
              <a:solidFill>
                <a:srgbClr val="017A87"/>
              </a:solidFill>
              <a:ea typeface="Open Sans" panose="020B0606030504020204" pitchFamily="34" charset="0"/>
              <a:cs typeface="Open Sans" panose="020B0606030504020204" pitchFamily="34" charset="0"/>
            </a:endParaRPr>
          </a:p>
        </p:txBody>
      </p:sp>
      <p:sp>
        <p:nvSpPr>
          <p:cNvPr id="19" name="TextBox 18">
            <a:extLst>
              <a:ext uri="{FF2B5EF4-FFF2-40B4-BE49-F238E27FC236}">
                <a16:creationId xmlns:a16="http://schemas.microsoft.com/office/drawing/2014/main" id="{C6C5F5DD-DF20-46DF-BDFA-003467043601}"/>
              </a:ext>
            </a:extLst>
          </p:cNvPr>
          <p:cNvSpPr txBox="1"/>
          <p:nvPr/>
        </p:nvSpPr>
        <p:spPr>
          <a:xfrm>
            <a:off x="6154846" y="5018858"/>
            <a:ext cx="1140816" cy="938719"/>
          </a:xfrm>
          <a:prstGeom prst="rect">
            <a:avLst/>
          </a:prstGeom>
          <a:noFill/>
        </p:spPr>
        <p:txBody>
          <a:bodyPr wrap="square" lIns="0" rIns="0" rtlCol="0" anchor="t">
            <a:spAutoFit/>
          </a:bodyPr>
          <a:lstStyle/>
          <a:p>
            <a:pPr defTabSz="1218987">
              <a:defRPr/>
            </a:pPr>
            <a:r>
              <a:rPr lang="en-US" sz="1100" kern="0" dirty="0" smtClean="0">
                <a:solidFill>
                  <a:prstClr val="black">
                    <a:lumMod val="65000"/>
                    <a:lumOff val="35000"/>
                  </a:prstClr>
                </a:solidFill>
                <a:ea typeface="Open Sans" panose="020B0606030504020204" pitchFamily="34" charset="0"/>
                <a:cs typeface="Open Sans" panose="020B0606030504020204" pitchFamily="34" charset="0"/>
              </a:rPr>
              <a:t>The Hub’s implementation team helps remediate any issues</a:t>
            </a:r>
            <a:endParaRPr lang="en-US" sz="1100" kern="0" dirty="0">
              <a:solidFill>
                <a:prstClr val="black">
                  <a:lumMod val="65000"/>
                  <a:lumOff val="35000"/>
                </a:prstClr>
              </a:solidFill>
              <a:ea typeface="Open Sans" panose="020B0606030504020204" pitchFamily="34" charset="0"/>
              <a:cs typeface="Open Sans" panose="020B0606030504020204" pitchFamily="34" charset="0"/>
            </a:endParaRPr>
          </a:p>
        </p:txBody>
      </p:sp>
      <p:sp>
        <p:nvSpPr>
          <p:cNvPr id="20" name="TextBox 19">
            <a:extLst>
              <a:ext uri="{FF2B5EF4-FFF2-40B4-BE49-F238E27FC236}">
                <a16:creationId xmlns:a16="http://schemas.microsoft.com/office/drawing/2014/main" id="{F17D45FB-67C9-4AED-8446-69F922771832}"/>
              </a:ext>
            </a:extLst>
          </p:cNvPr>
          <p:cNvSpPr txBox="1"/>
          <p:nvPr/>
        </p:nvSpPr>
        <p:spPr>
          <a:xfrm>
            <a:off x="6154846" y="4826139"/>
            <a:ext cx="1569299" cy="261610"/>
          </a:xfrm>
          <a:prstGeom prst="rect">
            <a:avLst/>
          </a:prstGeom>
          <a:noFill/>
        </p:spPr>
        <p:txBody>
          <a:bodyPr wrap="square" lIns="0" rIns="0" rtlCol="0" anchor="ctr">
            <a:spAutoFit/>
          </a:bodyPr>
          <a:lstStyle/>
          <a:p>
            <a:pPr defTabSz="1218987">
              <a:defRPr/>
            </a:pPr>
            <a:r>
              <a:rPr lang="en-US" sz="1100" b="1" kern="0" dirty="0" smtClean="0">
                <a:solidFill>
                  <a:srgbClr val="017A87"/>
                </a:solidFill>
                <a:ea typeface="Open Sans" panose="020B0606030504020204" pitchFamily="34" charset="0"/>
                <a:cs typeface="Open Sans" panose="020B0606030504020204" pitchFamily="34" charset="0"/>
              </a:rPr>
              <a:t>September 2019</a:t>
            </a:r>
            <a:endParaRPr lang="en-US" sz="1100" b="1" kern="0" dirty="0">
              <a:solidFill>
                <a:srgbClr val="017A87"/>
              </a:solidFill>
              <a:ea typeface="Open Sans" panose="020B0606030504020204" pitchFamily="34" charset="0"/>
              <a:cs typeface="Open Sans" panose="020B0606030504020204" pitchFamily="34" charset="0"/>
            </a:endParaRPr>
          </a:p>
        </p:txBody>
      </p:sp>
      <p:cxnSp>
        <p:nvCxnSpPr>
          <p:cNvPr id="21" name="Straight Connector 20">
            <a:extLst>
              <a:ext uri="{FF2B5EF4-FFF2-40B4-BE49-F238E27FC236}">
                <a16:creationId xmlns:a16="http://schemas.microsoft.com/office/drawing/2014/main" id="{99BAF3C5-6B93-4AFA-9FCD-0B7E34DA2D9F}"/>
              </a:ext>
            </a:extLst>
          </p:cNvPr>
          <p:cNvCxnSpPr>
            <a:cxnSpLocks/>
          </p:cNvCxnSpPr>
          <p:nvPr/>
        </p:nvCxnSpPr>
        <p:spPr>
          <a:xfrm>
            <a:off x="5010645" y="3920185"/>
            <a:ext cx="0" cy="210812"/>
          </a:xfrm>
          <a:prstGeom prst="line">
            <a:avLst/>
          </a:prstGeom>
          <a:noFill/>
          <a:ln w="9525" cap="flat" cmpd="sng" algn="ctr">
            <a:solidFill>
              <a:sysClr val="window" lastClr="FFFFFF">
                <a:lumMod val="85000"/>
              </a:sysClr>
            </a:solidFill>
            <a:prstDash val="solid"/>
          </a:ln>
          <a:effectLst/>
        </p:spPr>
      </p:cxnSp>
      <p:cxnSp>
        <p:nvCxnSpPr>
          <p:cNvPr id="22" name="Straight Connector 21">
            <a:extLst>
              <a:ext uri="{FF2B5EF4-FFF2-40B4-BE49-F238E27FC236}">
                <a16:creationId xmlns:a16="http://schemas.microsoft.com/office/drawing/2014/main" id="{B48B20CD-CB14-436D-BC3D-22B3D88AEFE4}"/>
              </a:ext>
            </a:extLst>
          </p:cNvPr>
          <p:cNvCxnSpPr>
            <a:cxnSpLocks/>
          </p:cNvCxnSpPr>
          <p:nvPr/>
        </p:nvCxnSpPr>
        <p:spPr>
          <a:xfrm>
            <a:off x="3525517" y="4250792"/>
            <a:ext cx="0" cy="476577"/>
          </a:xfrm>
          <a:prstGeom prst="line">
            <a:avLst/>
          </a:prstGeom>
          <a:noFill/>
          <a:ln w="9525" cap="flat" cmpd="sng" algn="ctr">
            <a:solidFill>
              <a:sysClr val="window" lastClr="FFFFFF">
                <a:lumMod val="85000"/>
              </a:sysClr>
            </a:solidFill>
            <a:prstDash val="solid"/>
          </a:ln>
          <a:effectLst/>
        </p:spPr>
      </p:cxnSp>
      <p:cxnSp>
        <p:nvCxnSpPr>
          <p:cNvPr id="23" name="Straight Connector 22">
            <a:extLst>
              <a:ext uri="{FF2B5EF4-FFF2-40B4-BE49-F238E27FC236}">
                <a16:creationId xmlns:a16="http://schemas.microsoft.com/office/drawing/2014/main" id="{262B18F3-C4DE-4F52-9922-865FF48B8801}"/>
              </a:ext>
            </a:extLst>
          </p:cNvPr>
          <p:cNvCxnSpPr>
            <a:cxnSpLocks/>
          </p:cNvCxnSpPr>
          <p:nvPr/>
        </p:nvCxnSpPr>
        <p:spPr>
          <a:xfrm>
            <a:off x="2103222" y="3367293"/>
            <a:ext cx="0" cy="305823"/>
          </a:xfrm>
          <a:prstGeom prst="line">
            <a:avLst/>
          </a:prstGeom>
          <a:noFill/>
          <a:ln w="9525" cap="flat" cmpd="sng" algn="ctr">
            <a:solidFill>
              <a:sysClr val="window" lastClr="FFFFFF">
                <a:lumMod val="85000"/>
              </a:sysClr>
            </a:solidFill>
            <a:prstDash val="solid"/>
          </a:ln>
          <a:effectLst/>
        </p:spPr>
      </p:cxnSp>
      <p:sp>
        <p:nvSpPr>
          <p:cNvPr id="24" name="TextBox 23">
            <a:extLst>
              <a:ext uri="{FF2B5EF4-FFF2-40B4-BE49-F238E27FC236}">
                <a16:creationId xmlns:a16="http://schemas.microsoft.com/office/drawing/2014/main" id="{D9CE485E-B039-4A37-8158-DB776BEDE3A2}"/>
              </a:ext>
            </a:extLst>
          </p:cNvPr>
          <p:cNvSpPr txBox="1"/>
          <p:nvPr/>
        </p:nvSpPr>
        <p:spPr>
          <a:xfrm>
            <a:off x="740935" y="5185409"/>
            <a:ext cx="998991" cy="261610"/>
          </a:xfrm>
          <a:prstGeom prst="rect">
            <a:avLst/>
          </a:prstGeom>
          <a:noFill/>
        </p:spPr>
        <p:txBody>
          <a:bodyPr wrap="none" rtlCol="0">
            <a:spAutoFit/>
          </a:bodyPr>
          <a:lstStyle/>
          <a:p>
            <a:pPr defTabSz="1218987"/>
            <a:r>
              <a:rPr lang="en-US" sz="1100" b="1" dirty="0" smtClean="0">
                <a:solidFill>
                  <a:srgbClr val="017A87"/>
                </a:solidFill>
                <a:ea typeface="Open Sans" panose="020B0606030504020204" pitchFamily="34" charset="0"/>
                <a:cs typeface="Open Sans" panose="020B0606030504020204" pitchFamily="34" charset="0"/>
              </a:rPr>
              <a:t>April 30, 2019</a:t>
            </a:r>
            <a:endParaRPr lang="en-IN" sz="1100" b="1" dirty="0">
              <a:solidFill>
                <a:srgbClr val="017A87"/>
              </a:solidFill>
              <a:ea typeface="Open Sans" panose="020B0606030504020204" pitchFamily="34" charset="0"/>
              <a:cs typeface="Open Sans" panose="020B0606030504020204" pitchFamily="34" charset="0"/>
            </a:endParaRPr>
          </a:p>
        </p:txBody>
      </p:sp>
      <p:sp>
        <p:nvSpPr>
          <p:cNvPr id="25" name="TextBox 24">
            <a:extLst>
              <a:ext uri="{FF2B5EF4-FFF2-40B4-BE49-F238E27FC236}">
                <a16:creationId xmlns:a16="http://schemas.microsoft.com/office/drawing/2014/main" id="{28018D09-332D-47D7-B870-F0E0198CDD77}"/>
              </a:ext>
            </a:extLst>
          </p:cNvPr>
          <p:cNvSpPr txBox="1"/>
          <p:nvPr/>
        </p:nvSpPr>
        <p:spPr>
          <a:xfrm>
            <a:off x="817935" y="5382016"/>
            <a:ext cx="1555797" cy="261610"/>
          </a:xfrm>
          <a:prstGeom prst="rect">
            <a:avLst/>
          </a:prstGeom>
          <a:noFill/>
        </p:spPr>
        <p:txBody>
          <a:bodyPr wrap="square" lIns="0" rIns="0" rtlCol="0" anchor="t">
            <a:spAutoFit/>
          </a:bodyPr>
          <a:lstStyle/>
          <a:p>
            <a:pPr defTabSz="1218987">
              <a:defRPr/>
            </a:pPr>
            <a:r>
              <a:rPr lang="en-US" sz="1100" kern="0" dirty="0" smtClean="0">
                <a:solidFill>
                  <a:prstClr val="black">
                    <a:lumMod val="65000"/>
                    <a:lumOff val="35000"/>
                  </a:prstClr>
                </a:solidFill>
                <a:ea typeface="Open Sans" panose="020B0606030504020204" pitchFamily="34" charset="0"/>
                <a:cs typeface="Open Sans" panose="020B0606030504020204" pitchFamily="34" charset="0"/>
              </a:rPr>
              <a:t>Return checklist</a:t>
            </a:r>
            <a:endParaRPr lang="en-US" sz="1100" kern="0" dirty="0">
              <a:solidFill>
                <a:prstClr val="black">
                  <a:lumMod val="65000"/>
                  <a:lumOff val="35000"/>
                </a:prstClr>
              </a:solidFill>
              <a:ea typeface="Open Sans" panose="020B0606030504020204" pitchFamily="34" charset="0"/>
              <a:cs typeface="Open Sans" panose="020B0606030504020204" pitchFamily="34" charset="0"/>
            </a:endParaRPr>
          </a:p>
        </p:txBody>
      </p:sp>
      <p:grpSp>
        <p:nvGrpSpPr>
          <p:cNvPr id="26" name="Group 25">
            <a:extLst>
              <a:ext uri="{FF2B5EF4-FFF2-40B4-BE49-F238E27FC236}">
                <a16:creationId xmlns:a16="http://schemas.microsoft.com/office/drawing/2014/main" id="{F1E4FF9B-97B6-44B1-945A-957FA01BE371}"/>
              </a:ext>
            </a:extLst>
          </p:cNvPr>
          <p:cNvGrpSpPr/>
          <p:nvPr/>
        </p:nvGrpSpPr>
        <p:grpSpPr>
          <a:xfrm>
            <a:off x="3392556" y="3806115"/>
            <a:ext cx="321133" cy="321133"/>
            <a:chOff x="2961988" y="3325174"/>
            <a:chExt cx="482708" cy="482708"/>
          </a:xfrm>
          <a:effectLst>
            <a:outerShdw blurRad="50800" dist="203200" dir="2700000" algn="tl" rotWithShape="0">
              <a:prstClr val="black">
                <a:alpha val="16000"/>
              </a:prstClr>
            </a:outerShdw>
          </a:effectLst>
        </p:grpSpPr>
        <p:sp>
          <p:nvSpPr>
            <p:cNvPr id="31" name="Oval 30">
              <a:extLst>
                <a:ext uri="{FF2B5EF4-FFF2-40B4-BE49-F238E27FC236}">
                  <a16:creationId xmlns:a16="http://schemas.microsoft.com/office/drawing/2014/main" id="{2909D1C9-D073-49B2-9F97-DF03DFF39575}"/>
                </a:ext>
              </a:extLst>
            </p:cNvPr>
            <p:cNvSpPr/>
            <p:nvPr/>
          </p:nvSpPr>
          <p:spPr>
            <a:xfrm>
              <a:off x="2961988" y="3325174"/>
              <a:ext cx="482708" cy="482708"/>
            </a:xfrm>
            <a:prstGeom prst="ellipse">
              <a:avLst/>
            </a:prstGeom>
            <a:solidFill>
              <a:srgbClr val="017A87"/>
            </a:solidFill>
            <a:ln w="76200" cap="flat" cmpd="sng" algn="ctr">
              <a:solidFill>
                <a:sysClr val="window" lastClr="FFFFFF"/>
              </a:solid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11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32" name="Freeform 5">
              <a:extLst>
                <a:ext uri="{FF2B5EF4-FFF2-40B4-BE49-F238E27FC236}">
                  <a16:creationId xmlns:a16="http://schemas.microsoft.com/office/drawing/2014/main" id="{FA8E2A35-E0F7-40F4-B32F-5A0BAAF68847}"/>
                </a:ext>
              </a:extLst>
            </p:cNvPr>
            <p:cNvSpPr>
              <a:spLocks/>
            </p:cNvSpPr>
            <p:nvPr/>
          </p:nvSpPr>
          <p:spPr bwMode="auto">
            <a:xfrm>
              <a:off x="3116907" y="3496636"/>
              <a:ext cx="172870" cy="139784"/>
            </a:xfrm>
            <a:custGeom>
              <a:avLst/>
              <a:gdLst>
                <a:gd name="T0" fmla="*/ 2384 w 8130"/>
                <a:gd name="T1" fmla="*/ 4874 h 6574"/>
                <a:gd name="T2" fmla="*/ 846 w 8130"/>
                <a:gd name="T3" fmla="*/ 3340 h 6574"/>
                <a:gd name="T4" fmla="*/ 0 w 8130"/>
                <a:gd name="T5" fmla="*/ 4183 h 6574"/>
                <a:gd name="T6" fmla="*/ 2029 w 8130"/>
                <a:gd name="T7" fmla="*/ 6206 h 6574"/>
                <a:gd name="T8" fmla="*/ 2032 w 8130"/>
                <a:gd name="T9" fmla="*/ 6204 h 6574"/>
                <a:gd name="T10" fmla="*/ 2403 w 8130"/>
                <a:gd name="T11" fmla="*/ 6574 h 6574"/>
                <a:gd name="T12" fmla="*/ 8130 w 8130"/>
                <a:gd name="T13" fmla="*/ 859 h 6574"/>
                <a:gd name="T14" fmla="*/ 7269 w 8130"/>
                <a:gd name="T15" fmla="*/ 0 h 6574"/>
                <a:gd name="T16" fmla="*/ 2384 w 8130"/>
                <a:gd name="T17" fmla="*/ 4874 h 6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30" h="6574">
                  <a:moveTo>
                    <a:pt x="2384" y="4874"/>
                  </a:moveTo>
                  <a:lnTo>
                    <a:pt x="846" y="3340"/>
                  </a:lnTo>
                  <a:lnTo>
                    <a:pt x="0" y="4183"/>
                  </a:lnTo>
                  <a:lnTo>
                    <a:pt x="2029" y="6206"/>
                  </a:lnTo>
                  <a:lnTo>
                    <a:pt x="2032" y="6204"/>
                  </a:lnTo>
                  <a:lnTo>
                    <a:pt x="2403" y="6574"/>
                  </a:lnTo>
                  <a:lnTo>
                    <a:pt x="8130" y="859"/>
                  </a:lnTo>
                  <a:lnTo>
                    <a:pt x="7269" y="0"/>
                  </a:lnTo>
                  <a:lnTo>
                    <a:pt x="2384" y="4874"/>
                  </a:lnTo>
                  <a:close/>
                </a:path>
              </a:pathLst>
            </a:custGeom>
            <a:solidFill>
              <a:sysClr val="window" lastClr="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1100" b="0" i="0" u="none" strike="noStrike" kern="0" cap="none" spc="0" normalizeH="0" baseline="0" noProof="0" dirty="0" smtClean="0">
                <a:ln>
                  <a:noFill/>
                </a:ln>
                <a:solidFill>
                  <a:prstClr val="black"/>
                </a:solidFill>
                <a:effectLst/>
                <a:uLnTx/>
                <a:uFillTx/>
              </a:endParaRPr>
            </a:p>
          </p:txBody>
        </p:sp>
      </p:grpSp>
      <p:cxnSp>
        <p:nvCxnSpPr>
          <p:cNvPr id="27" name="Straight Connector 26">
            <a:extLst>
              <a:ext uri="{FF2B5EF4-FFF2-40B4-BE49-F238E27FC236}">
                <a16:creationId xmlns:a16="http://schemas.microsoft.com/office/drawing/2014/main" id="{D7DCB92D-7FA1-4D84-8624-D02F800CFBAA}"/>
              </a:ext>
            </a:extLst>
          </p:cNvPr>
          <p:cNvCxnSpPr>
            <a:cxnSpLocks/>
          </p:cNvCxnSpPr>
          <p:nvPr/>
        </p:nvCxnSpPr>
        <p:spPr>
          <a:xfrm>
            <a:off x="6483236" y="4446052"/>
            <a:ext cx="0" cy="281317"/>
          </a:xfrm>
          <a:prstGeom prst="line">
            <a:avLst/>
          </a:prstGeom>
          <a:noFill/>
          <a:ln w="9525" cap="flat" cmpd="sng" algn="ctr">
            <a:solidFill>
              <a:sysClr val="window" lastClr="FFFFFF">
                <a:lumMod val="85000"/>
              </a:sysClr>
            </a:solidFill>
            <a:prstDash val="solid"/>
          </a:ln>
          <a:effectLst/>
        </p:spPr>
      </p:cxnSp>
      <p:sp>
        <p:nvSpPr>
          <p:cNvPr id="28" name="TextBox 27">
            <a:extLst>
              <a:ext uri="{FF2B5EF4-FFF2-40B4-BE49-F238E27FC236}">
                <a16:creationId xmlns:a16="http://schemas.microsoft.com/office/drawing/2014/main" id="{AD8B6881-27BD-47C9-AEA3-F1391DFCD09F}"/>
              </a:ext>
            </a:extLst>
          </p:cNvPr>
          <p:cNvSpPr txBox="1"/>
          <p:nvPr/>
        </p:nvSpPr>
        <p:spPr>
          <a:xfrm>
            <a:off x="7459893" y="2178778"/>
            <a:ext cx="1097172" cy="769441"/>
          </a:xfrm>
          <a:prstGeom prst="rect">
            <a:avLst/>
          </a:prstGeom>
          <a:noFill/>
        </p:spPr>
        <p:txBody>
          <a:bodyPr wrap="square" lIns="0" rIns="0" rtlCol="0" anchor="t">
            <a:spAutoFit/>
          </a:bodyPr>
          <a:lstStyle/>
          <a:p>
            <a:pPr defTabSz="1218987">
              <a:defRPr/>
            </a:pPr>
            <a:r>
              <a:rPr lang="en-US" sz="1100" kern="0" dirty="0" smtClean="0">
                <a:solidFill>
                  <a:prstClr val="black">
                    <a:lumMod val="65000"/>
                    <a:lumOff val="35000"/>
                  </a:prstClr>
                </a:solidFill>
                <a:ea typeface="Open Sans" panose="020B0606030504020204" pitchFamily="34" charset="0"/>
                <a:cs typeface="Open Sans" panose="020B0606030504020204" pitchFamily="34" charset="0"/>
              </a:rPr>
              <a:t>Help prioritize  new capabilities for the eHealth Exchange </a:t>
            </a:r>
            <a:endParaRPr lang="en-US" sz="1100" kern="0" dirty="0">
              <a:solidFill>
                <a:prstClr val="black">
                  <a:lumMod val="65000"/>
                  <a:lumOff val="35000"/>
                </a:prstClr>
              </a:solidFill>
              <a:ea typeface="Open Sans" panose="020B0606030504020204" pitchFamily="34" charset="0"/>
              <a:cs typeface="Open Sans" panose="020B0606030504020204" pitchFamily="34" charset="0"/>
            </a:endParaRPr>
          </a:p>
        </p:txBody>
      </p:sp>
      <p:sp>
        <p:nvSpPr>
          <p:cNvPr id="29" name="TextBox 28">
            <a:extLst>
              <a:ext uri="{FF2B5EF4-FFF2-40B4-BE49-F238E27FC236}">
                <a16:creationId xmlns:a16="http://schemas.microsoft.com/office/drawing/2014/main" id="{B68580D6-8B39-4D8F-AD99-805E54767BF2}"/>
              </a:ext>
            </a:extLst>
          </p:cNvPr>
          <p:cNvSpPr txBox="1"/>
          <p:nvPr/>
        </p:nvSpPr>
        <p:spPr>
          <a:xfrm>
            <a:off x="7459894" y="1991802"/>
            <a:ext cx="890701" cy="242105"/>
          </a:xfrm>
          <a:prstGeom prst="rect">
            <a:avLst/>
          </a:prstGeom>
          <a:noFill/>
        </p:spPr>
        <p:txBody>
          <a:bodyPr wrap="square" lIns="0" rIns="0" rtlCol="0" anchor="ctr">
            <a:noAutofit/>
          </a:bodyPr>
          <a:lstStyle/>
          <a:p>
            <a:pPr defTabSz="1218987">
              <a:defRPr/>
            </a:pPr>
            <a:r>
              <a:rPr lang="en-US" sz="1100" b="1" kern="0" dirty="0" smtClean="0">
                <a:solidFill>
                  <a:srgbClr val="017A87"/>
                </a:solidFill>
                <a:ea typeface="Open Sans" panose="020B0606030504020204" pitchFamily="34" charset="0"/>
                <a:cs typeface="Open Sans" panose="020B0606030504020204" pitchFamily="34" charset="0"/>
              </a:rPr>
              <a:t>October 2019</a:t>
            </a:r>
            <a:endParaRPr lang="en-US" sz="1100" b="1" kern="0" dirty="0">
              <a:solidFill>
                <a:srgbClr val="017A87"/>
              </a:solidFill>
              <a:ea typeface="Open Sans" panose="020B0606030504020204" pitchFamily="34" charset="0"/>
              <a:cs typeface="Open Sans" panose="020B0606030504020204" pitchFamily="34" charset="0"/>
            </a:endParaRPr>
          </a:p>
        </p:txBody>
      </p:sp>
      <p:sp>
        <p:nvSpPr>
          <p:cNvPr id="30" name="TextBox 29">
            <a:extLst>
              <a:ext uri="{FF2B5EF4-FFF2-40B4-BE49-F238E27FC236}">
                <a16:creationId xmlns:a16="http://schemas.microsoft.com/office/drawing/2014/main" id="{4DD93E53-7865-4A8C-AC7C-807894B3F288}"/>
              </a:ext>
            </a:extLst>
          </p:cNvPr>
          <p:cNvSpPr txBox="1"/>
          <p:nvPr/>
        </p:nvSpPr>
        <p:spPr>
          <a:xfrm>
            <a:off x="4335504" y="1912121"/>
            <a:ext cx="1633100" cy="2292935"/>
          </a:xfrm>
          <a:prstGeom prst="rect">
            <a:avLst/>
          </a:prstGeom>
          <a:noFill/>
        </p:spPr>
        <p:txBody>
          <a:bodyPr wrap="square" lIns="0" rIns="0" rtlCol="0" anchor="t">
            <a:spAutoFit/>
          </a:bodyPr>
          <a:lstStyle/>
          <a:p>
            <a:pPr defTabSz="1218987">
              <a:defRPr/>
            </a:pPr>
            <a:r>
              <a:rPr lang="en-US" sz="1100" kern="0" dirty="0" smtClean="0">
                <a:solidFill>
                  <a:prstClr val="black">
                    <a:lumMod val="65000"/>
                    <a:lumOff val="35000"/>
                  </a:prstClr>
                </a:solidFill>
                <a:ea typeface="Open Sans" panose="020B0606030504020204" pitchFamily="34" charset="0"/>
                <a:cs typeface="Open Sans" panose="020B0606030504020204" pitchFamily="34" charset="0"/>
              </a:rPr>
              <a:t>Each Participant initiates a test query to the Sequoia Interoperability Platform (ITP)’s home community ID (HCID) with the Hub’s Responding Gateway (RG) endpoint to make their connection bi-directional.</a:t>
            </a:r>
          </a:p>
          <a:p>
            <a:pPr defTabSz="1218987">
              <a:defRPr/>
            </a:pPr>
            <a:endParaRPr lang="en-US" sz="1100" kern="0" dirty="0">
              <a:solidFill>
                <a:prstClr val="black">
                  <a:lumMod val="65000"/>
                  <a:lumOff val="35000"/>
                </a:prstClr>
              </a:solidFill>
              <a:ea typeface="Open Sans" panose="020B0606030504020204" pitchFamily="34" charset="0"/>
              <a:cs typeface="Open Sans" panose="020B0606030504020204" pitchFamily="34" charset="0"/>
            </a:endParaRPr>
          </a:p>
          <a:p>
            <a:pPr defTabSz="1218987">
              <a:defRPr/>
            </a:pPr>
            <a:r>
              <a:rPr lang="en-US" sz="1100" kern="0" dirty="0" smtClean="0">
                <a:solidFill>
                  <a:prstClr val="black">
                    <a:lumMod val="65000"/>
                    <a:lumOff val="35000"/>
                  </a:prstClr>
                </a:solidFill>
                <a:ea typeface="Open Sans" panose="020B0606030504020204" pitchFamily="34" charset="0"/>
                <a:cs typeface="Open Sans" panose="020B0606030504020204" pitchFamily="34" charset="0"/>
              </a:rPr>
              <a:t>Most Participants can be </a:t>
            </a:r>
            <a:r>
              <a:rPr lang="en-US" sz="1100" b="1" kern="0" dirty="0" smtClean="0">
                <a:solidFill>
                  <a:schemeClr val="bg2"/>
                </a:solidFill>
                <a:ea typeface="Open Sans" panose="020B0606030504020204" pitchFamily="34" charset="0"/>
                <a:cs typeface="Open Sans" panose="020B0606030504020204" pitchFamily="34" charset="0"/>
              </a:rPr>
              <a:t>live</a:t>
            </a:r>
            <a:r>
              <a:rPr lang="en-US" sz="1100" kern="0" dirty="0" smtClean="0">
                <a:solidFill>
                  <a:prstClr val="black">
                    <a:lumMod val="65000"/>
                    <a:lumOff val="35000"/>
                  </a:prstClr>
                </a:solidFill>
                <a:ea typeface="Open Sans" panose="020B0606030504020204" pitchFamily="34" charset="0"/>
                <a:cs typeface="Open Sans" panose="020B0606030504020204" pitchFamily="34" charset="0"/>
              </a:rPr>
              <a:t> initiating queries to the Hub instead of using point to point</a:t>
            </a:r>
            <a:endParaRPr lang="en-US" sz="1100" kern="0" dirty="0">
              <a:solidFill>
                <a:prstClr val="black">
                  <a:lumMod val="65000"/>
                  <a:lumOff val="35000"/>
                </a:prstClr>
              </a:solidFill>
              <a:ea typeface="Open Sans" panose="020B0606030504020204" pitchFamily="34" charset="0"/>
              <a:cs typeface="Open Sans" panose="020B0606030504020204" pitchFamily="34" charset="0"/>
            </a:endParaRPr>
          </a:p>
        </p:txBody>
      </p:sp>
      <p:sp>
        <p:nvSpPr>
          <p:cNvPr id="44" name="TextBox 43">
            <a:extLst>
              <a:ext uri="{FF2B5EF4-FFF2-40B4-BE49-F238E27FC236}">
                <a16:creationId xmlns:a16="http://schemas.microsoft.com/office/drawing/2014/main" id="{24A6D74A-E274-4082-9988-6488BF2F84F0}"/>
              </a:ext>
            </a:extLst>
          </p:cNvPr>
          <p:cNvSpPr txBox="1"/>
          <p:nvPr/>
        </p:nvSpPr>
        <p:spPr>
          <a:xfrm>
            <a:off x="7365034" y="907135"/>
            <a:ext cx="1853394" cy="600164"/>
          </a:xfrm>
          <a:prstGeom prst="rect">
            <a:avLst/>
          </a:prstGeom>
          <a:noFill/>
        </p:spPr>
        <p:txBody>
          <a:bodyPr wrap="square" lIns="0" rIns="0" rtlCol="0" anchor="t">
            <a:spAutoFit/>
          </a:bodyPr>
          <a:lstStyle/>
          <a:p>
            <a:pPr defTabSz="1218987">
              <a:defRPr/>
            </a:pPr>
            <a:r>
              <a:rPr lang="en-US" sz="1100" b="1" kern="0" dirty="0" smtClean="0">
                <a:solidFill>
                  <a:srgbClr val="017A87"/>
                </a:solidFill>
                <a:ea typeface="Open Sans" panose="020B0606030504020204" pitchFamily="34" charset="0"/>
                <a:cs typeface="Open Sans" panose="020B0606030504020204" pitchFamily="34" charset="0"/>
              </a:rPr>
              <a:t>Early Adopters:</a:t>
            </a:r>
          </a:p>
          <a:p>
            <a:pPr marL="171450" indent="-171450" defTabSz="1218987">
              <a:buFont typeface="Arial" panose="020B0604020202020204" pitchFamily="34" charset="0"/>
              <a:buChar char="•"/>
              <a:defRPr/>
            </a:pPr>
            <a:r>
              <a:rPr lang="en-US" sz="1100" kern="0" dirty="0" smtClean="0">
                <a:solidFill>
                  <a:prstClr val="black">
                    <a:lumMod val="65000"/>
                    <a:lumOff val="35000"/>
                  </a:prstClr>
                </a:solidFill>
                <a:ea typeface="Open Sans" panose="020B0606030504020204" pitchFamily="34" charset="0"/>
                <a:cs typeface="Open Sans" panose="020B0606030504020204" pitchFamily="34" charset="0"/>
              </a:rPr>
              <a:t>Veterans Administration</a:t>
            </a:r>
          </a:p>
          <a:p>
            <a:pPr marL="171450" indent="-171450" defTabSz="1218987">
              <a:buFont typeface="Arial" panose="020B0604020202020204" pitchFamily="34" charset="0"/>
              <a:buChar char="•"/>
              <a:defRPr/>
            </a:pPr>
            <a:r>
              <a:rPr lang="en-US" sz="1100" kern="0" dirty="0" smtClean="0">
                <a:solidFill>
                  <a:prstClr val="black">
                    <a:lumMod val="65000"/>
                    <a:lumOff val="35000"/>
                  </a:prstClr>
                </a:solidFill>
                <a:ea typeface="Open Sans" panose="020B0606030504020204" pitchFamily="34" charset="0"/>
                <a:cs typeface="Open Sans" panose="020B0606030504020204" pitchFamily="34" charset="0"/>
              </a:rPr>
              <a:t>Advent Health</a:t>
            </a:r>
            <a:endParaRPr lang="en-US" sz="1100" kern="0" dirty="0">
              <a:solidFill>
                <a:prstClr val="black">
                  <a:lumMod val="65000"/>
                  <a:lumOff val="35000"/>
                </a:prstClr>
              </a:solidFill>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92206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I Need To Do </a:t>
            </a:r>
            <a:r>
              <a:rPr lang="en-US" b="1" dirty="0" smtClean="0"/>
              <a:t>Now</a:t>
            </a:r>
            <a:r>
              <a:rPr lang="en-US" dirty="0" smtClean="0"/>
              <a:t>?</a:t>
            </a:r>
            <a:endParaRPr lang="en-US" dirty="0"/>
          </a:p>
        </p:txBody>
      </p:sp>
      <p:sp>
        <p:nvSpPr>
          <p:cNvPr id="4" name="Footer Placeholder 3"/>
          <p:cNvSpPr>
            <a:spLocks noGrp="1"/>
          </p:cNvSpPr>
          <p:nvPr>
            <p:ph type="ftr" sz="quarter" idx="3"/>
          </p:nvPr>
        </p:nvSpPr>
        <p:spPr/>
        <p:txBody>
          <a:bodyPr/>
          <a:lstStyle/>
          <a:p>
            <a:r>
              <a:rPr lang="en-US" dirty="0" smtClean="0"/>
              <a:t>©Copyright 2019 The eHealth Exchange. All rights reserved. Confidential.</a:t>
            </a:r>
            <a:endParaRPr lang="en-US" dirty="0"/>
          </a:p>
        </p:txBody>
      </p:sp>
      <p:sp>
        <p:nvSpPr>
          <p:cNvPr id="5" name="Slide Number Placeholder 4"/>
          <p:cNvSpPr>
            <a:spLocks noGrp="1"/>
          </p:cNvSpPr>
          <p:nvPr>
            <p:ph type="sldNum" sz="quarter" idx="4"/>
          </p:nvPr>
        </p:nvSpPr>
        <p:spPr/>
        <p:txBody>
          <a:bodyPr/>
          <a:lstStyle/>
          <a:p>
            <a:fld id="{110F2CD9-D4A6-D649-B317-3FECD8B02543}" type="slidenum">
              <a:rPr lang="en-US" smtClean="0"/>
              <a:pPr/>
              <a:t>11</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459793172"/>
              </p:ext>
            </p:extLst>
          </p:nvPr>
        </p:nvGraphicFramePr>
        <p:xfrm>
          <a:off x="457200" y="1868457"/>
          <a:ext cx="8229600" cy="3591463"/>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3149985753"/>
                    </a:ext>
                  </a:extLst>
                </a:gridCol>
                <a:gridCol w="4114800">
                  <a:extLst>
                    <a:ext uri="{9D8B030D-6E8A-4147-A177-3AD203B41FA5}">
                      <a16:colId xmlns:a16="http://schemas.microsoft.com/office/drawing/2014/main" val="4032843837"/>
                    </a:ext>
                  </a:extLst>
                </a:gridCol>
              </a:tblGrid>
              <a:tr h="692125">
                <a:tc>
                  <a:txBody>
                    <a:bodyPr/>
                    <a:lstStyle/>
                    <a:p>
                      <a:pPr algn="ctr"/>
                      <a:r>
                        <a:rPr lang="en-US" sz="2400" dirty="0" smtClean="0">
                          <a:solidFill>
                            <a:srgbClr val="474847"/>
                          </a:solidFill>
                        </a:rPr>
                        <a:t>Submit Technical </a:t>
                      </a:r>
                    </a:p>
                    <a:p>
                      <a:pPr algn="ctr"/>
                      <a:r>
                        <a:rPr lang="en-US" sz="2400" dirty="0" smtClean="0">
                          <a:solidFill>
                            <a:srgbClr val="474847"/>
                          </a:solidFill>
                        </a:rPr>
                        <a:t>Information via Checklist</a:t>
                      </a:r>
                      <a:endParaRPr lang="en-US" sz="2400" dirty="0">
                        <a:solidFill>
                          <a:srgbClr val="474847"/>
                        </a:solidFill>
                      </a:endParaRPr>
                    </a:p>
                  </a:txBody>
                  <a:tcPr/>
                </a:tc>
                <a:tc>
                  <a:txBody>
                    <a:bodyPr/>
                    <a:lstStyle/>
                    <a:p>
                      <a:pPr algn="ctr"/>
                      <a:r>
                        <a:rPr lang="en-US" sz="2400" dirty="0" smtClean="0">
                          <a:solidFill>
                            <a:srgbClr val="474847"/>
                          </a:solidFill>
                        </a:rPr>
                        <a:t>Non-Technical Actions</a:t>
                      </a:r>
                      <a:endParaRPr lang="en-US" sz="2400" dirty="0"/>
                    </a:p>
                  </a:txBody>
                  <a:tcPr/>
                </a:tc>
                <a:extLst>
                  <a:ext uri="{0D108BD9-81ED-4DB2-BD59-A6C34878D82A}">
                    <a16:rowId xmlns:a16="http://schemas.microsoft.com/office/drawing/2014/main" val="3984790066"/>
                  </a:ext>
                </a:extLst>
              </a:tr>
              <a:tr h="2768503">
                <a:tc>
                  <a:txBody>
                    <a:bodyPr/>
                    <a:lstStyle/>
                    <a:p>
                      <a:pPr marL="457200" lvl="1" indent="-457200">
                        <a:spcAft>
                          <a:spcPts val="600"/>
                        </a:spcAft>
                        <a:buFont typeface="Arial" panose="020B0604020202020204" pitchFamily="34" charset="0"/>
                        <a:buChar char="•"/>
                      </a:pPr>
                      <a:r>
                        <a:rPr lang="en-US" sz="2000" dirty="0" smtClean="0"/>
                        <a:t>Test Patient </a:t>
                      </a:r>
                    </a:p>
                    <a:p>
                      <a:pPr marL="457200" lvl="1" indent="-457200">
                        <a:spcAft>
                          <a:spcPts val="600"/>
                        </a:spcAft>
                        <a:buFont typeface="Arial" panose="020B0604020202020204" pitchFamily="34" charset="0"/>
                        <a:buChar char="•"/>
                      </a:pPr>
                      <a:r>
                        <a:rPr lang="en-US" sz="2000" dirty="0" smtClean="0"/>
                        <a:t>IP Address(es)</a:t>
                      </a:r>
                    </a:p>
                    <a:p>
                      <a:pPr marL="457200" lvl="1" indent="-457200">
                        <a:spcAft>
                          <a:spcPts val="600"/>
                        </a:spcAft>
                        <a:buFont typeface="Arial" panose="020B0604020202020204" pitchFamily="34" charset="0"/>
                        <a:buChar char="•"/>
                      </a:pPr>
                      <a:r>
                        <a:rPr lang="en-US" sz="2000" dirty="0" smtClean="0"/>
                        <a:t>Firewall Whitelisting</a:t>
                      </a:r>
                    </a:p>
                    <a:p>
                      <a:pPr marL="0" lvl="1" indent="0" algn="ctr">
                        <a:spcAft>
                          <a:spcPts val="600"/>
                        </a:spcAft>
                        <a:buFontTx/>
                        <a:buNone/>
                      </a:pPr>
                      <a:endParaRPr lang="en-US" sz="2000" b="1" dirty="0" smtClean="0"/>
                    </a:p>
                  </a:txBody>
                  <a:tcPr/>
                </a:tc>
                <a:tc>
                  <a:txBody>
                    <a:bodyPr/>
                    <a:lstStyle/>
                    <a:p>
                      <a:pPr marL="457200" indent="-457200">
                        <a:spcAft>
                          <a:spcPts val="600"/>
                        </a:spcAft>
                        <a:buFont typeface="+mj-lt"/>
                        <a:buAutoNum type="arabicPeriod"/>
                      </a:pPr>
                      <a:r>
                        <a:rPr lang="en-US" sz="2000" dirty="0" smtClean="0"/>
                        <a:t>Sign Amended</a:t>
                      </a:r>
                      <a:r>
                        <a:rPr lang="en-US" sz="2000" baseline="0" dirty="0" smtClean="0"/>
                        <a:t> </a:t>
                      </a:r>
                      <a:r>
                        <a:rPr lang="en-US" sz="2000" dirty="0" smtClean="0"/>
                        <a:t>Participation Agreement</a:t>
                      </a:r>
                    </a:p>
                    <a:p>
                      <a:pPr marL="457200" indent="-457200">
                        <a:spcAft>
                          <a:spcPts val="600"/>
                        </a:spcAft>
                        <a:buFont typeface="+mj-lt"/>
                        <a:buAutoNum type="arabicPeriod"/>
                      </a:pPr>
                      <a:r>
                        <a:rPr lang="en-US" sz="2000" dirty="0" smtClean="0"/>
                        <a:t>Attend eHealth Exchange Meetings for</a:t>
                      </a:r>
                      <a:r>
                        <a:rPr lang="en-US" sz="2000" baseline="0" dirty="0" smtClean="0"/>
                        <a:t> more information</a:t>
                      </a:r>
                    </a:p>
                  </a:txBody>
                  <a:tcPr/>
                </a:tc>
                <a:extLst>
                  <a:ext uri="{0D108BD9-81ED-4DB2-BD59-A6C34878D82A}">
                    <a16:rowId xmlns:a16="http://schemas.microsoft.com/office/drawing/2014/main" val="586570278"/>
                  </a:ext>
                </a:extLst>
              </a:tr>
            </a:tbl>
          </a:graphicData>
        </a:graphic>
      </p:graphicFrame>
      <p:sp>
        <p:nvSpPr>
          <p:cNvPr id="3" name="TextBox 2"/>
          <p:cNvSpPr txBox="1"/>
          <p:nvPr/>
        </p:nvSpPr>
        <p:spPr>
          <a:xfrm>
            <a:off x="1727791" y="4498857"/>
            <a:ext cx="6602818" cy="369332"/>
          </a:xfrm>
          <a:prstGeom prst="rect">
            <a:avLst/>
          </a:prstGeom>
          <a:noFill/>
        </p:spPr>
        <p:txBody>
          <a:bodyPr wrap="square" rtlCol="0">
            <a:spAutoFit/>
          </a:bodyPr>
          <a:lstStyle/>
          <a:p>
            <a:pPr marL="0" lvl="1"/>
            <a:r>
              <a:rPr lang="en-US" b="1" dirty="0"/>
              <a:t>by </a:t>
            </a:r>
            <a:r>
              <a:rPr lang="en-US" b="1" dirty="0" smtClean="0"/>
              <a:t>4/30/2019                                                       by 5/31/2019</a:t>
            </a:r>
            <a:endParaRPr lang="en-US" b="1" dirty="0"/>
          </a:p>
        </p:txBody>
      </p:sp>
    </p:spTree>
    <p:extLst>
      <p:ext uri="{BB962C8B-B14F-4D97-AF65-F5344CB8AC3E}">
        <p14:creationId xmlns:p14="http://schemas.microsoft.com/office/powerpoint/2010/main" val="586450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I Need To Do </a:t>
            </a:r>
            <a:r>
              <a:rPr lang="en-US" b="1" dirty="0" smtClean="0"/>
              <a:t>This Summer</a:t>
            </a:r>
            <a:r>
              <a:rPr lang="en-US" dirty="0" smtClean="0"/>
              <a:t>?</a:t>
            </a:r>
            <a:endParaRPr lang="en-US" dirty="0"/>
          </a:p>
        </p:txBody>
      </p:sp>
      <p:sp>
        <p:nvSpPr>
          <p:cNvPr id="3" name="Content Placeholder 2"/>
          <p:cNvSpPr>
            <a:spLocks noGrp="1"/>
          </p:cNvSpPr>
          <p:nvPr>
            <p:ph idx="1"/>
          </p:nvPr>
        </p:nvSpPr>
        <p:spPr>
          <a:xfrm>
            <a:off x="457199" y="1893604"/>
            <a:ext cx="8516679" cy="4115201"/>
          </a:xfrm>
        </p:spPr>
        <p:txBody>
          <a:bodyPr>
            <a:noAutofit/>
          </a:bodyPr>
          <a:lstStyle/>
          <a:p>
            <a:pPr marL="457200" indent="-457200">
              <a:buFont typeface="+mj-lt"/>
              <a:buAutoNum type="arabicPeriod"/>
            </a:pPr>
            <a:r>
              <a:rPr lang="en-US" sz="1400" dirty="0" smtClean="0"/>
              <a:t>Setup to </a:t>
            </a:r>
            <a:r>
              <a:rPr lang="en-US" sz="1400" b="1" dirty="0" smtClean="0"/>
              <a:t>Respond</a:t>
            </a:r>
            <a:r>
              <a:rPr lang="en-US" sz="1400" dirty="0" smtClean="0"/>
              <a:t> to queries other Participants send your organization via the Hub (“</a:t>
            </a:r>
            <a:r>
              <a:rPr lang="en-US" sz="1400" b="1" dirty="0" smtClean="0">
                <a:solidFill>
                  <a:schemeClr val="tx1"/>
                </a:solidFill>
              </a:rPr>
              <a:t>Responding Gateway</a:t>
            </a:r>
            <a:r>
              <a:rPr lang="en-US" sz="1400" dirty="0" smtClean="0"/>
              <a:t>”)</a:t>
            </a:r>
          </a:p>
          <a:p>
            <a:pPr marL="857250" lvl="1" indent="-230188">
              <a:buFont typeface="Arial" panose="020B0604020202020204" pitchFamily="34" charset="0"/>
              <a:buChar char="•"/>
            </a:pPr>
            <a:r>
              <a:rPr lang="en-US" sz="1400" b="1" dirty="0"/>
              <a:t>Goal</a:t>
            </a:r>
            <a:r>
              <a:rPr lang="en-US" sz="1400" dirty="0"/>
              <a:t> – </a:t>
            </a:r>
            <a:r>
              <a:rPr lang="en-US" sz="1400" u="sng" dirty="0"/>
              <a:t>No effort on your part </a:t>
            </a:r>
            <a:r>
              <a:rPr lang="en-US" sz="1400" dirty="0"/>
              <a:t>unless your organization utilizes firewall whitelisting. If so, configure your firewall to trust the Hub</a:t>
            </a:r>
          </a:p>
          <a:p>
            <a:pPr marL="857250" lvl="1" indent="-230188">
              <a:buFont typeface="Arial" panose="020B0604020202020204" pitchFamily="34" charset="0"/>
              <a:buChar char="•"/>
            </a:pPr>
            <a:r>
              <a:rPr lang="en-US" sz="1400" b="1" dirty="0"/>
              <a:t>Goal</a:t>
            </a:r>
            <a:r>
              <a:rPr lang="en-US" sz="1400" dirty="0"/>
              <a:t> - Your system successfully matches the test patient and returns a clinical message</a:t>
            </a:r>
          </a:p>
          <a:p>
            <a:pPr marL="857250" lvl="1" indent="-230188">
              <a:buFont typeface="Arial" panose="020B0604020202020204" pitchFamily="34" charset="0"/>
              <a:buChar char="•"/>
            </a:pPr>
            <a:r>
              <a:rPr lang="en-US" sz="1400" b="1" dirty="0" smtClean="0"/>
              <a:t>Expect</a:t>
            </a:r>
            <a:r>
              <a:rPr lang="en-US" sz="1400" dirty="0" smtClean="0"/>
              <a:t> Hub </a:t>
            </a:r>
            <a:r>
              <a:rPr lang="en-US" sz="1400" dirty="0"/>
              <a:t>implementation team </a:t>
            </a:r>
            <a:r>
              <a:rPr lang="en-US" sz="1400" dirty="0" smtClean="0"/>
              <a:t>to </a:t>
            </a:r>
            <a:r>
              <a:rPr lang="en-US" sz="1400" dirty="0"/>
              <a:t>contact your </a:t>
            </a:r>
            <a:r>
              <a:rPr lang="en-US" sz="1400" dirty="0" smtClean="0"/>
              <a:t>organization</a:t>
            </a:r>
          </a:p>
          <a:p>
            <a:pPr marL="857250" lvl="1" indent="-230188">
              <a:buFont typeface="Arial" panose="020B0604020202020204" pitchFamily="34" charset="0"/>
              <a:buChar char="•"/>
            </a:pPr>
            <a:r>
              <a:rPr lang="en-US" sz="1400" b="1" dirty="0" smtClean="0"/>
              <a:t>Expect</a:t>
            </a:r>
            <a:r>
              <a:rPr lang="en-US" sz="1400" dirty="0" smtClean="0"/>
              <a:t> for Hub to </a:t>
            </a:r>
            <a:r>
              <a:rPr lang="en-US" sz="1400" dirty="0"/>
              <a:t>initiate a test message </a:t>
            </a:r>
            <a:r>
              <a:rPr lang="en-US" sz="1400" dirty="0" smtClean="0"/>
              <a:t>to your organization using </a:t>
            </a:r>
            <a:r>
              <a:rPr lang="en-US" sz="1400" dirty="0"/>
              <a:t>the test patient we agree upon via the </a:t>
            </a:r>
            <a:r>
              <a:rPr lang="en-US" sz="1400" dirty="0" smtClean="0"/>
              <a:t>Excel checklist.  </a:t>
            </a:r>
          </a:p>
          <a:p>
            <a:pPr marL="457200" indent="-457200">
              <a:buFont typeface="+mj-lt"/>
              <a:buAutoNum type="arabicPeriod"/>
            </a:pPr>
            <a:endParaRPr lang="en-US" sz="1400" dirty="0" smtClean="0"/>
          </a:p>
          <a:p>
            <a:pPr marL="457200" indent="-457200">
              <a:buFont typeface="+mj-lt"/>
              <a:buAutoNum type="arabicPeriod"/>
            </a:pPr>
            <a:r>
              <a:rPr lang="en-US" sz="1400" dirty="0" smtClean="0"/>
              <a:t>Setup to </a:t>
            </a:r>
            <a:r>
              <a:rPr lang="en-US" sz="1400" b="1" dirty="0" smtClean="0"/>
              <a:t>Initiate</a:t>
            </a:r>
            <a:r>
              <a:rPr lang="en-US" sz="1400" dirty="0" smtClean="0"/>
              <a:t> queries to other </a:t>
            </a:r>
            <a:r>
              <a:rPr lang="en-US" sz="1400" dirty="0"/>
              <a:t>Participants </a:t>
            </a:r>
            <a:r>
              <a:rPr lang="en-US" sz="1400" dirty="0" smtClean="0"/>
              <a:t>via </a:t>
            </a:r>
            <a:r>
              <a:rPr lang="en-US" sz="1400" dirty="0"/>
              <a:t>the Hub </a:t>
            </a:r>
            <a:r>
              <a:rPr lang="en-US" sz="1400" dirty="0" smtClean="0"/>
              <a:t>(“</a:t>
            </a:r>
            <a:r>
              <a:rPr lang="en-US" sz="1400" b="1" dirty="0" smtClean="0">
                <a:solidFill>
                  <a:schemeClr val="tx1"/>
                </a:solidFill>
              </a:rPr>
              <a:t>Initiating </a:t>
            </a:r>
            <a:r>
              <a:rPr lang="en-US" sz="1400" b="1" dirty="0">
                <a:solidFill>
                  <a:schemeClr val="tx1"/>
                </a:solidFill>
              </a:rPr>
              <a:t>Gateway</a:t>
            </a:r>
            <a:r>
              <a:rPr lang="en-US" sz="1400" dirty="0" smtClean="0"/>
              <a:t>”)</a:t>
            </a:r>
          </a:p>
          <a:p>
            <a:pPr marL="857250" lvl="1" indent="-230188">
              <a:buFont typeface="Arial" panose="020B0604020202020204" pitchFamily="34" charset="0"/>
              <a:buChar char="•"/>
            </a:pPr>
            <a:r>
              <a:rPr lang="en-US" sz="1400" b="1" dirty="0"/>
              <a:t>Goal</a:t>
            </a:r>
            <a:r>
              <a:rPr lang="en-US" sz="1400" dirty="0"/>
              <a:t> - C</a:t>
            </a:r>
            <a:r>
              <a:rPr lang="en-US" sz="1400" dirty="0" smtClean="0"/>
              <a:t>onfirm </a:t>
            </a:r>
            <a:r>
              <a:rPr lang="en-US" sz="1400" dirty="0"/>
              <a:t>your organization can send patient searches to other Participants via the Hub and receive requested clinical documents</a:t>
            </a:r>
            <a:r>
              <a:rPr lang="en-US" sz="1400" dirty="0" smtClean="0"/>
              <a:t>.</a:t>
            </a:r>
          </a:p>
          <a:p>
            <a:pPr marL="857250" lvl="1" indent="-230188">
              <a:buFont typeface="Arial" panose="020B0604020202020204" pitchFamily="34" charset="0"/>
              <a:buChar char="•"/>
            </a:pPr>
            <a:r>
              <a:rPr lang="en-US" sz="1400" b="1" dirty="0" smtClean="0"/>
              <a:t>Configure </a:t>
            </a:r>
            <a:r>
              <a:rPr lang="en-US" sz="1400" dirty="0" smtClean="0"/>
              <a:t>your system to begin using the new Hub-aware directory</a:t>
            </a:r>
            <a:endParaRPr lang="en-US" sz="1400" b="1" dirty="0" smtClean="0"/>
          </a:p>
          <a:p>
            <a:pPr marL="857250" lvl="1" indent="-230188">
              <a:buFont typeface="Arial" panose="020B0604020202020204" pitchFamily="34" charset="0"/>
              <a:buChar char="•"/>
            </a:pPr>
            <a:r>
              <a:rPr lang="en-US" sz="1400" b="1" dirty="0" smtClean="0"/>
              <a:t>Initiate</a:t>
            </a:r>
            <a:r>
              <a:rPr lang="en-US" sz="1400" dirty="0" smtClean="0"/>
              <a:t> </a:t>
            </a:r>
            <a:r>
              <a:rPr lang="en-US" sz="1400" dirty="0"/>
              <a:t>a test query to the Sequoia Interoperability Testing Platform (ITP)’s Home Community ID (HCID) with the Hub’s </a:t>
            </a:r>
            <a:r>
              <a:rPr lang="en-US" sz="1400" dirty="0" smtClean="0"/>
              <a:t>endpoints.</a:t>
            </a:r>
          </a:p>
          <a:p>
            <a:pPr marL="857250" lvl="1" indent="-457200">
              <a:buFont typeface="Arial" panose="020B0604020202020204" pitchFamily="34" charset="0"/>
              <a:buChar char="•"/>
            </a:pPr>
            <a:endParaRPr lang="en-US" sz="1600" dirty="0"/>
          </a:p>
          <a:p>
            <a:pPr marL="457200" indent="-457200">
              <a:buFont typeface="+mj-lt"/>
              <a:buAutoNum type="arabicPeriod"/>
            </a:pPr>
            <a:endParaRPr lang="en-US" sz="1600" dirty="0"/>
          </a:p>
        </p:txBody>
      </p:sp>
      <p:sp>
        <p:nvSpPr>
          <p:cNvPr id="4" name="Footer Placeholder 3"/>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2088BD"/>
                </a:solidFill>
                <a:effectLst/>
                <a:uLnTx/>
                <a:uFillTx/>
                <a:latin typeface="Calibri"/>
                <a:ea typeface="+mn-ea"/>
                <a:cs typeface="+mn-cs"/>
              </a:rPr>
              <a:t>©Copyright 2019 The eHealth Exchange. All rights reserved. Confidential.</a:t>
            </a:r>
            <a:endParaRPr kumimoji="0" lang="en-US" sz="900" b="0" i="0" u="none" strike="noStrike" kern="1200" cap="none" spc="0" normalizeH="0" baseline="0" noProof="0" dirty="0">
              <a:ln>
                <a:noFill/>
              </a:ln>
              <a:solidFill>
                <a:srgbClr val="2088BD"/>
              </a:solidFill>
              <a:effectLst/>
              <a:uLnTx/>
              <a:uFillTx/>
              <a:latin typeface="Calibri"/>
              <a:ea typeface="+mn-ea"/>
              <a:cs typeface="+mn-cs"/>
            </a:endParaRPr>
          </a:p>
        </p:txBody>
      </p:sp>
      <p:sp>
        <p:nvSpPr>
          <p:cNvPr id="5" name="Slide Number Placeholder 4"/>
          <p:cNvSpPr>
            <a:spLocks noGrp="1"/>
          </p:cNvSpPr>
          <p:nvPr>
            <p:ph type="sldNum"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10F2CD9-D4A6-D649-B317-3FECD8B02543}" type="slidenum">
              <a:rPr kumimoji="0" lang="en-US" sz="1100" b="0" i="0" u="none" strike="noStrike" kern="1200" cap="none" spc="0" normalizeH="0" baseline="0" noProof="0" smtClean="0">
                <a:ln>
                  <a:noFill/>
                </a:ln>
                <a:solidFill>
                  <a:srgbClr val="2588B6"/>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a:t>
            </a:fld>
            <a:endParaRPr kumimoji="0" lang="en-US" sz="1100" b="0" i="0" u="none" strike="noStrike" kern="1200" cap="none" spc="0" normalizeH="0" baseline="0" noProof="0" dirty="0">
              <a:ln>
                <a:noFill/>
              </a:ln>
              <a:solidFill>
                <a:srgbClr val="2588B6"/>
              </a:solidFill>
              <a:effectLst/>
              <a:uLnTx/>
              <a:uFillTx/>
              <a:latin typeface="Calibri"/>
              <a:ea typeface="+mn-ea"/>
              <a:cs typeface="+mn-cs"/>
            </a:endParaRPr>
          </a:p>
        </p:txBody>
      </p:sp>
      <p:sp>
        <p:nvSpPr>
          <p:cNvPr id="6" name="TextBox 5">
            <a:extLst>
              <a:ext uri="{FF2B5EF4-FFF2-40B4-BE49-F238E27FC236}">
                <a16:creationId xmlns:a16="http://schemas.microsoft.com/office/drawing/2014/main" id="{BD5A3F6A-D88E-4F9F-8904-D353F55D26A4}"/>
              </a:ext>
            </a:extLst>
          </p:cNvPr>
          <p:cNvSpPr txBox="1"/>
          <p:nvPr/>
        </p:nvSpPr>
        <p:spPr>
          <a:xfrm>
            <a:off x="243105" y="2549759"/>
            <a:ext cx="759938" cy="261610"/>
          </a:xfrm>
          <a:prstGeom prst="rect">
            <a:avLst/>
          </a:prstGeom>
          <a:noFill/>
        </p:spPr>
        <p:txBody>
          <a:bodyPr wrap="square" lIns="0" rIns="0" rtlCol="0" anchor="ctr">
            <a:spAutoFit/>
          </a:bodyPr>
          <a:lstStyle/>
          <a:p>
            <a:pPr algn="ctr" defTabSz="1218987">
              <a:defRPr/>
            </a:pPr>
            <a:r>
              <a:rPr lang="en-US" sz="1050" b="1" kern="0" dirty="0" smtClean="0">
                <a:solidFill>
                  <a:schemeClr val="accent2"/>
                </a:solidFill>
                <a:ea typeface="Open Sans" panose="020B0606030504020204" pitchFamily="34" charset="0"/>
                <a:cs typeface="Open Sans" panose="020B0606030504020204" pitchFamily="34" charset="0"/>
              </a:rPr>
              <a:t>July 2019</a:t>
            </a:r>
            <a:endParaRPr lang="en-US" sz="1050" b="1" kern="0" dirty="0">
              <a:solidFill>
                <a:schemeClr val="accent2"/>
              </a:solidFill>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BD5A3F6A-D88E-4F9F-8904-D353F55D26A4}"/>
              </a:ext>
            </a:extLst>
          </p:cNvPr>
          <p:cNvSpPr txBox="1"/>
          <p:nvPr/>
        </p:nvSpPr>
        <p:spPr>
          <a:xfrm>
            <a:off x="243105" y="4525819"/>
            <a:ext cx="759938" cy="261610"/>
          </a:xfrm>
          <a:prstGeom prst="rect">
            <a:avLst/>
          </a:prstGeom>
          <a:noFill/>
        </p:spPr>
        <p:txBody>
          <a:bodyPr wrap="square" lIns="0" rIns="0" rtlCol="0" anchor="ctr">
            <a:spAutoFit/>
          </a:bodyPr>
          <a:lstStyle/>
          <a:p>
            <a:pPr algn="ctr" defTabSz="1218987">
              <a:defRPr/>
            </a:pPr>
            <a:r>
              <a:rPr lang="en-US" sz="1050" b="1" kern="0" dirty="0" smtClean="0">
                <a:solidFill>
                  <a:schemeClr val="accent2"/>
                </a:solidFill>
                <a:ea typeface="Open Sans" panose="020B0606030504020204" pitchFamily="34" charset="0"/>
                <a:cs typeface="Open Sans" panose="020B0606030504020204" pitchFamily="34" charset="0"/>
              </a:rPr>
              <a:t>August 2019</a:t>
            </a:r>
            <a:endParaRPr lang="en-US" sz="1050" b="1" kern="0" dirty="0">
              <a:solidFill>
                <a:schemeClr val="accent2"/>
              </a:solidFill>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169359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4" name="Footer Placeholder 3"/>
          <p:cNvSpPr>
            <a:spLocks noGrp="1"/>
          </p:cNvSpPr>
          <p:nvPr>
            <p:ph type="ftr" sz="quarter" idx="3"/>
          </p:nvPr>
        </p:nvSpPr>
        <p:spPr/>
        <p:txBody>
          <a:bodyPr/>
          <a:lstStyle/>
          <a:p>
            <a:r>
              <a:rPr lang="en-US" dirty="0" smtClean="0"/>
              <a:t>©Copyright 2019 The eHealth Exchange. All rights reserved. Confidential.</a:t>
            </a:r>
            <a:endParaRPr lang="en-US" dirty="0"/>
          </a:p>
        </p:txBody>
      </p:sp>
      <p:sp>
        <p:nvSpPr>
          <p:cNvPr id="5" name="Slide Number Placeholder 4"/>
          <p:cNvSpPr>
            <a:spLocks noGrp="1"/>
          </p:cNvSpPr>
          <p:nvPr>
            <p:ph type="sldNum" sz="quarter" idx="4"/>
          </p:nvPr>
        </p:nvSpPr>
        <p:spPr/>
        <p:txBody>
          <a:bodyPr/>
          <a:lstStyle/>
          <a:p>
            <a:fld id="{110F2CD9-D4A6-D649-B317-3FECD8B02543}" type="slidenum">
              <a:rPr lang="en-US" smtClean="0"/>
              <a:pPr/>
              <a:t>13</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05258208"/>
              </p:ext>
            </p:extLst>
          </p:nvPr>
        </p:nvGraphicFramePr>
        <p:xfrm>
          <a:off x="457200" y="1893888"/>
          <a:ext cx="8229600" cy="3134360"/>
        </p:xfrm>
        <a:graphic>
          <a:graphicData uri="http://schemas.openxmlformats.org/drawingml/2006/table">
            <a:tbl>
              <a:tblPr firstRow="1" bandRow="1">
                <a:tableStyleId>{5C22544A-7EE6-4342-B048-85BDC9FD1C3A}</a:tableStyleId>
              </a:tblPr>
              <a:tblGrid>
                <a:gridCol w="2070100">
                  <a:extLst>
                    <a:ext uri="{9D8B030D-6E8A-4147-A177-3AD203B41FA5}">
                      <a16:colId xmlns:a16="http://schemas.microsoft.com/office/drawing/2014/main" val="512394355"/>
                    </a:ext>
                  </a:extLst>
                </a:gridCol>
                <a:gridCol w="6159500">
                  <a:extLst>
                    <a:ext uri="{9D8B030D-6E8A-4147-A177-3AD203B41FA5}">
                      <a16:colId xmlns:a16="http://schemas.microsoft.com/office/drawing/2014/main" val="3542997827"/>
                    </a:ext>
                  </a:extLst>
                </a:gridCol>
              </a:tblGrid>
              <a:tr h="370840">
                <a:tc>
                  <a:txBody>
                    <a:bodyPr/>
                    <a:lstStyle/>
                    <a:p>
                      <a:pPr algn="ctr"/>
                      <a:r>
                        <a:rPr lang="en-US" dirty="0" smtClean="0">
                          <a:solidFill>
                            <a:schemeClr val="tx2"/>
                          </a:solidFill>
                        </a:rPr>
                        <a:t>When</a:t>
                      </a:r>
                      <a:endParaRPr lang="en-US" dirty="0">
                        <a:solidFill>
                          <a:schemeClr val="tx2"/>
                        </a:solidFill>
                      </a:endParaRPr>
                    </a:p>
                  </a:txBody>
                  <a:tcPr anchor="ctr"/>
                </a:tc>
                <a:tc>
                  <a:txBody>
                    <a:bodyPr/>
                    <a:lstStyle/>
                    <a:p>
                      <a:pPr algn="ctr"/>
                      <a:r>
                        <a:rPr lang="en-US" dirty="0" smtClean="0">
                          <a:solidFill>
                            <a:schemeClr val="tx2"/>
                          </a:solidFill>
                        </a:rPr>
                        <a:t>What</a:t>
                      </a:r>
                      <a:endParaRPr lang="en-US" dirty="0">
                        <a:solidFill>
                          <a:schemeClr val="tx2"/>
                        </a:solidFill>
                      </a:endParaRPr>
                    </a:p>
                  </a:txBody>
                  <a:tcPr anchor="ctr"/>
                </a:tc>
                <a:extLst>
                  <a:ext uri="{0D108BD9-81ED-4DB2-BD59-A6C34878D82A}">
                    <a16:rowId xmlns:a16="http://schemas.microsoft.com/office/drawing/2014/main" val="2152373529"/>
                  </a:ext>
                </a:extLst>
              </a:tr>
              <a:tr h="370840">
                <a:tc>
                  <a:txBody>
                    <a:bodyPr/>
                    <a:lstStyle/>
                    <a:p>
                      <a:pPr algn="ctr"/>
                      <a:r>
                        <a:rPr lang="en-US" dirty="0" smtClean="0"/>
                        <a:t>Week of 4/8/2019</a:t>
                      </a:r>
                      <a:endParaRPr lang="en-US" dirty="0"/>
                    </a:p>
                  </a:txBody>
                  <a:tcPr anchor="ctr"/>
                </a:tc>
                <a:tc>
                  <a:txBody>
                    <a:bodyPr/>
                    <a:lstStyle/>
                    <a:p>
                      <a:pPr marL="342900" indent="-342900">
                        <a:buFont typeface="+mj-lt"/>
                        <a:buAutoNum type="arabicPeriod"/>
                      </a:pPr>
                      <a:r>
                        <a:rPr lang="en-US" dirty="0" smtClean="0"/>
                        <a:t>Receive</a:t>
                      </a:r>
                      <a:r>
                        <a:rPr lang="en-US" baseline="0" dirty="0" smtClean="0"/>
                        <a:t> Hub Information Packet</a:t>
                      </a:r>
                      <a:endParaRPr lang="en-US" dirty="0"/>
                    </a:p>
                  </a:txBody>
                  <a:tcPr anchor="ctr"/>
                </a:tc>
                <a:extLst>
                  <a:ext uri="{0D108BD9-81ED-4DB2-BD59-A6C34878D82A}">
                    <a16:rowId xmlns:a16="http://schemas.microsoft.com/office/drawing/2014/main" val="827993003"/>
                  </a:ext>
                </a:extLst>
              </a:tr>
              <a:tr h="370840">
                <a:tc>
                  <a:txBody>
                    <a:bodyPr/>
                    <a:lstStyle/>
                    <a:p>
                      <a:pPr algn="ctr"/>
                      <a:r>
                        <a:rPr lang="en-US" dirty="0" smtClean="0"/>
                        <a:t>4/30/2019</a:t>
                      </a:r>
                      <a:endParaRPr lang="en-US" dirty="0"/>
                    </a:p>
                  </a:txBody>
                  <a:tcPr anchor="ctr"/>
                </a:tc>
                <a:tc>
                  <a:txBody>
                    <a:bodyPr/>
                    <a:lstStyle/>
                    <a:p>
                      <a:pPr marL="342900" indent="-342900">
                        <a:buFont typeface="+mj-lt"/>
                        <a:buAutoNum type="arabicPeriod" startAt="2"/>
                      </a:pPr>
                      <a:r>
                        <a:rPr lang="en-US" dirty="0" smtClean="0"/>
                        <a:t>Return brief checklist</a:t>
                      </a:r>
                      <a:endParaRPr lang="en-US" dirty="0"/>
                    </a:p>
                  </a:txBody>
                  <a:tcPr anchor="ctr"/>
                </a:tc>
                <a:extLst>
                  <a:ext uri="{0D108BD9-81ED-4DB2-BD59-A6C34878D82A}">
                    <a16:rowId xmlns:a16="http://schemas.microsoft.com/office/drawing/2014/main" val="3727789202"/>
                  </a:ext>
                </a:extLst>
              </a:tr>
              <a:tr h="370840">
                <a:tc>
                  <a:txBody>
                    <a:bodyPr/>
                    <a:lstStyle/>
                    <a:p>
                      <a:pPr algn="ctr"/>
                      <a:r>
                        <a:rPr lang="en-US" dirty="0" smtClean="0"/>
                        <a:t>May 2019</a:t>
                      </a:r>
                      <a:endParaRPr lang="en-US" dirty="0"/>
                    </a:p>
                  </a:txBody>
                  <a:tcPr anchor="ctr"/>
                </a:tc>
                <a:tc>
                  <a:txBody>
                    <a:bodyPr/>
                    <a:lstStyle/>
                    <a:p>
                      <a:pPr marL="342900" indent="-342900">
                        <a:buFont typeface="+mj-lt"/>
                        <a:buAutoNum type="arabicPeriod" startAt="3"/>
                      </a:pPr>
                      <a:r>
                        <a:rPr lang="en-US" dirty="0" smtClean="0"/>
                        <a:t>Configure firewall</a:t>
                      </a:r>
                      <a:r>
                        <a:rPr lang="en-US" baseline="0" dirty="0" smtClean="0"/>
                        <a:t> to trust Hub’s IP addresses [applicable to 10% of Participants]</a:t>
                      </a:r>
                      <a:endParaRPr lang="en-US" dirty="0"/>
                    </a:p>
                  </a:txBody>
                  <a:tcPr anchor="ctr"/>
                </a:tc>
                <a:extLst>
                  <a:ext uri="{0D108BD9-81ED-4DB2-BD59-A6C34878D82A}">
                    <a16:rowId xmlns:a16="http://schemas.microsoft.com/office/drawing/2014/main" val="423056775"/>
                  </a:ext>
                </a:extLst>
              </a:tr>
              <a:tr h="370840">
                <a:tc>
                  <a:txBody>
                    <a:bodyPr/>
                    <a:lstStyle/>
                    <a:p>
                      <a:pPr algn="ctr"/>
                      <a:r>
                        <a:rPr lang="en-US" dirty="0" smtClean="0"/>
                        <a:t>5/31/2019</a:t>
                      </a:r>
                      <a:endParaRPr lang="en-US" dirty="0"/>
                    </a:p>
                  </a:txBody>
                  <a:tcPr anchor="ctr"/>
                </a:tc>
                <a:tc>
                  <a:txBody>
                    <a:bodyPr/>
                    <a:lstStyle/>
                    <a:p>
                      <a:pPr marL="342900" indent="-342900">
                        <a:buFont typeface="+mj-lt"/>
                        <a:buAutoNum type="arabicPeriod" startAt="4"/>
                      </a:pPr>
                      <a:r>
                        <a:rPr lang="en-US" dirty="0" smtClean="0"/>
                        <a:t>Return Amended Participating Agreement</a:t>
                      </a:r>
                      <a:endParaRPr lang="en-US" dirty="0"/>
                    </a:p>
                  </a:txBody>
                  <a:tcPr anchor="ctr"/>
                </a:tc>
                <a:extLst>
                  <a:ext uri="{0D108BD9-81ED-4DB2-BD59-A6C34878D82A}">
                    <a16:rowId xmlns:a16="http://schemas.microsoft.com/office/drawing/2014/main" val="3017037399"/>
                  </a:ext>
                </a:extLst>
              </a:tr>
              <a:tr h="370840">
                <a:tc>
                  <a:txBody>
                    <a:bodyPr/>
                    <a:lstStyle/>
                    <a:p>
                      <a:pPr algn="ctr"/>
                      <a:r>
                        <a:rPr lang="en-US" dirty="0" smtClean="0"/>
                        <a:t>Early</a:t>
                      </a:r>
                      <a:r>
                        <a:rPr lang="en-US" baseline="0" dirty="0" smtClean="0"/>
                        <a:t> July</a:t>
                      </a:r>
                      <a:endParaRPr lang="en-US" dirty="0"/>
                    </a:p>
                  </a:txBody>
                  <a:tcPr anchor="ctr"/>
                </a:tc>
                <a:tc>
                  <a:txBody>
                    <a:bodyPr/>
                    <a:lstStyle/>
                    <a:p>
                      <a:pPr marL="342900" indent="-342900">
                        <a:buFont typeface="+mj-lt"/>
                        <a:buAutoNum type="arabicPeriod" startAt="5"/>
                      </a:pPr>
                      <a:r>
                        <a:rPr lang="en-US" dirty="0" smtClean="0"/>
                        <a:t>Expect test query</a:t>
                      </a:r>
                      <a:r>
                        <a:rPr lang="en-US" baseline="0" dirty="0" smtClean="0"/>
                        <a:t> from Hub (your system returns clinical document)</a:t>
                      </a:r>
                      <a:endParaRPr lang="en-US" dirty="0"/>
                    </a:p>
                  </a:txBody>
                  <a:tcPr anchor="ctr"/>
                </a:tc>
                <a:extLst>
                  <a:ext uri="{0D108BD9-81ED-4DB2-BD59-A6C34878D82A}">
                    <a16:rowId xmlns:a16="http://schemas.microsoft.com/office/drawing/2014/main" val="3497290843"/>
                  </a:ext>
                </a:extLst>
              </a:tr>
              <a:tr h="370840">
                <a:tc>
                  <a:txBody>
                    <a:bodyPr/>
                    <a:lstStyle/>
                    <a:p>
                      <a:pPr algn="ctr"/>
                      <a:r>
                        <a:rPr lang="en-US" dirty="0" smtClean="0"/>
                        <a:t>August</a:t>
                      </a:r>
                      <a:endParaRPr lang="en-US" dirty="0"/>
                    </a:p>
                  </a:txBody>
                  <a:tcPr anchor="ctr"/>
                </a:tc>
                <a:tc>
                  <a:txBody>
                    <a:bodyPr/>
                    <a:lstStyle/>
                    <a:p>
                      <a:pPr marL="342900" indent="-342900">
                        <a:buFont typeface="+mj-lt"/>
                        <a:buAutoNum type="arabicPeriod" startAt="6"/>
                      </a:pPr>
                      <a:r>
                        <a:rPr lang="en-US" dirty="0" smtClean="0"/>
                        <a:t>Submit test</a:t>
                      </a:r>
                      <a:r>
                        <a:rPr lang="en-US" baseline="0" dirty="0" smtClean="0"/>
                        <a:t> query to receive test clinical document via Hub</a:t>
                      </a:r>
                      <a:endParaRPr lang="en-US" dirty="0"/>
                    </a:p>
                  </a:txBody>
                  <a:tcPr anchor="ctr"/>
                </a:tc>
                <a:extLst>
                  <a:ext uri="{0D108BD9-81ED-4DB2-BD59-A6C34878D82A}">
                    <a16:rowId xmlns:a16="http://schemas.microsoft.com/office/drawing/2014/main" val="415065444"/>
                  </a:ext>
                </a:extLst>
              </a:tr>
            </a:tbl>
          </a:graphicData>
        </a:graphic>
      </p:graphicFrame>
    </p:spTree>
    <p:extLst>
      <p:ext uri="{BB962C8B-B14F-4D97-AF65-F5344CB8AC3E}">
        <p14:creationId xmlns:p14="http://schemas.microsoft.com/office/powerpoint/2010/main" val="1375148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4" name="Footer Placeholder 3"/>
          <p:cNvSpPr>
            <a:spLocks noGrp="1"/>
          </p:cNvSpPr>
          <p:nvPr>
            <p:ph type="ftr" sz="quarter" idx="3"/>
          </p:nvPr>
        </p:nvSpPr>
        <p:spPr/>
        <p:txBody>
          <a:bodyPr/>
          <a:lstStyle/>
          <a:p>
            <a:r>
              <a:rPr lang="en-US" dirty="0" smtClean="0"/>
              <a:t>©Copyright 2019 The eHealth Exchange. All rights reserved. Confidential.</a:t>
            </a:r>
            <a:endParaRPr lang="en-US" dirty="0"/>
          </a:p>
        </p:txBody>
      </p:sp>
      <p:sp>
        <p:nvSpPr>
          <p:cNvPr id="5" name="Slide Number Placeholder 4"/>
          <p:cNvSpPr>
            <a:spLocks noGrp="1"/>
          </p:cNvSpPr>
          <p:nvPr>
            <p:ph type="sldNum" sz="quarter" idx="4"/>
          </p:nvPr>
        </p:nvSpPr>
        <p:spPr/>
        <p:txBody>
          <a:bodyPr/>
          <a:lstStyle/>
          <a:p>
            <a:fld id="{110F2CD9-D4A6-D649-B317-3FECD8B02543}" type="slidenum">
              <a:rPr lang="en-US" smtClean="0"/>
              <a:pPr/>
              <a:t>14</a:t>
            </a:fld>
            <a:endParaRPr lang="en-US" dirty="0"/>
          </a:p>
        </p:txBody>
      </p:sp>
      <p:sp>
        <p:nvSpPr>
          <p:cNvPr id="3" name="Rounded Rectangle 2"/>
          <p:cNvSpPr/>
          <p:nvPr/>
        </p:nvSpPr>
        <p:spPr>
          <a:xfrm>
            <a:off x="818044" y="3435928"/>
            <a:ext cx="7868756" cy="615142"/>
          </a:xfrm>
          <a:prstGeom prst="roundRect">
            <a:avLst/>
          </a:prstGeom>
          <a:solidFill>
            <a:schemeClr val="tx1">
              <a:lumMod val="20000"/>
              <a:lumOff val="80000"/>
              <a:alpha val="2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Content Placeholder 7"/>
          <p:cNvSpPr>
            <a:spLocks noGrp="1"/>
          </p:cNvSpPr>
          <p:nvPr>
            <p:ph idx="1"/>
          </p:nvPr>
        </p:nvSpPr>
        <p:spPr/>
        <p:txBody>
          <a:bodyPr/>
          <a:lstStyle/>
          <a:p>
            <a:pPr>
              <a:spcAft>
                <a:spcPts val="1200"/>
              </a:spcAft>
            </a:pPr>
            <a:r>
              <a:rPr lang="en-US" dirty="0">
                <a:hlinkClick r:id="rId3"/>
              </a:rPr>
              <a:t>Website</a:t>
            </a:r>
            <a:r>
              <a:rPr lang="en-US" dirty="0"/>
              <a:t> </a:t>
            </a:r>
            <a:r>
              <a:rPr lang="en-US" dirty="0" smtClean="0"/>
              <a:t>– Registration </a:t>
            </a:r>
            <a:r>
              <a:rPr lang="en-US" dirty="0"/>
              <a:t>for the secured Participant-only section is fast &amp; </a:t>
            </a:r>
            <a:r>
              <a:rPr lang="en-US" dirty="0" smtClean="0"/>
              <a:t>easy</a:t>
            </a:r>
          </a:p>
          <a:p>
            <a:pPr>
              <a:spcAft>
                <a:spcPts val="1200"/>
              </a:spcAft>
            </a:pPr>
            <a:r>
              <a:rPr lang="en-US" dirty="0">
                <a:hlinkClick r:id="rId4"/>
              </a:rPr>
              <a:t>Monthly Participant Web </a:t>
            </a:r>
            <a:r>
              <a:rPr lang="en-US" dirty="0" smtClean="0">
                <a:hlinkClick r:id="rId4"/>
              </a:rPr>
              <a:t>Meetings </a:t>
            </a:r>
            <a:r>
              <a:rPr lang="en-US" dirty="0" smtClean="0"/>
              <a:t>– Typically the </a:t>
            </a:r>
            <a:r>
              <a:rPr lang="en-US" dirty="0"/>
              <a:t>3rd Thursday of Each Month at 1 pm </a:t>
            </a:r>
            <a:r>
              <a:rPr lang="en-US" dirty="0" smtClean="0"/>
              <a:t>ET</a:t>
            </a:r>
          </a:p>
          <a:p>
            <a:pPr>
              <a:spcAft>
                <a:spcPts val="1200"/>
              </a:spcAft>
            </a:pPr>
            <a:r>
              <a:rPr lang="en-US" dirty="0" smtClean="0">
                <a:hlinkClick r:id="rId4"/>
              </a:rPr>
              <a:t>Hub Web Meetings </a:t>
            </a:r>
            <a:r>
              <a:rPr lang="en-US" dirty="0" smtClean="0"/>
              <a:t>– Typically Tuesdays </a:t>
            </a:r>
            <a:r>
              <a:rPr lang="en-US" dirty="0"/>
              <a:t>at 1pm ET &amp; Thursdays at 4pm </a:t>
            </a:r>
            <a:r>
              <a:rPr lang="en-US" dirty="0" smtClean="0"/>
              <a:t>ET</a:t>
            </a:r>
          </a:p>
          <a:p>
            <a:pPr>
              <a:spcAft>
                <a:spcPts val="1200"/>
              </a:spcAft>
            </a:pPr>
            <a:r>
              <a:rPr lang="en-US" dirty="0" smtClean="0">
                <a:hlinkClick r:id="rId5"/>
              </a:rPr>
              <a:t>Email</a:t>
            </a:r>
            <a:r>
              <a:rPr lang="en-US" dirty="0" smtClean="0"/>
              <a:t> – Any </a:t>
            </a:r>
            <a:r>
              <a:rPr lang="en-US" dirty="0"/>
              <a:t>time if you have a specific question and cannot attend the Hub Web </a:t>
            </a:r>
            <a:r>
              <a:rPr lang="en-US" dirty="0" smtClean="0"/>
              <a:t>meetings</a:t>
            </a:r>
          </a:p>
          <a:p>
            <a:pPr>
              <a:spcAft>
                <a:spcPts val="1200"/>
              </a:spcAft>
            </a:pPr>
            <a:r>
              <a:rPr lang="en-US" dirty="0">
                <a:hlinkClick r:id="rId4"/>
              </a:rPr>
              <a:t>Annual eHealth Exchange </a:t>
            </a:r>
            <a:r>
              <a:rPr lang="en-US" dirty="0" smtClean="0">
                <a:hlinkClick r:id="rId4"/>
              </a:rPr>
              <a:t>Meeting </a:t>
            </a:r>
            <a:r>
              <a:rPr lang="en-US" dirty="0" smtClean="0"/>
              <a:t>– December </a:t>
            </a:r>
            <a:r>
              <a:rPr lang="en-US" b="1" dirty="0" smtClean="0"/>
              <a:t>4</a:t>
            </a:r>
            <a:r>
              <a:rPr lang="en-US" dirty="0" smtClean="0"/>
              <a:t>-6, 2019 at the </a:t>
            </a:r>
            <a:r>
              <a:rPr lang="en-US" dirty="0"/>
              <a:t>Gaylord National Resort &amp; Convention Center (Washington DC)</a:t>
            </a:r>
          </a:p>
        </p:txBody>
      </p:sp>
    </p:spTree>
    <p:extLst>
      <p:ext uri="{BB962C8B-B14F-4D97-AF65-F5344CB8AC3E}">
        <p14:creationId xmlns:p14="http://schemas.microsoft.com/office/powerpoint/2010/main" val="38721266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Amended Participation Agreement</a:t>
            </a:r>
            <a:endParaRPr lang="en-US" dirty="0"/>
          </a:p>
        </p:txBody>
      </p:sp>
      <p:sp>
        <p:nvSpPr>
          <p:cNvPr id="3" name="Footer Placeholder 2"/>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FFFFFE"/>
                </a:solidFill>
                <a:effectLst/>
                <a:uLnTx/>
                <a:uFillTx/>
                <a:latin typeface="Calibri"/>
                <a:ea typeface="+mn-ea"/>
                <a:cs typeface="+mn-cs"/>
              </a:rPr>
              <a:t>2019 © eHealth Exchange. All rights reserved.</a:t>
            </a:r>
            <a:endParaRPr kumimoji="0" lang="en-US" sz="900" b="0" i="0" u="none" strike="noStrike" kern="1200" cap="none" spc="0" normalizeH="0" baseline="0" noProof="0" dirty="0">
              <a:ln>
                <a:noFill/>
              </a:ln>
              <a:solidFill>
                <a:srgbClr val="FFFFFE"/>
              </a:solidFill>
              <a:effectLst/>
              <a:uLnTx/>
              <a:uFillTx/>
              <a:latin typeface="Calibri"/>
              <a:ea typeface="+mn-ea"/>
              <a:cs typeface="+mn-cs"/>
            </a:endParaRPr>
          </a:p>
        </p:txBody>
      </p:sp>
      <p:sp>
        <p:nvSpPr>
          <p:cNvPr id="4" name="Slide Number Placeholder 3"/>
          <p:cNvSpPr>
            <a:spLocks noGrp="1"/>
          </p:cNvSpPr>
          <p:nvPr>
            <p:ph type="sldNum"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10F2CD9-D4A6-D649-B317-3FECD8B02543}" type="slidenum">
              <a:rPr kumimoji="0" lang="en-US" sz="1100" b="0" i="0" u="none" strike="noStrike" kern="1200" cap="none" spc="0" normalizeH="0" baseline="0" noProof="0" smtClean="0">
                <a:ln>
                  <a:noFill/>
                </a:ln>
                <a:solidFill>
                  <a:srgbClr val="FFFFFE"/>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15</a:t>
            </a:fld>
            <a:endParaRPr kumimoji="0" lang="en-US" sz="1100" b="0" i="0" u="none" strike="noStrike" kern="1200" cap="none" spc="0" normalizeH="0" baseline="0" noProof="0" dirty="0">
              <a:ln>
                <a:noFill/>
              </a:ln>
              <a:solidFill>
                <a:srgbClr val="FFFFFE"/>
              </a:solidFill>
              <a:effectLst/>
              <a:uLnTx/>
              <a:uFillTx/>
              <a:latin typeface="Calibri"/>
              <a:ea typeface="+mn-ea"/>
              <a:cs typeface="+mn-cs"/>
            </a:endParaRPr>
          </a:p>
        </p:txBody>
      </p:sp>
    </p:spTree>
    <p:extLst>
      <p:ext uri="{BB962C8B-B14F-4D97-AF65-F5344CB8AC3E}">
        <p14:creationId xmlns:p14="http://schemas.microsoft.com/office/powerpoint/2010/main" val="1564061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3551"/>
            <a:ext cx="8229600" cy="994071"/>
          </a:xfrm>
        </p:spPr>
        <p:txBody>
          <a:bodyPr/>
          <a:lstStyle/>
          <a:p>
            <a:r>
              <a:rPr lang="en-US" dirty="0" smtClean="0"/>
              <a:t>Why is the Participant Agreement Changing?</a:t>
            </a:r>
            <a:endParaRPr lang="en-US" dirty="0"/>
          </a:p>
        </p:txBody>
      </p:sp>
      <p:sp>
        <p:nvSpPr>
          <p:cNvPr id="3" name="Text Placeholder 2"/>
          <p:cNvSpPr>
            <a:spLocks noGrp="1"/>
          </p:cNvSpPr>
          <p:nvPr>
            <p:ph type="body" idx="1"/>
          </p:nvPr>
        </p:nvSpPr>
        <p:spPr>
          <a:xfrm>
            <a:off x="457200" y="1765300"/>
            <a:ext cx="2646930" cy="639762"/>
          </a:xfrm>
          <a:ln>
            <a:solidFill>
              <a:schemeClr val="accent1"/>
            </a:solidFill>
          </a:ln>
        </p:spPr>
        <p:txBody>
          <a:bodyPr anchor="ctr">
            <a:noAutofit/>
          </a:bodyPr>
          <a:lstStyle/>
          <a:p>
            <a:pPr algn="ctr"/>
            <a:r>
              <a:rPr lang="en-US" sz="1600" dirty="0" smtClean="0"/>
              <a:t>To Amend the Existing Agreement Structure</a:t>
            </a:r>
            <a:endParaRPr lang="en-US" sz="1600" dirty="0"/>
          </a:p>
        </p:txBody>
      </p:sp>
      <p:sp>
        <p:nvSpPr>
          <p:cNvPr id="4" name="Content Placeholder 3"/>
          <p:cNvSpPr>
            <a:spLocks noGrp="1"/>
          </p:cNvSpPr>
          <p:nvPr>
            <p:ph sz="half" idx="2"/>
          </p:nvPr>
        </p:nvSpPr>
        <p:spPr>
          <a:xfrm>
            <a:off x="457200" y="2499142"/>
            <a:ext cx="2646930" cy="3179457"/>
          </a:xfrm>
          <a:ln>
            <a:solidFill>
              <a:schemeClr val="accent1"/>
            </a:solidFill>
          </a:ln>
        </p:spPr>
        <p:txBody>
          <a:bodyPr>
            <a:noAutofit/>
          </a:bodyPr>
          <a:lstStyle/>
          <a:p>
            <a:r>
              <a:rPr lang="en-US" sz="1600" dirty="0" smtClean="0"/>
              <a:t>To enhance the  agreement structure to facilitate the use of contract addendums</a:t>
            </a:r>
          </a:p>
          <a:p>
            <a:r>
              <a:rPr lang="en-US" sz="1600" dirty="0" smtClean="0"/>
              <a:t>General housekeeping</a:t>
            </a:r>
          </a:p>
          <a:p>
            <a:endParaRPr lang="en-US" dirty="0"/>
          </a:p>
        </p:txBody>
      </p:sp>
      <p:sp>
        <p:nvSpPr>
          <p:cNvPr id="5" name="Text Placeholder 4"/>
          <p:cNvSpPr>
            <a:spLocks noGrp="1"/>
          </p:cNvSpPr>
          <p:nvPr>
            <p:ph type="body" sz="quarter" idx="3"/>
          </p:nvPr>
        </p:nvSpPr>
        <p:spPr>
          <a:xfrm>
            <a:off x="3247495" y="1765300"/>
            <a:ext cx="2647970" cy="639762"/>
          </a:xfrm>
          <a:ln>
            <a:solidFill>
              <a:schemeClr val="accent1"/>
            </a:solidFill>
          </a:ln>
        </p:spPr>
        <p:txBody>
          <a:bodyPr anchor="ctr">
            <a:noAutofit/>
          </a:bodyPr>
          <a:lstStyle/>
          <a:p>
            <a:pPr algn="ctr"/>
            <a:r>
              <a:rPr lang="en-US" sz="1600" dirty="0" smtClean="0"/>
              <a:t>To Add a Hub Addenda</a:t>
            </a:r>
            <a:endParaRPr lang="en-US" sz="1600" dirty="0"/>
          </a:p>
        </p:txBody>
      </p:sp>
      <p:sp>
        <p:nvSpPr>
          <p:cNvPr id="6" name="Content Placeholder 5"/>
          <p:cNvSpPr>
            <a:spLocks noGrp="1"/>
          </p:cNvSpPr>
          <p:nvPr>
            <p:ph sz="quarter" idx="4"/>
          </p:nvPr>
        </p:nvSpPr>
        <p:spPr>
          <a:xfrm>
            <a:off x="3247495" y="2499142"/>
            <a:ext cx="2647970" cy="3179457"/>
          </a:xfrm>
          <a:ln>
            <a:solidFill>
              <a:schemeClr val="accent1"/>
            </a:solidFill>
          </a:ln>
        </p:spPr>
        <p:txBody>
          <a:bodyPr>
            <a:noAutofit/>
          </a:bodyPr>
          <a:lstStyle/>
          <a:p>
            <a:r>
              <a:rPr lang="en-US" sz="1600" dirty="0" smtClean="0"/>
              <a:t>To establish guardrails regarding use of the Hub</a:t>
            </a:r>
          </a:p>
          <a:p>
            <a:pPr marL="0" indent="0">
              <a:buNone/>
            </a:pPr>
            <a:endParaRPr lang="en-US" dirty="0"/>
          </a:p>
        </p:txBody>
      </p:sp>
      <p:sp>
        <p:nvSpPr>
          <p:cNvPr id="7" name="Footer Placeholder 6"/>
          <p:cNvSpPr>
            <a:spLocks noGrp="1"/>
          </p:cNvSpPr>
          <p:nvPr>
            <p:ph type="ftr" sz="quarter" idx="10"/>
          </p:nvPr>
        </p:nvSpPr>
        <p:spPr/>
        <p:txBody>
          <a:bodyPr/>
          <a:lstStyle/>
          <a:p>
            <a:r>
              <a:rPr lang="en-US" smtClean="0"/>
              <a:t>©Copyright 2019 The eHealth Exchange. All rights reserved. Confidential.</a:t>
            </a:r>
            <a:endParaRPr lang="en-US" dirty="0"/>
          </a:p>
        </p:txBody>
      </p:sp>
      <p:sp>
        <p:nvSpPr>
          <p:cNvPr id="8" name="Slide Number Placeholder 7"/>
          <p:cNvSpPr>
            <a:spLocks noGrp="1"/>
          </p:cNvSpPr>
          <p:nvPr>
            <p:ph type="sldNum" sz="quarter" idx="11"/>
          </p:nvPr>
        </p:nvSpPr>
        <p:spPr/>
        <p:txBody>
          <a:bodyPr/>
          <a:lstStyle/>
          <a:p>
            <a:fld id="{110F2CD9-D4A6-D649-B317-3FECD8B02543}" type="slidenum">
              <a:rPr lang="en-US" smtClean="0"/>
              <a:pPr/>
              <a:t>16</a:t>
            </a:fld>
            <a:endParaRPr lang="en-US" dirty="0"/>
          </a:p>
        </p:txBody>
      </p:sp>
      <p:sp>
        <p:nvSpPr>
          <p:cNvPr id="9" name="Text Placeholder 4"/>
          <p:cNvSpPr txBox="1">
            <a:spLocks/>
          </p:cNvSpPr>
          <p:nvPr/>
        </p:nvSpPr>
        <p:spPr>
          <a:xfrm>
            <a:off x="6038830" y="1765300"/>
            <a:ext cx="2647970" cy="639762"/>
          </a:xfrm>
          <a:prstGeom prst="rect">
            <a:avLst/>
          </a:prstGeom>
          <a:ln>
            <a:solidFill>
              <a:schemeClr val="accent1"/>
            </a:solidFill>
          </a:ln>
        </p:spPr>
        <p:txBody>
          <a:bodyPr vert="horz" lIns="91440" tIns="45720" rIns="91440" bIns="45720" rtlCol="0" anchor="ctr">
            <a:noAutofit/>
          </a:bodyPr>
          <a:lstStyle>
            <a:lvl1pPr marL="0" indent="0" algn="l" defTabSz="457200" rtl="0" eaLnBrk="1" latinLnBrk="0" hangingPunct="1">
              <a:spcBef>
                <a:spcPct val="20000"/>
              </a:spcBef>
              <a:buFont typeface="Arial"/>
              <a:buNone/>
              <a:defRPr sz="2000" b="1" kern="1200">
                <a:solidFill>
                  <a:schemeClr val="tx2"/>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tx2"/>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tx2"/>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tx2"/>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tx2"/>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pPr algn="ctr"/>
            <a:r>
              <a:rPr lang="en-US" sz="1600" dirty="0" smtClean="0"/>
              <a:t>To Add a BAA Addenda</a:t>
            </a:r>
            <a:endParaRPr lang="en-US" sz="1600" dirty="0"/>
          </a:p>
        </p:txBody>
      </p:sp>
      <p:sp>
        <p:nvSpPr>
          <p:cNvPr id="10" name="Content Placeholder 5"/>
          <p:cNvSpPr txBox="1">
            <a:spLocks/>
          </p:cNvSpPr>
          <p:nvPr/>
        </p:nvSpPr>
        <p:spPr>
          <a:xfrm>
            <a:off x="6038830" y="2499142"/>
            <a:ext cx="2647970" cy="3179457"/>
          </a:xfrm>
          <a:prstGeom prst="rect">
            <a:avLst/>
          </a:prstGeom>
          <a:ln>
            <a:solidFill>
              <a:schemeClr val="accent1"/>
            </a:solidFill>
          </a:ln>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0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227013" indent="-227013"/>
            <a:r>
              <a:rPr lang="en-US" sz="1600" dirty="0" smtClean="0"/>
              <a:t>Participants’ </a:t>
            </a:r>
            <a:r>
              <a:rPr lang="en-US" sz="1600" dirty="0"/>
              <a:t>attorneys (not the eHealth Exchange) will likely insist upon signing a BAA since the eHealth Exchange is </a:t>
            </a:r>
            <a:r>
              <a:rPr lang="en-US" sz="1600" u="sng" dirty="0"/>
              <a:t>not</a:t>
            </a:r>
            <a:r>
              <a:rPr lang="en-US" sz="1600" dirty="0"/>
              <a:t> a </a:t>
            </a:r>
            <a:r>
              <a:rPr lang="en-US" sz="1600" dirty="0" smtClean="0"/>
              <a:t>party </a:t>
            </a:r>
            <a:r>
              <a:rPr lang="en-US" sz="1600" dirty="0"/>
              <a:t>to the DURSA and the eHealth Exchange is providing the Hub service </a:t>
            </a:r>
            <a:r>
              <a:rPr lang="en-US" sz="1600" dirty="0" smtClean="0"/>
              <a:t>on behalf of Participants</a:t>
            </a:r>
          </a:p>
          <a:p>
            <a:pPr marL="227013" indent="-227013"/>
            <a:r>
              <a:rPr lang="en-US" sz="1600" dirty="0"/>
              <a:t>This BAA is </a:t>
            </a:r>
            <a:r>
              <a:rPr lang="en-US" sz="1600" u="sng" dirty="0"/>
              <a:t>not</a:t>
            </a:r>
            <a:r>
              <a:rPr lang="en-US" sz="1600" dirty="0"/>
              <a:t> replacing or superseding the DURSA.</a:t>
            </a:r>
          </a:p>
          <a:p>
            <a:endParaRPr lang="en-US" sz="1800" dirty="0" smtClean="0"/>
          </a:p>
          <a:p>
            <a:pPr marL="0" indent="0">
              <a:buNone/>
            </a:pPr>
            <a:endParaRPr lang="en-US" dirty="0"/>
          </a:p>
          <a:p>
            <a:endParaRPr lang="en-US" dirty="0"/>
          </a:p>
        </p:txBody>
      </p:sp>
      <p:sp>
        <p:nvSpPr>
          <p:cNvPr id="12" name="TextBox 11"/>
          <p:cNvSpPr txBox="1"/>
          <p:nvPr/>
        </p:nvSpPr>
        <p:spPr>
          <a:xfrm>
            <a:off x="457200" y="5907895"/>
            <a:ext cx="8229601" cy="369332"/>
          </a:xfrm>
          <a:prstGeom prst="rect">
            <a:avLst/>
          </a:prstGeom>
          <a:noFill/>
        </p:spPr>
        <p:txBody>
          <a:bodyPr wrap="square" rtlCol="0">
            <a:spAutoFit/>
          </a:bodyPr>
          <a:lstStyle/>
          <a:p>
            <a:pPr algn="ctr"/>
            <a:r>
              <a:rPr lang="en-US" b="1" dirty="0" smtClean="0">
                <a:solidFill>
                  <a:schemeClr val="accent2"/>
                </a:solidFill>
              </a:rPr>
              <a:t>Please e-mail questions or concerns to </a:t>
            </a:r>
            <a:r>
              <a:rPr lang="en-US" b="1" dirty="0" smtClean="0">
                <a:solidFill>
                  <a:schemeClr val="accent2"/>
                </a:solidFill>
                <a:hlinkClick r:id="rId3"/>
              </a:rPr>
              <a:t>administrator@ehealthexchange.com</a:t>
            </a:r>
            <a:r>
              <a:rPr lang="en-US" b="1" dirty="0" smtClean="0">
                <a:solidFill>
                  <a:schemeClr val="accent2"/>
                </a:solidFill>
              </a:rPr>
              <a:t> </a:t>
            </a:r>
            <a:endParaRPr lang="en-US" b="1" dirty="0">
              <a:solidFill>
                <a:schemeClr val="accent2"/>
              </a:solidFill>
            </a:endParaRPr>
          </a:p>
        </p:txBody>
      </p:sp>
    </p:spTree>
    <p:extLst>
      <p:ext uri="{BB962C8B-B14F-4D97-AF65-F5344CB8AC3E}">
        <p14:creationId xmlns:p14="http://schemas.microsoft.com/office/powerpoint/2010/main" val="13090854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4243"/>
            <a:ext cx="8229600" cy="994071"/>
          </a:xfrm>
        </p:spPr>
        <p:txBody>
          <a:bodyPr/>
          <a:lstStyle/>
          <a:p>
            <a:r>
              <a:rPr lang="en-US" dirty="0" smtClean="0"/>
              <a:t>Amended Participation Agreement (Major Changes)</a:t>
            </a:r>
            <a:endParaRPr lang="en-US" dirty="0"/>
          </a:p>
        </p:txBody>
      </p:sp>
      <p:sp>
        <p:nvSpPr>
          <p:cNvPr id="3" name="Content Placeholder 2"/>
          <p:cNvSpPr>
            <a:spLocks noGrp="1"/>
          </p:cNvSpPr>
          <p:nvPr>
            <p:ph sz="half" idx="1"/>
          </p:nvPr>
        </p:nvSpPr>
        <p:spPr>
          <a:xfrm>
            <a:off x="457200" y="1452291"/>
            <a:ext cx="4191000" cy="4855601"/>
          </a:xfrm>
        </p:spPr>
        <p:txBody>
          <a:bodyPr>
            <a:noAutofit/>
          </a:bodyPr>
          <a:lstStyle/>
          <a:p>
            <a:pPr marL="284163" indent="-284163">
              <a:buFont typeface="+mj-lt"/>
              <a:buAutoNum type="arabicPeriod"/>
            </a:pPr>
            <a:r>
              <a:rPr lang="en-US" sz="1600" dirty="0" smtClean="0"/>
              <a:t>Participation Agreement Changes</a:t>
            </a:r>
          </a:p>
          <a:p>
            <a:pPr marL="460375" lvl="1" indent="-117475">
              <a:spcBef>
                <a:spcPts val="0"/>
              </a:spcBef>
              <a:buFont typeface="Arial" panose="020B0604020202020204" pitchFamily="34" charset="0"/>
              <a:buChar char="•"/>
            </a:pPr>
            <a:r>
              <a:rPr lang="en-US" sz="1050" dirty="0" smtClean="0"/>
              <a:t>Replaced </a:t>
            </a:r>
            <a:r>
              <a:rPr lang="en-US" sz="1050" dirty="0"/>
              <a:t>“Sequoia Project” with “eHealth Exchange</a:t>
            </a:r>
            <a:r>
              <a:rPr lang="en-US" sz="1050" dirty="0" smtClean="0"/>
              <a:t>”</a:t>
            </a:r>
            <a:endParaRPr lang="en-US" sz="1050" dirty="0"/>
          </a:p>
          <a:p>
            <a:pPr marL="460375" lvl="1" indent="-117475">
              <a:spcBef>
                <a:spcPts val="0"/>
              </a:spcBef>
              <a:buFont typeface="Arial" panose="020B0604020202020204" pitchFamily="34" charset="0"/>
              <a:buChar char="•"/>
            </a:pPr>
            <a:endParaRPr lang="en-US" sz="1050" dirty="0" smtClean="0"/>
          </a:p>
          <a:p>
            <a:pPr marL="460375" lvl="1" indent="-117475">
              <a:spcBef>
                <a:spcPts val="0"/>
              </a:spcBef>
              <a:buFont typeface="Arial" panose="020B0604020202020204" pitchFamily="34" charset="0"/>
              <a:buChar char="•"/>
            </a:pPr>
            <a:r>
              <a:rPr lang="en-US" sz="1050" dirty="0" smtClean="0"/>
              <a:t>Enhanced </a:t>
            </a:r>
            <a:r>
              <a:rPr lang="en-US" sz="1050" dirty="0"/>
              <a:t>agreement structure to facilitate the use of contract addendums (e.g. a Hub addenda &amp; a BAA addenda</a:t>
            </a:r>
            <a:r>
              <a:rPr lang="en-US" sz="1050" dirty="0" smtClean="0"/>
              <a:t>)</a:t>
            </a:r>
            <a:endParaRPr lang="en-US" sz="1050" dirty="0"/>
          </a:p>
          <a:p>
            <a:pPr marL="460375" lvl="1" indent="-117475">
              <a:spcBef>
                <a:spcPts val="0"/>
              </a:spcBef>
              <a:buFont typeface="Arial" panose="020B0604020202020204" pitchFamily="34" charset="0"/>
              <a:buChar char="•"/>
            </a:pPr>
            <a:endParaRPr lang="en-US" sz="1050" dirty="0" smtClean="0"/>
          </a:p>
          <a:p>
            <a:pPr marL="460375" lvl="1" indent="-117475">
              <a:spcBef>
                <a:spcPts val="0"/>
              </a:spcBef>
              <a:buFont typeface="Arial" panose="020B0604020202020204" pitchFamily="34" charset="0"/>
              <a:buChar char="•"/>
            </a:pPr>
            <a:r>
              <a:rPr lang="en-US" sz="1050" dirty="0" smtClean="0"/>
              <a:t>Revises </a:t>
            </a:r>
            <a:r>
              <a:rPr lang="en-US" sz="1050" dirty="0"/>
              <a:t>the section on Fees to reflect that eHealth Exchange will offer services and that there will be fees for those services that will be included in the fee schedule.  Also, clarifies that fees associated with a contract addenda (e.g. the Hub) have the same late fees. Also, clarifies that late fees and expenses can be waived if a Participant is prohibited by law from paying those fees and expenses. </a:t>
            </a:r>
          </a:p>
          <a:p>
            <a:pPr marL="460375" lvl="1" indent="-117475">
              <a:spcBef>
                <a:spcPts val="0"/>
              </a:spcBef>
              <a:buFont typeface="Arial" panose="020B0604020202020204" pitchFamily="34" charset="0"/>
              <a:buChar char="•"/>
            </a:pPr>
            <a:endParaRPr lang="en-US" sz="1050" dirty="0" smtClean="0"/>
          </a:p>
          <a:p>
            <a:pPr marL="460375" lvl="1" indent="-117475">
              <a:spcBef>
                <a:spcPts val="0"/>
              </a:spcBef>
              <a:buFont typeface="Arial" panose="020B0604020202020204" pitchFamily="34" charset="0"/>
              <a:buChar char="•"/>
            </a:pPr>
            <a:r>
              <a:rPr lang="en-US" sz="1050" dirty="0"/>
              <a:t>State Governmental entities are subject to their own state </a:t>
            </a:r>
            <a:r>
              <a:rPr lang="en-US" sz="1050" dirty="0" smtClean="0"/>
              <a:t>law</a:t>
            </a:r>
          </a:p>
          <a:p>
            <a:pPr marL="460375" lvl="1" indent="-117475">
              <a:spcBef>
                <a:spcPts val="0"/>
              </a:spcBef>
              <a:buFont typeface="Arial" panose="020B0604020202020204" pitchFamily="34" charset="0"/>
              <a:buChar char="•"/>
            </a:pPr>
            <a:endParaRPr lang="en-US" sz="1050" dirty="0"/>
          </a:p>
          <a:p>
            <a:pPr marL="460375" lvl="1" indent="-117475">
              <a:spcBef>
                <a:spcPts val="0"/>
              </a:spcBef>
              <a:buFont typeface="Arial" panose="020B0604020202020204" pitchFamily="34" charset="0"/>
              <a:buChar char="•"/>
            </a:pPr>
            <a:r>
              <a:rPr lang="en-US" sz="1050" dirty="0" smtClean="0"/>
              <a:t>Corrects </a:t>
            </a:r>
            <a:r>
              <a:rPr lang="en-US" sz="1050" dirty="0"/>
              <a:t>a mistake that stated the Coordinating Committee approved the original Participation fees years ago and removes language requiring the Coordinating Committee to approve amendments</a:t>
            </a:r>
            <a:r>
              <a:rPr lang="en-US" sz="1050" dirty="0" smtClean="0"/>
              <a:t>.</a:t>
            </a:r>
            <a:endParaRPr lang="en-US" sz="1050" dirty="0"/>
          </a:p>
          <a:p>
            <a:pPr marL="460375" lvl="1" indent="-117475">
              <a:spcBef>
                <a:spcPts val="0"/>
              </a:spcBef>
              <a:buFont typeface="Arial" panose="020B0604020202020204" pitchFamily="34" charset="0"/>
              <a:buChar char="•"/>
            </a:pPr>
            <a:endParaRPr lang="en-US" sz="1050" dirty="0" smtClean="0"/>
          </a:p>
          <a:p>
            <a:pPr marL="460375" lvl="1" indent="-117475">
              <a:spcBef>
                <a:spcPts val="0"/>
              </a:spcBef>
              <a:buFont typeface="Arial" panose="020B0604020202020204" pitchFamily="34" charset="0"/>
              <a:buChar char="•"/>
            </a:pPr>
            <a:r>
              <a:rPr lang="en-US" sz="1050" dirty="0" smtClean="0"/>
              <a:t>Says </a:t>
            </a:r>
            <a:r>
              <a:rPr lang="en-US" sz="1050" dirty="0"/>
              <a:t>notices should be sent to the eHealth Exchange Executive Director instead of the Sequoia Project </a:t>
            </a:r>
            <a:r>
              <a:rPr lang="en-US" sz="1050" dirty="0" smtClean="0"/>
              <a:t>CEO</a:t>
            </a:r>
            <a:endParaRPr lang="en-US" sz="1050" dirty="0"/>
          </a:p>
          <a:p>
            <a:pPr marL="460375" lvl="1" indent="-117475">
              <a:spcBef>
                <a:spcPts val="0"/>
              </a:spcBef>
              <a:buFont typeface="Arial" panose="020B0604020202020204" pitchFamily="34" charset="0"/>
              <a:buChar char="•"/>
            </a:pPr>
            <a:endParaRPr lang="en-US" sz="1050" dirty="0" smtClean="0"/>
          </a:p>
          <a:p>
            <a:pPr marL="460375" lvl="1" indent="-117475">
              <a:spcBef>
                <a:spcPts val="0"/>
              </a:spcBef>
              <a:buFont typeface="Arial" panose="020B0604020202020204" pitchFamily="34" charset="0"/>
              <a:buChar char="•"/>
            </a:pPr>
            <a:r>
              <a:rPr lang="en-US" sz="1050" dirty="0" smtClean="0"/>
              <a:t>Adds </a:t>
            </a:r>
            <a:r>
              <a:rPr lang="en-US" sz="1050" dirty="0"/>
              <a:t>new Hub fees and future Carequality fees to the fee </a:t>
            </a:r>
            <a:r>
              <a:rPr lang="en-US" sz="1050" dirty="0" smtClean="0"/>
              <a:t>schedule</a:t>
            </a:r>
            <a:endParaRPr lang="en-US" sz="1050" dirty="0"/>
          </a:p>
          <a:p>
            <a:pPr marL="460375" lvl="1" indent="-117475">
              <a:spcBef>
                <a:spcPts val="0"/>
              </a:spcBef>
              <a:buFont typeface="Arial" panose="020B0604020202020204" pitchFamily="34" charset="0"/>
              <a:buChar char="•"/>
            </a:pPr>
            <a:endParaRPr lang="en-US" sz="1050" dirty="0" smtClean="0"/>
          </a:p>
          <a:p>
            <a:pPr marL="460375" lvl="1" indent="-117475">
              <a:spcBef>
                <a:spcPts val="0"/>
              </a:spcBef>
              <a:buFont typeface="Arial" panose="020B0604020202020204" pitchFamily="34" charset="0"/>
              <a:buChar char="•"/>
            </a:pPr>
            <a:r>
              <a:rPr lang="en-US" sz="1050" dirty="0" smtClean="0"/>
              <a:t>States </a:t>
            </a:r>
            <a:r>
              <a:rPr lang="en-US" sz="1050" dirty="0"/>
              <a:t>that Carequality fees won’t be charged until the eHealth Exchange </a:t>
            </a:r>
            <a:r>
              <a:rPr lang="en-US" sz="1050" dirty="0" err="1"/>
              <a:t>onboards</a:t>
            </a:r>
            <a:r>
              <a:rPr lang="en-US" sz="1050" dirty="0"/>
              <a:t> to Carequality</a:t>
            </a:r>
          </a:p>
        </p:txBody>
      </p:sp>
      <p:sp>
        <p:nvSpPr>
          <p:cNvPr id="4" name="Content Placeholder 3"/>
          <p:cNvSpPr>
            <a:spLocks noGrp="1"/>
          </p:cNvSpPr>
          <p:nvPr>
            <p:ph sz="half" idx="2"/>
          </p:nvPr>
        </p:nvSpPr>
        <p:spPr>
          <a:xfrm>
            <a:off x="4648200" y="1452292"/>
            <a:ext cx="4246418" cy="4996668"/>
          </a:xfrm>
        </p:spPr>
        <p:txBody>
          <a:bodyPr>
            <a:noAutofit/>
          </a:bodyPr>
          <a:lstStyle/>
          <a:p>
            <a:pPr marL="284163" indent="-284163">
              <a:buFont typeface="+mj-lt"/>
              <a:buAutoNum type="arabicPeriod" startAt="2"/>
            </a:pPr>
            <a:r>
              <a:rPr lang="en-US" sz="1600" dirty="0" smtClean="0"/>
              <a:t>Added Hub Addenda</a:t>
            </a:r>
          </a:p>
          <a:p>
            <a:pPr marL="342900" lvl="1" indent="0">
              <a:buNone/>
            </a:pPr>
            <a:r>
              <a:rPr lang="en-US" sz="1050" dirty="0" smtClean="0"/>
              <a:t>Participants agree:</a:t>
            </a:r>
          </a:p>
          <a:p>
            <a:pPr marL="460375" lvl="1" indent="-117475">
              <a:buFont typeface="Arial" panose="020B0604020202020204" pitchFamily="34" charset="0"/>
              <a:buChar char="•"/>
            </a:pPr>
            <a:r>
              <a:rPr lang="en-US" sz="1050" dirty="0" smtClean="0"/>
              <a:t>To “cooperate </a:t>
            </a:r>
            <a:r>
              <a:rPr lang="en-US" sz="1050" dirty="0"/>
              <a:t>with eHealth Exchange and with the Gateway Vendor as reasonably requested to enhance the effective and efficient operation of the Gateway” </a:t>
            </a:r>
          </a:p>
          <a:p>
            <a:pPr marL="512763" lvl="1" indent="-169863">
              <a:buFont typeface="Arial" panose="020B0604020202020204" pitchFamily="34" charset="0"/>
              <a:buChar char="•"/>
            </a:pPr>
            <a:r>
              <a:rPr lang="en-US" sz="1050" dirty="0" smtClean="0"/>
              <a:t>To only </a:t>
            </a:r>
            <a:r>
              <a:rPr lang="en-US" sz="1050" dirty="0"/>
              <a:t>use the Hub for eHx approved business </a:t>
            </a:r>
          </a:p>
          <a:p>
            <a:pPr marL="512763" lvl="1" indent="-169863">
              <a:buFont typeface="Arial" panose="020B0604020202020204" pitchFamily="34" charset="0"/>
              <a:buChar char="•"/>
            </a:pPr>
            <a:r>
              <a:rPr lang="en-US" sz="1050" dirty="0" smtClean="0"/>
              <a:t>To take </a:t>
            </a:r>
            <a:r>
              <a:rPr lang="en-US" sz="1050" dirty="0"/>
              <a:t>responsibility of its users on the Hub</a:t>
            </a:r>
          </a:p>
          <a:p>
            <a:pPr marL="512763" lvl="1" indent="-169863">
              <a:buFont typeface="Arial" panose="020B0604020202020204" pitchFamily="34" charset="0"/>
              <a:buChar char="•"/>
            </a:pPr>
            <a:r>
              <a:rPr lang="en-US" sz="1050" dirty="0" smtClean="0"/>
              <a:t>To use </a:t>
            </a:r>
            <a:r>
              <a:rPr lang="en-US" sz="1050" dirty="0"/>
              <a:t>and control access to the Administrative Portal appropriately </a:t>
            </a:r>
          </a:p>
          <a:p>
            <a:pPr marL="512763" lvl="1" indent="-169863">
              <a:buFont typeface="Arial" panose="020B0604020202020204" pitchFamily="34" charset="0"/>
              <a:buChar char="•"/>
            </a:pPr>
            <a:r>
              <a:rPr lang="en-US" sz="1050" dirty="0" smtClean="0"/>
              <a:t>Any fees </a:t>
            </a:r>
            <a:r>
              <a:rPr lang="en-US" sz="1050" dirty="0"/>
              <a:t>their vendors charge are their responsibility </a:t>
            </a:r>
          </a:p>
          <a:p>
            <a:pPr marL="512763" lvl="1" indent="-169863">
              <a:buFont typeface="Arial" panose="020B0604020202020204" pitchFamily="34" charset="0"/>
              <a:buChar char="•"/>
            </a:pPr>
            <a:r>
              <a:rPr lang="en-US" sz="1050" dirty="0" smtClean="0"/>
              <a:t>To </a:t>
            </a:r>
            <a:r>
              <a:rPr lang="en-US" sz="1050" dirty="0"/>
              <a:t>comply “with all applicable privacy and security laws, including the HIPAA Regulations, and local and state laws rules and regulations” </a:t>
            </a:r>
          </a:p>
          <a:p>
            <a:pPr marL="512763" lvl="1" indent="-169863">
              <a:buFont typeface="Arial" panose="020B0604020202020204" pitchFamily="34" charset="0"/>
              <a:buChar char="•"/>
            </a:pPr>
            <a:r>
              <a:rPr lang="en-US" sz="1050" dirty="0" smtClean="0"/>
              <a:t>That the eHealth Exchange can </a:t>
            </a:r>
            <a:r>
              <a:rPr lang="en-US" sz="1050" dirty="0"/>
              <a:t>monitor and audit all access to and use of the Gateway and the content of any data or messages</a:t>
            </a:r>
          </a:p>
          <a:p>
            <a:pPr marL="512763" lvl="1" indent="-169863">
              <a:buFont typeface="Arial" panose="020B0604020202020204" pitchFamily="34" charset="0"/>
              <a:buChar char="•"/>
            </a:pPr>
            <a:r>
              <a:rPr lang="en-US" sz="1050" dirty="0"/>
              <a:t>T</a:t>
            </a:r>
            <a:r>
              <a:rPr lang="en-US" sz="1050" dirty="0" smtClean="0"/>
              <a:t>o </a:t>
            </a:r>
            <a:r>
              <a:rPr lang="en-US" sz="1050" dirty="0"/>
              <a:t>limit the eHealth Exchange’s liability to no more than fees paid for Hub specifically in past 12 months </a:t>
            </a:r>
          </a:p>
          <a:p>
            <a:pPr marL="512763" lvl="1" indent="-169863">
              <a:buFont typeface="Arial" panose="020B0604020202020204" pitchFamily="34" charset="0"/>
              <a:buChar char="•"/>
            </a:pPr>
            <a:r>
              <a:rPr lang="en-US" sz="1050" dirty="0"/>
              <a:t>T</a:t>
            </a:r>
            <a:r>
              <a:rPr lang="en-US" sz="1050" dirty="0" smtClean="0"/>
              <a:t>hat </a:t>
            </a:r>
            <a:r>
              <a:rPr lang="en-US" sz="1050" dirty="0"/>
              <a:t>the eHealth Exchange has the right to suspend Participant’s Hub access and terminate agreement</a:t>
            </a:r>
          </a:p>
          <a:p>
            <a:pPr marL="512763" lvl="1" indent="-169863">
              <a:spcAft>
                <a:spcPts val="600"/>
              </a:spcAft>
              <a:buFont typeface="Arial" panose="020B0604020202020204" pitchFamily="34" charset="0"/>
              <a:buChar char="•"/>
            </a:pPr>
            <a:r>
              <a:rPr lang="en-US" sz="1050" dirty="0" smtClean="0"/>
              <a:t>That the eHealth Exchange is </a:t>
            </a:r>
            <a:r>
              <a:rPr lang="en-US" sz="1050" dirty="0"/>
              <a:t>not responsible for inaccurate data, incomplete data, Participants’ use of data, or Hub downtime</a:t>
            </a:r>
          </a:p>
          <a:p>
            <a:pPr marL="455613">
              <a:buFont typeface="+mj-lt"/>
              <a:buAutoNum type="arabicPeriod" startAt="3"/>
            </a:pPr>
            <a:r>
              <a:rPr lang="en-US" sz="1600" dirty="0" smtClean="0"/>
              <a:t>Added BAA Addenda</a:t>
            </a:r>
          </a:p>
          <a:p>
            <a:pPr marL="112713" indent="0">
              <a:buNone/>
            </a:pPr>
            <a:r>
              <a:rPr lang="en-US" sz="1050" dirty="0" smtClean="0"/>
              <a:t>	Clarifies </a:t>
            </a:r>
            <a:r>
              <a:rPr lang="en-US" sz="1050" dirty="0"/>
              <a:t>the permissible uses and disclosures of protected health </a:t>
            </a:r>
            <a:r>
              <a:rPr lang="en-US" sz="1050" dirty="0" smtClean="0"/>
              <a:t>	information </a:t>
            </a:r>
            <a:r>
              <a:rPr lang="en-US" sz="1050" dirty="0"/>
              <a:t>by the business associate, based on the relationship </a:t>
            </a:r>
            <a:r>
              <a:rPr lang="en-US" sz="1050" dirty="0" smtClean="0"/>
              <a:t>	between </a:t>
            </a:r>
            <a:r>
              <a:rPr lang="en-US" sz="1050" dirty="0"/>
              <a:t>the parties and services being performed by the business </a:t>
            </a:r>
            <a:r>
              <a:rPr lang="en-US" sz="1050" dirty="0" smtClean="0"/>
              <a:t>	associate</a:t>
            </a:r>
            <a:r>
              <a:rPr lang="en-US" sz="1050" dirty="0"/>
              <a:t>.</a:t>
            </a:r>
          </a:p>
        </p:txBody>
      </p:sp>
      <p:sp>
        <p:nvSpPr>
          <p:cNvPr id="5" name="Footer Placeholder 4"/>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smtClean="0">
                <a:ln>
                  <a:noFill/>
                </a:ln>
                <a:solidFill>
                  <a:srgbClr val="2088BD"/>
                </a:solidFill>
                <a:effectLst/>
                <a:uLnTx/>
                <a:uFillTx/>
                <a:latin typeface="Calibri"/>
                <a:ea typeface="+mn-ea"/>
                <a:cs typeface="+mn-cs"/>
              </a:rPr>
              <a:t>©Copyright 2019 The eHealth Exchange. All rights reserved. Confidential.</a:t>
            </a:r>
            <a:endParaRPr kumimoji="0" lang="en-US" sz="900" b="0" i="0" u="none" strike="noStrike" kern="1200" cap="none" spc="0" normalizeH="0" baseline="0" noProof="0" dirty="0">
              <a:ln>
                <a:noFill/>
              </a:ln>
              <a:solidFill>
                <a:srgbClr val="2088BD"/>
              </a:solidFill>
              <a:effectLst/>
              <a:uLnTx/>
              <a:uFillTx/>
              <a:latin typeface="Calibri"/>
              <a:ea typeface="+mn-ea"/>
              <a:cs typeface="+mn-cs"/>
            </a:endParaRPr>
          </a:p>
        </p:txBody>
      </p:sp>
      <p:sp>
        <p:nvSpPr>
          <p:cNvPr id="6" name="Slide Number Placeholder 5"/>
          <p:cNvSpPr>
            <a:spLocks noGrp="1"/>
          </p:cNvSpPr>
          <p:nvPr>
            <p:ph type="sldNum"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10F2CD9-D4A6-D649-B317-3FECD8B02543}" type="slidenum">
              <a:rPr kumimoji="0" lang="en-US" sz="1100" b="0" i="0" u="none" strike="noStrike" kern="1200" cap="none" spc="0" normalizeH="0" baseline="0" noProof="0" smtClean="0">
                <a:ln>
                  <a:noFill/>
                </a:ln>
                <a:solidFill>
                  <a:srgbClr val="2588B6"/>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a:t>
            </a:fld>
            <a:endParaRPr kumimoji="0" lang="en-US" sz="1100" b="0" i="0" u="none" strike="noStrike" kern="1200" cap="none" spc="0" normalizeH="0" baseline="0" noProof="0" dirty="0">
              <a:ln>
                <a:noFill/>
              </a:ln>
              <a:solidFill>
                <a:srgbClr val="2588B6"/>
              </a:solidFill>
              <a:effectLst/>
              <a:uLnTx/>
              <a:uFillTx/>
              <a:latin typeface="Calibri"/>
              <a:ea typeface="+mn-ea"/>
              <a:cs typeface="+mn-cs"/>
            </a:endParaRPr>
          </a:p>
        </p:txBody>
      </p:sp>
    </p:spTree>
    <p:extLst>
      <p:ext uri="{BB962C8B-B14F-4D97-AF65-F5344CB8AC3E}">
        <p14:creationId xmlns:p14="http://schemas.microsoft.com/office/powerpoint/2010/main" val="19539505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eHealth Exchange Carequality Implementer </a:t>
            </a:r>
            <a:r>
              <a:rPr lang="en-US" dirty="0" smtClean="0"/>
              <a:t>Status</a:t>
            </a:r>
            <a:endParaRPr lang="en-US" dirty="0"/>
          </a:p>
        </p:txBody>
      </p:sp>
      <p:sp>
        <p:nvSpPr>
          <p:cNvPr id="3" name="Footer Placeholder 2"/>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FFFFFE"/>
                </a:solidFill>
                <a:effectLst/>
                <a:uLnTx/>
                <a:uFillTx/>
                <a:latin typeface="Calibri"/>
                <a:ea typeface="+mn-ea"/>
                <a:cs typeface="+mn-cs"/>
              </a:rPr>
              <a:t>2019 </a:t>
            </a:r>
            <a:r>
              <a:rPr kumimoji="0" lang="en-US" sz="900" b="0" i="0" u="none" strike="noStrike" kern="1200" cap="none" spc="0" normalizeH="0" baseline="0" noProof="0" dirty="0">
                <a:ln>
                  <a:noFill/>
                </a:ln>
                <a:solidFill>
                  <a:srgbClr val="FFFFFE"/>
                </a:solidFill>
                <a:effectLst/>
                <a:uLnTx/>
                <a:uFillTx/>
                <a:latin typeface="Calibri"/>
                <a:ea typeface="+mn-ea"/>
                <a:cs typeface="+mn-cs"/>
              </a:rPr>
              <a:t>© </a:t>
            </a:r>
            <a:r>
              <a:rPr kumimoji="0" lang="en-US" sz="900" b="0" i="0" u="none" strike="noStrike" kern="1200" cap="none" spc="0" normalizeH="0" baseline="0" noProof="0" dirty="0" smtClean="0">
                <a:ln>
                  <a:noFill/>
                </a:ln>
                <a:solidFill>
                  <a:srgbClr val="FFFFFE"/>
                </a:solidFill>
                <a:effectLst/>
                <a:uLnTx/>
                <a:uFillTx/>
                <a:latin typeface="Calibri"/>
                <a:ea typeface="+mn-ea"/>
                <a:cs typeface="+mn-cs"/>
              </a:rPr>
              <a:t>eHealth Exchange. </a:t>
            </a:r>
            <a:r>
              <a:rPr kumimoji="0" lang="en-US" sz="900" b="0" i="0" u="none" strike="noStrike" kern="1200" cap="none" spc="0" normalizeH="0" baseline="0" noProof="0" dirty="0">
                <a:ln>
                  <a:noFill/>
                </a:ln>
                <a:solidFill>
                  <a:srgbClr val="FFFFFE"/>
                </a:solidFill>
                <a:effectLst/>
                <a:uLnTx/>
                <a:uFillTx/>
                <a:latin typeface="Calibri"/>
                <a:ea typeface="+mn-ea"/>
                <a:cs typeface="+mn-cs"/>
              </a:rPr>
              <a:t>All rights reserved.</a:t>
            </a:r>
          </a:p>
        </p:txBody>
      </p:sp>
      <p:sp>
        <p:nvSpPr>
          <p:cNvPr id="4" name="Slide Number Placeholder 3"/>
          <p:cNvSpPr>
            <a:spLocks noGrp="1"/>
          </p:cNvSpPr>
          <p:nvPr>
            <p:ph type="sldNum"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10F2CD9-D4A6-D649-B317-3FECD8B02543}" type="slidenum">
              <a:rPr kumimoji="0" lang="en-US" sz="1100" b="0" i="0" u="none" strike="noStrike" kern="1200" cap="none" spc="0" normalizeH="0" baseline="0" noProof="0" smtClean="0">
                <a:ln>
                  <a:noFill/>
                </a:ln>
                <a:solidFill>
                  <a:srgbClr val="FFFFFE"/>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18</a:t>
            </a:fld>
            <a:endParaRPr kumimoji="0" lang="en-US" sz="1100" b="0" i="0" u="none" strike="noStrike" kern="1200" cap="none" spc="0" normalizeH="0" baseline="0" noProof="0" dirty="0">
              <a:ln>
                <a:noFill/>
              </a:ln>
              <a:solidFill>
                <a:srgbClr val="FFFFFE"/>
              </a:solidFill>
              <a:effectLst/>
              <a:uLnTx/>
              <a:uFillTx/>
              <a:latin typeface="Calibri"/>
              <a:ea typeface="+mn-ea"/>
              <a:cs typeface="+mn-cs"/>
            </a:endParaRPr>
          </a:p>
        </p:txBody>
      </p:sp>
    </p:spTree>
    <p:extLst>
      <p:ext uri="{BB962C8B-B14F-4D97-AF65-F5344CB8AC3E}">
        <p14:creationId xmlns:p14="http://schemas.microsoft.com/office/powerpoint/2010/main" val="739510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1642"/>
            <a:ext cx="8229600" cy="994071"/>
          </a:xfrm>
        </p:spPr>
        <p:txBody>
          <a:bodyPr/>
          <a:lstStyle/>
          <a:p>
            <a:r>
              <a:rPr lang="en-US" dirty="0" smtClean="0"/>
              <a:t>Carequality Implementer Steps </a:t>
            </a:r>
            <a:endParaRPr lang="en-US" dirty="0"/>
          </a:p>
        </p:txBody>
      </p:sp>
      <p:sp>
        <p:nvSpPr>
          <p:cNvPr id="4" name="Footer Placeholder 3"/>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088BD"/>
                </a:solidFill>
                <a:effectLst/>
                <a:uLnTx/>
                <a:uFillTx/>
                <a:latin typeface="Calibri"/>
                <a:ea typeface="+mn-ea"/>
                <a:cs typeface="+mn-cs"/>
              </a:rPr>
              <a:t>©Copyright </a:t>
            </a:r>
            <a:r>
              <a:rPr kumimoji="0" lang="en-US" sz="900" b="0" i="0" u="none" strike="noStrike" kern="1200" cap="none" spc="0" normalizeH="0" baseline="0" noProof="0" dirty="0" smtClean="0">
                <a:ln>
                  <a:noFill/>
                </a:ln>
                <a:solidFill>
                  <a:srgbClr val="2088BD"/>
                </a:solidFill>
                <a:effectLst/>
                <a:uLnTx/>
                <a:uFillTx/>
                <a:latin typeface="Calibri"/>
                <a:ea typeface="+mn-ea"/>
                <a:cs typeface="+mn-cs"/>
              </a:rPr>
              <a:t>2019 eHealth Exchange. </a:t>
            </a:r>
            <a:r>
              <a:rPr kumimoji="0" lang="en-US" sz="900" b="0" i="0" u="none" strike="noStrike" kern="1200" cap="none" spc="0" normalizeH="0" baseline="0" noProof="0" dirty="0">
                <a:ln>
                  <a:noFill/>
                </a:ln>
                <a:solidFill>
                  <a:srgbClr val="2088BD"/>
                </a:solidFill>
                <a:effectLst/>
                <a:uLnTx/>
                <a:uFillTx/>
                <a:latin typeface="Calibri"/>
                <a:ea typeface="+mn-ea"/>
                <a:cs typeface="+mn-cs"/>
              </a:rPr>
              <a:t>All rights reserved. Confidential.</a:t>
            </a:r>
          </a:p>
        </p:txBody>
      </p:sp>
      <p:sp>
        <p:nvSpPr>
          <p:cNvPr id="5" name="Slide Number Placeholder 4"/>
          <p:cNvSpPr>
            <a:spLocks noGrp="1"/>
          </p:cNvSpPr>
          <p:nvPr>
            <p:ph type="sldNum"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10F2CD9-D4A6-D649-B317-3FECD8B02543}" type="slidenum">
              <a:rPr kumimoji="0" lang="en-US" sz="1100" b="0" i="0" u="none" strike="noStrike" kern="1200" cap="none" spc="0" normalizeH="0" baseline="0" noProof="0" smtClean="0">
                <a:ln>
                  <a:noFill/>
                </a:ln>
                <a:solidFill>
                  <a:srgbClr val="2588B6"/>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19</a:t>
            </a:fld>
            <a:endParaRPr kumimoji="0" lang="en-US" sz="1100" b="0" i="0" u="none" strike="noStrike" kern="1200" cap="none" spc="0" normalizeH="0" baseline="0" noProof="0" dirty="0">
              <a:ln>
                <a:noFill/>
              </a:ln>
              <a:solidFill>
                <a:srgbClr val="2588B6"/>
              </a:solidFill>
              <a:effectLst/>
              <a:uLnTx/>
              <a:uFillTx/>
              <a:latin typeface="Calibri"/>
              <a:ea typeface="+mn-ea"/>
              <a:cs typeface="+mn-cs"/>
            </a:endParaRPr>
          </a:p>
        </p:txBody>
      </p:sp>
      <p:sp>
        <p:nvSpPr>
          <p:cNvPr id="6" name="Content Placeholder 2"/>
          <p:cNvSpPr txBox="1">
            <a:spLocks/>
          </p:cNvSpPr>
          <p:nvPr/>
        </p:nvSpPr>
        <p:spPr>
          <a:xfrm>
            <a:off x="457200" y="1936375"/>
            <a:ext cx="8412971" cy="421455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000" kern="1200">
                <a:solidFill>
                  <a:srgbClr val="474847"/>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474847"/>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474847"/>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rgbClr val="474847"/>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rgbClr val="474847"/>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1200"/>
              </a:spcAft>
              <a:buClr>
                <a:srgbClr val="00B050"/>
              </a:buClr>
              <a:buFont typeface="Wingdings" panose="05000000000000000000" pitchFamily="2" charset="2"/>
              <a:buChar char="ü"/>
            </a:pPr>
            <a:r>
              <a:rPr lang="en-US" dirty="0" smtClean="0"/>
              <a:t>Pilot via SSA (in-progress)</a:t>
            </a:r>
          </a:p>
          <a:p>
            <a:pPr>
              <a:spcAft>
                <a:spcPts val="1200"/>
              </a:spcAft>
              <a:buClr>
                <a:srgbClr val="00B050"/>
              </a:buClr>
              <a:buFont typeface="Wingdings" panose="05000000000000000000" pitchFamily="2" charset="2"/>
              <a:buChar char="ü"/>
            </a:pPr>
            <a:r>
              <a:rPr lang="en-US" dirty="0" smtClean="0"/>
              <a:t>Hub Carequality early adopters (in-progress) </a:t>
            </a:r>
          </a:p>
          <a:p>
            <a:pPr marL="0" indent="0">
              <a:spcAft>
                <a:spcPts val="1200"/>
              </a:spcAft>
              <a:buClr>
                <a:srgbClr val="00B050"/>
              </a:buClr>
              <a:buNone/>
            </a:pPr>
            <a:endParaRPr lang="en-US" dirty="0" smtClean="0"/>
          </a:p>
          <a:p>
            <a:pPr>
              <a:spcAft>
                <a:spcPts val="1200"/>
              </a:spcAft>
            </a:pPr>
            <a:r>
              <a:rPr lang="en-US" dirty="0"/>
              <a:t>Confidential Unclassified Information (CUI) </a:t>
            </a:r>
            <a:endParaRPr lang="en-US" dirty="0" smtClean="0"/>
          </a:p>
          <a:p>
            <a:pPr lvl="1">
              <a:spcAft>
                <a:spcPts val="1200"/>
              </a:spcAft>
            </a:pPr>
            <a:r>
              <a:rPr lang="en-US" dirty="0" smtClean="0"/>
              <a:t>Safeguarding CUI OP&amp;P #13 (May 2019?)</a:t>
            </a:r>
          </a:p>
          <a:p>
            <a:pPr lvl="1">
              <a:spcAft>
                <a:spcPts val="1200"/>
              </a:spcAft>
            </a:pPr>
            <a:r>
              <a:rPr lang="en-US" dirty="0" smtClean="0"/>
              <a:t>NIST 800-171 Specification (May 2019?)</a:t>
            </a:r>
          </a:p>
          <a:p>
            <a:pPr>
              <a:spcAft>
                <a:spcPts val="1200"/>
              </a:spcAft>
            </a:pPr>
            <a:r>
              <a:rPr lang="en-US" dirty="0" smtClean="0"/>
              <a:t>Opt-out of New Data Sharing Agreements OP&amp;P 10 (May 2019?) </a:t>
            </a:r>
            <a:endParaRPr lang="en-US" dirty="0"/>
          </a:p>
          <a:p>
            <a:pPr>
              <a:spcAft>
                <a:spcPts val="1200"/>
              </a:spcAft>
            </a:pPr>
            <a:r>
              <a:rPr lang="en-US" dirty="0" smtClean="0"/>
              <a:t>DURSA Amendment (July 2019?) </a:t>
            </a:r>
          </a:p>
          <a:p>
            <a:pPr lvl="1">
              <a:spcAft>
                <a:spcPts val="1200"/>
              </a:spcAft>
            </a:pPr>
            <a:endParaRPr lang="en-US" sz="1800" dirty="0" smtClean="0"/>
          </a:p>
          <a:p>
            <a:pPr>
              <a:spcAft>
                <a:spcPts val="1200"/>
              </a:spcAft>
            </a:pPr>
            <a:endParaRPr lang="en-US" sz="1800" dirty="0"/>
          </a:p>
        </p:txBody>
      </p:sp>
    </p:spTree>
    <p:extLst>
      <p:ext uri="{BB962C8B-B14F-4D97-AF65-F5344CB8AC3E}">
        <p14:creationId xmlns:p14="http://schemas.microsoft.com/office/powerpoint/2010/main" val="2341946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I Participate?</a:t>
            </a:r>
          </a:p>
        </p:txBody>
      </p:sp>
      <p:sp>
        <p:nvSpPr>
          <p:cNvPr id="4" name="Footer Placeholder 3"/>
          <p:cNvSpPr>
            <a:spLocks noGrp="1"/>
          </p:cNvSpPr>
          <p:nvPr>
            <p:ph type="ftr" sz="quarter" idx="3"/>
          </p:nvPr>
        </p:nvSpPr>
        <p:spPr/>
        <p:txBody>
          <a:bodyPr/>
          <a:lstStyle/>
          <a:p>
            <a:r>
              <a:rPr lang="en-US" dirty="0" smtClean="0"/>
              <a:t>2019 </a:t>
            </a:r>
            <a:r>
              <a:rPr lang="en-US" dirty="0"/>
              <a:t>© </a:t>
            </a:r>
            <a:r>
              <a:rPr lang="en-US" dirty="0" smtClean="0"/>
              <a:t>eHealth Exchange. </a:t>
            </a:r>
            <a:r>
              <a:rPr lang="en-US" dirty="0"/>
              <a:t>All rights reserved.</a:t>
            </a:r>
          </a:p>
        </p:txBody>
      </p:sp>
      <p:sp>
        <p:nvSpPr>
          <p:cNvPr id="5" name="Slide Number Placeholder 4"/>
          <p:cNvSpPr>
            <a:spLocks noGrp="1"/>
          </p:cNvSpPr>
          <p:nvPr>
            <p:ph type="sldNum" sz="quarter" idx="4"/>
          </p:nvPr>
        </p:nvSpPr>
        <p:spPr/>
        <p:txBody>
          <a:bodyPr/>
          <a:lstStyle/>
          <a:p>
            <a:fld id="{110F2CD9-D4A6-D649-B317-3FECD8B02543}" type="slidenum">
              <a:rPr lang="en-US" smtClean="0"/>
              <a:pPr/>
              <a:t>2</a:t>
            </a:fld>
            <a:endParaRPr lang="en-US" dirty="0"/>
          </a:p>
        </p:txBody>
      </p:sp>
      <p:sp>
        <p:nvSpPr>
          <p:cNvPr id="6" name="Content Placeholder 2"/>
          <p:cNvSpPr>
            <a:spLocks noGrp="1"/>
          </p:cNvSpPr>
          <p:nvPr>
            <p:ph idx="1"/>
          </p:nvPr>
        </p:nvSpPr>
        <p:spPr>
          <a:xfrm>
            <a:off x="2260018" y="4944549"/>
            <a:ext cx="4753622" cy="605740"/>
          </a:xfrm>
          <a:ln>
            <a:solidFill>
              <a:schemeClr val="bg2"/>
            </a:solidFill>
          </a:ln>
        </p:spPr>
        <p:txBody>
          <a:bodyPr anchor="ctr">
            <a:normAutofit/>
          </a:bodyPr>
          <a:lstStyle/>
          <a:p>
            <a:pPr marL="0" indent="0" algn="ctr">
              <a:buNone/>
            </a:pPr>
            <a:r>
              <a:rPr lang="en-US" sz="1350" dirty="0"/>
              <a:t>Problems or Questions? Contact Dawn Van Dyke </a:t>
            </a:r>
          </a:p>
          <a:p>
            <a:pPr marL="0" indent="0" algn="ctr">
              <a:buNone/>
            </a:pPr>
            <a:r>
              <a:rPr lang="en-US" sz="1350" dirty="0">
                <a:hlinkClick r:id="rId3"/>
              </a:rPr>
              <a:t>dvandyke@sequoiaproject.org</a:t>
            </a:r>
            <a:r>
              <a:rPr lang="en-US" sz="1350" dirty="0"/>
              <a:t> or 703.864.4062</a:t>
            </a:r>
          </a:p>
        </p:txBody>
      </p:sp>
      <p:pic>
        <p:nvPicPr>
          <p:cNvPr id="8" name="Picture 2" descr="H:\AA - current projects\Recent Screen Shots\G2W\G2W 5.0\attendee\panel audio_ question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0018" y="2206018"/>
            <a:ext cx="1890416" cy="2622947"/>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pic>
        <p:nvPicPr>
          <p:cNvPr id="9" name="Picture 3" descr="H:\AA - current projects\Recent Screen Shots\G2W\G2W 5.0\attendee\gt muted.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7850" y="2341932"/>
            <a:ext cx="302168" cy="1107782"/>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
        <p:nvSpPr>
          <p:cNvPr id="10" name="Rounded Rectangle 15"/>
          <p:cNvSpPr/>
          <p:nvPr/>
        </p:nvSpPr>
        <p:spPr>
          <a:xfrm>
            <a:off x="1957851" y="2457516"/>
            <a:ext cx="298874" cy="201550"/>
          </a:xfrm>
          <a:prstGeom prst="roundRect">
            <a:avLst>
              <a:gd name="adj" fmla="val 9951"/>
            </a:avLst>
          </a:prstGeom>
          <a:noFill/>
          <a:ln w="5715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ounded Rectangle 16"/>
          <p:cNvSpPr/>
          <p:nvPr/>
        </p:nvSpPr>
        <p:spPr>
          <a:xfrm>
            <a:off x="2260018" y="2341932"/>
            <a:ext cx="1890416" cy="795585"/>
          </a:xfrm>
          <a:prstGeom prst="roundRect">
            <a:avLst>
              <a:gd name="adj" fmla="val 4230"/>
            </a:avLst>
          </a:prstGeom>
          <a:noFill/>
          <a:ln w="5715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Rounded Rectangle 17"/>
          <p:cNvSpPr/>
          <p:nvPr/>
        </p:nvSpPr>
        <p:spPr>
          <a:xfrm>
            <a:off x="2256724" y="3132009"/>
            <a:ext cx="1890416" cy="1248631"/>
          </a:xfrm>
          <a:prstGeom prst="roundRect">
            <a:avLst>
              <a:gd name="adj" fmla="val 4230"/>
            </a:avLst>
          </a:prstGeom>
          <a:noFill/>
          <a:ln w="5715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TextBox 13"/>
          <p:cNvSpPr txBox="1"/>
          <p:nvPr/>
        </p:nvSpPr>
        <p:spPr>
          <a:xfrm>
            <a:off x="4613341" y="2773518"/>
            <a:ext cx="2400299" cy="1754326"/>
          </a:xfrm>
          <a:prstGeom prst="rect">
            <a:avLst/>
          </a:prstGeom>
          <a:noFill/>
          <a:ln w="28575">
            <a:solidFill>
              <a:schemeClr val="tx1"/>
            </a:solidFill>
          </a:ln>
        </p:spPr>
        <p:txBody>
          <a:bodyPr wrap="square" rtlCol="0">
            <a:spAutoFit/>
          </a:bodyPr>
          <a:lstStyle/>
          <a:p>
            <a:pPr algn="just"/>
            <a:r>
              <a:rPr lang="en-US" sz="900" dirty="0">
                <a:solidFill>
                  <a:schemeClr val="tx2"/>
                </a:solidFill>
              </a:rPr>
              <a:t>Open and close your control panel</a:t>
            </a:r>
          </a:p>
          <a:p>
            <a:pPr algn="just"/>
            <a:endParaRPr lang="en-US" sz="900" dirty="0">
              <a:solidFill>
                <a:schemeClr val="tx2"/>
              </a:solidFill>
            </a:endParaRPr>
          </a:p>
          <a:p>
            <a:pPr algn="just"/>
            <a:r>
              <a:rPr lang="en-US" sz="900" dirty="0">
                <a:solidFill>
                  <a:schemeClr val="tx2"/>
                </a:solidFill>
              </a:rPr>
              <a:t>Join audio:</a:t>
            </a:r>
          </a:p>
          <a:p>
            <a:pPr marL="172641" indent="-88106" algn="just">
              <a:buFont typeface="Arial" pitchFamily="34" charset="0"/>
              <a:buChar char="•"/>
            </a:pPr>
            <a:r>
              <a:rPr lang="en-US" sz="900" dirty="0">
                <a:solidFill>
                  <a:schemeClr val="tx2"/>
                </a:solidFill>
              </a:rPr>
              <a:t>Choose “Mic &amp; Speakers” to use VoIP</a:t>
            </a:r>
          </a:p>
          <a:p>
            <a:pPr marL="172641" indent="-88106" algn="just">
              <a:buFont typeface="Arial" pitchFamily="34" charset="0"/>
              <a:buChar char="•"/>
            </a:pPr>
            <a:r>
              <a:rPr lang="en-US" sz="900" dirty="0">
                <a:solidFill>
                  <a:schemeClr val="tx2"/>
                </a:solidFill>
              </a:rPr>
              <a:t>Choose “Telephone” and dial using the information provided</a:t>
            </a:r>
          </a:p>
          <a:p>
            <a:pPr algn="just"/>
            <a:r>
              <a:rPr lang="en-US" sz="900" dirty="0">
                <a:solidFill>
                  <a:schemeClr val="tx2"/>
                </a:solidFill>
              </a:rPr>
              <a:t/>
            </a:r>
            <a:br>
              <a:rPr lang="en-US" sz="900" dirty="0">
                <a:solidFill>
                  <a:schemeClr val="tx2"/>
                </a:solidFill>
              </a:rPr>
            </a:br>
            <a:r>
              <a:rPr lang="en-US" sz="900" dirty="0">
                <a:solidFill>
                  <a:schemeClr val="tx2"/>
                </a:solidFill>
              </a:rPr>
              <a:t>Submit questions and comments via the Questions panel</a:t>
            </a:r>
          </a:p>
          <a:p>
            <a:pPr marL="257175" indent="-257175" algn="just">
              <a:buFont typeface="Arial" pitchFamily="34" charset="0"/>
              <a:buChar char="•"/>
            </a:pPr>
            <a:endParaRPr lang="en-US" sz="900" dirty="0">
              <a:solidFill>
                <a:schemeClr val="tx2"/>
              </a:solidFill>
            </a:endParaRPr>
          </a:p>
          <a:p>
            <a:pPr algn="just"/>
            <a:r>
              <a:rPr lang="en-US" sz="900" b="1" i="1" dirty="0">
                <a:solidFill>
                  <a:schemeClr val="tx2"/>
                </a:solidFill>
              </a:rPr>
              <a:t>Note: </a:t>
            </a:r>
            <a:r>
              <a:rPr lang="en-US" sz="900" dirty="0">
                <a:solidFill>
                  <a:schemeClr val="tx2"/>
                </a:solidFill>
              </a:rPr>
              <a:t>Today’s presentation is being recorded and will be provided within 48 hrs</a:t>
            </a:r>
            <a:endParaRPr lang="en-US" sz="900" b="1" dirty="0">
              <a:solidFill>
                <a:schemeClr val="tx2"/>
              </a:solidFill>
            </a:endParaRPr>
          </a:p>
        </p:txBody>
      </p:sp>
      <p:sp>
        <p:nvSpPr>
          <p:cNvPr id="15" name="Rectangle 14"/>
          <p:cNvSpPr/>
          <p:nvPr/>
        </p:nvSpPr>
        <p:spPr>
          <a:xfrm>
            <a:off x="4613341" y="2530222"/>
            <a:ext cx="2400299" cy="243296"/>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t>Your Participation</a:t>
            </a:r>
          </a:p>
        </p:txBody>
      </p:sp>
    </p:spTree>
    <p:extLst>
      <p:ext uri="{BB962C8B-B14F-4D97-AF65-F5344CB8AC3E}">
        <p14:creationId xmlns:p14="http://schemas.microsoft.com/office/powerpoint/2010/main" val="39623170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1642"/>
            <a:ext cx="8229600" cy="994071"/>
          </a:xfrm>
        </p:spPr>
        <p:txBody>
          <a:bodyPr/>
          <a:lstStyle/>
          <a:p>
            <a:r>
              <a:rPr lang="en-US" dirty="0"/>
              <a:t>Confidential Unclassified Information (CUI) Program</a:t>
            </a:r>
          </a:p>
        </p:txBody>
      </p:sp>
      <p:sp>
        <p:nvSpPr>
          <p:cNvPr id="4" name="Footer Placeholder 3"/>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088BD"/>
                </a:solidFill>
                <a:effectLst/>
                <a:uLnTx/>
                <a:uFillTx/>
                <a:latin typeface="Calibri"/>
                <a:ea typeface="+mn-ea"/>
                <a:cs typeface="+mn-cs"/>
              </a:rPr>
              <a:t>©Copyright </a:t>
            </a:r>
            <a:r>
              <a:rPr kumimoji="0" lang="en-US" sz="900" b="0" i="0" u="none" strike="noStrike" kern="1200" cap="none" spc="0" normalizeH="0" baseline="0" noProof="0" dirty="0" smtClean="0">
                <a:ln>
                  <a:noFill/>
                </a:ln>
                <a:solidFill>
                  <a:srgbClr val="2088BD"/>
                </a:solidFill>
                <a:effectLst/>
                <a:uLnTx/>
                <a:uFillTx/>
                <a:latin typeface="Calibri"/>
                <a:ea typeface="+mn-ea"/>
                <a:cs typeface="+mn-cs"/>
              </a:rPr>
              <a:t>2019 eHealth Exchange. </a:t>
            </a:r>
            <a:r>
              <a:rPr kumimoji="0" lang="en-US" sz="900" b="0" i="0" u="none" strike="noStrike" kern="1200" cap="none" spc="0" normalizeH="0" baseline="0" noProof="0" dirty="0">
                <a:ln>
                  <a:noFill/>
                </a:ln>
                <a:solidFill>
                  <a:srgbClr val="2088BD"/>
                </a:solidFill>
                <a:effectLst/>
                <a:uLnTx/>
                <a:uFillTx/>
                <a:latin typeface="Calibri"/>
                <a:ea typeface="+mn-ea"/>
                <a:cs typeface="+mn-cs"/>
              </a:rPr>
              <a:t>All rights reserved. Confidential.</a:t>
            </a:r>
          </a:p>
        </p:txBody>
      </p:sp>
      <p:sp>
        <p:nvSpPr>
          <p:cNvPr id="5" name="Slide Number Placeholder 4"/>
          <p:cNvSpPr>
            <a:spLocks noGrp="1"/>
          </p:cNvSpPr>
          <p:nvPr>
            <p:ph type="sldNum"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10F2CD9-D4A6-D649-B317-3FECD8B02543}" type="slidenum">
              <a:rPr kumimoji="0" lang="en-US" sz="1100" b="0" i="0" u="none" strike="noStrike" kern="1200" cap="none" spc="0" normalizeH="0" baseline="0" noProof="0" smtClean="0">
                <a:ln>
                  <a:noFill/>
                </a:ln>
                <a:solidFill>
                  <a:srgbClr val="2588B6"/>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20</a:t>
            </a:fld>
            <a:endParaRPr kumimoji="0" lang="en-US" sz="1100" b="0" i="0" u="none" strike="noStrike" kern="1200" cap="none" spc="0" normalizeH="0" baseline="0" noProof="0" dirty="0">
              <a:ln>
                <a:noFill/>
              </a:ln>
              <a:solidFill>
                <a:srgbClr val="2588B6"/>
              </a:solidFill>
              <a:effectLst/>
              <a:uLnTx/>
              <a:uFillTx/>
              <a:latin typeface="Calibri"/>
              <a:ea typeface="+mn-ea"/>
              <a:cs typeface="+mn-cs"/>
            </a:endParaRPr>
          </a:p>
        </p:txBody>
      </p:sp>
      <p:sp>
        <p:nvSpPr>
          <p:cNvPr id="6" name="Content Placeholder 2"/>
          <p:cNvSpPr txBox="1">
            <a:spLocks/>
          </p:cNvSpPr>
          <p:nvPr/>
        </p:nvSpPr>
        <p:spPr>
          <a:xfrm>
            <a:off x="457200" y="1936376"/>
            <a:ext cx="8412971" cy="384830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000" kern="1200">
                <a:solidFill>
                  <a:srgbClr val="474847"/>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474847"/>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474847"/>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rgbClr val="474847"/>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rgbClr val="474847"/>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1200"/>
              </a:spcAft>
            </a:pPr>
            <a:r>
              <a:rPr lang="en-US" sz="1800" dirty="0"/>
              <a:t>Presidential Executive Order 13556 (November 4, 2010)</a:t>
            </a:r>
          </a:p>
          <a:p>
            <a:pPr>
              <a:spcAft>
                <a:spcPts val="1200"/>
              </a:spcAft>
            </a:pPr>
            <a:r>
              <a:rPr lang="en-US" sz="1800" dirty="0"/>
              <a:t>Intended to create uniform </a:t>
            </a:r>
            <a:r>
              <a:rPr lang="en-US" sz="1800" u="sng" dirty="0"/>
              <a:t>security</a:t>
            </a:r>
            <a:r>
              <a:rPr lang="en-US" sz="1800" dirty="0"/>
              <a:t> policies and practices across federal government regarding confidential information not classified under the national security framework</a:t>
            </a:r>
          </a:p>
          <a:p>
            <a:pPr>
              <a:spcAft>
                <a:spcPts val="1200"/>
              </a:spcAft>
            </a:pPr>
            <a:r>
              <a:rPr lang="en-US" sz="1800" b="1" dirty="0"/>
              <a:t>Mandatory</a:t>
            </a:r>
            <a:r>
              <a:rPr lang="en-US" sz="1800" dirty="0"/>
              <a:t> participation by federal agencies</a:t>
            </a:r>
          </a:p>
          <a:p>
            <a:pPr>
              <a:spcAft>
                <a:spcPts val="1200"/>
              </a:spcAft>
            </a:pPr>
            <a:r>
              <a:rPr lang="en-US" sz="1800" dirty="0"/>
              <a:t>The CUI Program is administered by NARA which maintains the CUI Registry, the common library of “markings” to be applied to CUI</a:t>
            </a:r>
          </a:p>
          <a:p>
            <a:pPr>
              <a:spcAft>
                <a:spcPts val="1200"/>
              </a:spcAft>
            </a:pPr>
            <a:r>
              <a:rPr lang="en-US" sz="1800" dirty="0"/>
              <a:t>NARA commissioned NIST to develop a standard for the types of security controls that must be used by non –federal agencies that retain CUI, the result is </a:t>
            </a:r>
            <a:r>
              <a:rPr lang="en-US" sz="1800" dirty="0">
                <a:hlinkClick r:id="rId3"/>
              </a:rPr>
              <a:t>NIST 800-171 </a:t>
            </a:r>
            <a:r>
              <a:rPr lang="en-US" sz="1800" dirty="0"/>
              <a:t>(revision 1)</a:t>
            </a:r>
          </a:p>
        </p:txBody>
      </p:sp>
    </p:spTree>
    <p:extLst>
      <p:ext uri="{BB962C8B-B14F-4D97-AF65-F5344CB8AC3E}">
        <p14:creationId xmlns:p14="http://schemas.microsoft.com/office/powerpoint/2010/main" val="25347954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1513"/>
            <a:ext cx="5260848" cy="994071"/>
          </a:xfrm>
        </p:spPr>
        <p:txBody>
          <a:bodyPr>
            <a:normAutofit/>
          </a:bodyPr>
          <a:lstStyle/>
          <a:p>
            <a:r>
              <a:rPr lang="en-US" sz="2400" dirty="0" smtClean="0"/>
              <a:t>DURSA Amendment Tasks for Carequality Onboarding</a:t>
            </a:r>
            <a:endParaRPr lang="en-US" sz="2400" dirty="0"/>
          </a:p>
        </p:txBody>
      </p:sp>
      <p:sp>
        <p:nvSpPr>
          <p:cNvPr id="3" name="Footer Placeholder 2"/>
          <p:cNvSpPr>
            <a:spLocks noGrp="1"/>
          </p:cNvSpPr>
          <p:nvPr>
            <p:ph type="ftr" sz="quarter" idx="3"/>
          </p:nvPr>
        </p:nvSpPr>
        <p:spPr/>
        <p:txBody>
          <a:bodyPr/>
          <a:lstStyle/>
          <a:p>
            <a:r>
              <a:rPr lang="en-US" smtClean="0"/>
              <a:t>©Copyright 2019 eHealth Exchange. All rights reserved. Confidential.</a:t>
            </a:r>
            <a:endParaRPr lang="en-US" dirty="0"/>
          </a:p>
        </p:txBody>
      </p:sp>
      <p:sp>
        <p:nvSpPr>
          <p:cNvPr id="4" name="Slide Number Placeholder 3"/>
          <p:cNvSpPr>
            <a:spLocks noGrp="1"/>
          </p:cNvSpPr>
          <p:nvPr>
            <p:ph type="sldNum" sz="quarter" idx="4"/>
          </p:nvPr>
        </p:nvSpPr>
        <p:spPr/>
        <p:txBody>
          <a:bodyPr/>
          <a:lstStyle/>
          <a:p>
            <a:fld id="{110F2CD9-D4A6-D649-B317-3FECD8B02543}" type="slidenum">
              <a:rPr lang="en-US" smtClean="0"/>
              <a:pPr/>
              <a:t>21</a:t>
            </a:fld>
            <a:endParaRPr lang="en-US" dirty="0"/>
          </a:p>
        </p:txBody>
      </p:sp>
      <p:sp>
        <p:nvSpPr>
          <p:cNvPr id="88" name="Freeform 13">
            <a:extLst>
              <a:ext uri="{FF2B5EF4-FFF2-40B4-BE49-F238E27FC236}">
                <a16:creationId xmlns:a16="http://schemas.microsoft.com/office/drawing/2014/main" id="{89ACF8A7-09D2-4B39-9EB4-C470241819E6}"/>
              </a:ext>
            </a:extLst>
          </p:cNvPr>
          <p:cNvSpPr>
            <a:spLocks/>
          </p:cNvSpPr>
          <p:nvPr/>
        </p:nvSpPr>
        <p:spPr bwMode="auto">
          <a:xfrm>
            <a:off x="6789005" y="2162668"/>
            <a:ext cx="3021745" cy="1683732"/>
          </a:xfrm>
          <a:custGeom>
            <a:avLst/>
            <a:gdLst>
              <a:gd name="T0" fmla="*/ 879 w 5525"/>
              <a:gd name="T1" fmla="*/ 3078 h 3078"/>
              <a:gd name="T2" fmla="*/ 879 w 5525"/>
              <a:gd name="T3" fmla="*/ 2061 h 3078"/>
              <a:gd name="T4" fmla="*/ 0 w 5525"/>
              <a:gd name="T5" fmla="*/ 2061 h 3078"/>
              <a:gd name="T6" fmla="*/ 1713 w 5525"/>
              <a:gd name="T7" fmla="*/ 1413 h 3078"/>
              <a:gd name="T8" fmla="*/ 5525 w 5525"/>
              <a:gd name="T9" fmla="*/ 0 h 3078"/>
              <a:gd name="T10" fmla="*/ 879 w 5525"/>
              <a:gd name="T11" fmla="*/ 3078 h 3078"/>
            </a:gdLst>
            <a:ahLst/>
            <a:cxnLst>
              <a:cxn ang="0">
                <a:pos x="T0" y="T1"/>
              </a:cxn>
              <a:cxn ang="0">
                <a:pos x="T2" y="T3"/>
              </a:cxn>
              <a:cxn ang="0">
                <a:pos x="T4" y="T5"/>
              </a:cxn>
              <a:cxn ang="0">
                <a:pos x="T6" y="T7"/>
              </a:cxn>
              <a:cxn ang="0">
                <a:pos x="T8" y="T9"/>
              </a:cxn>
              <a:cxn ang="0">
                <a:pos x="T10" y="T11"/>
              </a:cxn>
            </a:cxnLst>
            <a:rect l="0" t="0" r="r" b="b"/>
            <a:pathLst>
              <a:path w="5525" h="3078">
                <a:moveTo>
                  <a:pt x="879" y="3078"/>
                </a:moveTo>
                <a:lnTo>
                  <a:pt x="879" y="2061"/>
                </a:lnTo>
                <a:lnTo>
                  <a:pt x="0" y="2061"/>
                </a:lnTo>
                <a:lnTo>
                  <a:pt x="1713" y="1413"/>
                </a:lnTo>
                <a:lnTo>
                  <a:pt x="5525" y="0"/>
                </a:lnTo>
                <a:lnTo>
                  <a:pt x="879" y="3078"/>
                </a:lnTo>
                <a:close/>
              </a:path>
            </a:pathLst>
          </a:custGeom>
          <a:solidFill>
            <a:srgbClr val="E6E7E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3" tIns="45707" rIns="91413" bIns="45707" numCol="1" anchor="t" anchorCtr="0" compatLnSpc="1">
            <a:prstTxWarp prst="textNoShape">
              <a:avLst/>
            </a:prstTxWarp>
          </a:bodyPr>
          <a:lstStyle/>
          <a:p>
            <a:pPr marL="0" marR="0" lvl="0" indent="0" defTabSz="91412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smtClean="0">
              <a:ln>
                <a:noFill/>
              </a:ln>
              <a:solidFill>
                <a:prstClr val="black"/>
              </a:solidFill>
              <a:effectLst/>
              <a:uLnTx/>
              <a:uFillTx/>
            </a:endParaRPr>
          </a:p>
        </p:txBody>
      </p:sp>
      <p:sp>
        <p:nvSpPr>
          <p:cNvPr id="89" name="Rectangle 88">
            <a:extLst>
              <a:ext uri="{FF2B5EF4-FFF2-40B4-BE49-F238E27FC236}">
                <a16:creationId xmlns:a16="http://schemas.microsoft.com/office/drawing/2014/main" id="{29EB0F6D-F5E8-4DD0-A0C5-72A4544D1138}"/>
              </a:ext>
            </a:extLst>
          </p:cNvPr>
          <p:cNvSpPr/>
          <p:nvPr/>
        </p:nvSpPr>
        <p:spPr>
          <a:xfrm>
            <a:off x="8408351" y="1078876"/>
            <a:ext cx="741920" cy="3305384"/>
          </a:xfrm>
          <a:prstGeom prst="rect">
            <a:avLst/>
          </a:prstGeom>
          <a:solidFill>
            <a:sysClr val="window" lastClr="FFFFFF"/>
          </a:solidFill>
          <a:ln w="12700" cap="flat" cmpd="sng" algn="ctr">
            <a:noFill/>
            <a:prstDash val="solid"/>
            <a:miter lim="800000"/>
          </a:ln>
          <a:effectLst/>
        </p:spPr>
        <p:txBody>
          <a:bodyPr lIns="91413" tIns="45707" rIns="91413" bIns="45707"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90" name="Freeform 12">
            <a:extLst>
              <a:ext uri="{FF2B5EF4-FFF2-40B4-BE49-F238E27FC236}">
                <a16:creationId xmlns:a16="http://schemas.microsoft.com/office/drawing/2014/main" id="{CDFABEA3-8E5F-4F68-90A5-46B797E5904F}"/>
              </a:ext>
            </a:extLst>
          </p:cNvPr>
          <p:cNvSpPr>
            <a:spLocks/>
          </p:cNvSpPr>
          <p:nvPr/>
        </p:nvSpPr>
        <p:spPr bwMode="auto">
          <a:xfrm>
            <a:off x="2928126" y="4207434"/>
            <a:ext cx="2723072" cy="1499933"/>
          </a:xfrm>
          <a:custGeom>
            <a:avLst/>
            <a:gdLst>
              <a:gd name="T0" fmla="*/ 4977 w 4977"/>
              <a:gd name="T1" fmla="*/ 1288 h 2743"/>
              <a:gd name="T2" fmla="*/ 2760 w 4977"/>
              <a:gd name="T3" fmla="*/ 2743 h 2743"/>
              <a:gd name="T4" fmla="*/ 2760 w 4977"/>
              <a:gd name="T5" fmla="*/ 998 h 2743"/>
              <a:gd name="T6" fmla="*/ 0 w 4977"/>
              <a:gd name="T7" fmla="*/ 998 h 2743"/>
              <a:gd name="T8" fmla="*/ 2636 w 4977"/>
              <a:gd name="T9" fmla="*/ 0 h 2743"/>
              <a:gd name="T10" fmla="*/ 4977 w 4977"/>
              <a:gd name="T11" fmla="*/ 0 h 2743"/>
              <a:gd name="T12" fmla="*/ 4977 w 4977"/>
              <a:gd name="T13" fmla="*/ 1288 h 2743"/>
            </a:gdLst>
            <a:ahLst/>
            <a:cxnLst>
              <a:cxn ang="0">
                <a:pos x="T0" y="T1"/>
              </a:cxn>
              <a:cxn ang="0">
                <a:pos x="T2" y="T3"/>
              </a:cxn>
              <a:cxn ang="0">
                <a:pos x="T4" y="T5"/>
              </a:cxn>
              <a:cxn ang="0">
                <a:pos x="T6" y="T7"/>
              </a:cxn>
              <a:cxn ang="0">
                <a:pos x="T8" y="T9"/>
              </a:cxn>
              <a:cxn ang="0">
                <a:pos x="T10" y="T11"/>
              </a:cxn>
              <a:cxn ang="0">
                <a:pos x="T12" y="T13"/>
              </a:cxn>
            </a:cxnLst>
            <a:rect l="0" t="0" r="r" b="b"/>
            <a:pathLst>
              <a:path w="4977" h="2743">
                <a:moveTo>
                  <a:pt x="4977" y="1288"/>
                </a:moveTo>
                <a:lnTo>
                  <a:pt x="2760" y="2743"/>
                </a:lnTo>
                <a:lnTo>
                  <a:pt x="2760" y="998"/>
                </a:lnTo>
                <a:lnTo>
                  <a:pt x="0" y="998"/>
                </a:lnTo>
                <a:lnTo>
                  <a:pt x="2636" y="0"/>
                </a:lnTo>
                <a:lnTo>
                  <a:pt x="4977" y="0"/>
                </a:lnTo>
                <a:lnTo>
                  <a:pt x="4977" y="1288"/>
                </a:lnTo>
                <a:close/>
              </a:path>
            </a:pathLst>
          </a:custGeom>
          <a:solidFill>
            <a:sysClr val="window" lastClr="FFFFFF">
              <a:lumMod val="65000"/>
            </a:sysClr>
          </a:solidFill>
          <a:ln>
            <a:noFill/>
          </a:ln>
        </p:spPr>
        <p:txBody>
          <a:bodyPr vert="horz" wrap="square" lIns="91413" tIns="45707" rIns="91413" bIns="45707" numCol="1" anchor="t" anchorCtr="0" compatLnSpc="1">
            <a:prstTxWarp prst="textNoShape">
              <a:avLst/>
            </a:prstTxWarp>
          </a:bodyPr>
          <a:lstStyle/>
          <a:p>
            <a:pPr marL="0" marR="0" lvl="0" indent="0" defTabSz="91412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smtClean="0">
              <a:ln>
                <a:noFill/>
              </a:ln>
              <a:solidFill>
                <a:prstClr val="black"/>
              </a:solidFill>
              <a:effectLst/>
              <a:uLnTx/>
              <a:uFillTx/>
            </a:endParaRPr>
          </a:p>
        </p:txBody>
      </p:sp>
      <p:sp>
        <p:nvSpPr>
          <p:cNvPr id="91" name="Freeform 14">
            <a:extLst>
              <a:ext uri="{FF2B5EF4-FFF2-40B4-BE49-F238E27FC236}">
                <a16:creationId xmlns:a16="http://schemas.microsoft.com/office/drawing/2014/main" id="{9AF4DA91-AB9D-4455-B993-56630E5E9619}"/>
              </a:ext>
            </a:extLst>
          </p:cNvPr>
          <p:cNvSpPr>
            <a:spLocks/>
          </p:cNvSpPr>
          <p:nvPr/>
        </p:nvSpPr>
        <p:spPr bwMode="auto">
          <a:xfrm>
            <a:off x="4875524" y="3480990"/>
            <a:ext cx="2199025" cy="1303005"/>
          </a:xfrm>
          <a:custGeom>
            <a:avLst/>
            <a:gdLst>
              <a:gd name="T0" fmla="*/ 4019 w 4019"/>
              <a:gd name="T1" fmla="*/ 908 h 2381"/>
              <a:gd name="T2" fmla="*/ 1775 w 4019"/>
              <a:gd name="T3" fmla="*/ 2381 h 2381"/>
              <a:gd name="T4" fmla="*/ 1775 w 4019"/>
              <a:gd name="T5" fmla="*/ 977 h 2381"/>
              <a:gd name="T6" fmla="*/ 0 w 4019"/>
              <a:gd name="T7" fmla="*/ 977 h 2381"/>
              <a:gd name="T8" fmla="*/ 2575 w 4019"/>
              <a:gd name="T9" fmla="*/ 0 h 2381"/>
              <a:gd name="T10" fmla="*/ 4019 w 4019"/>
              <a:gd name="T11" fmla="*/ 0 h 2381"/>
              <a:gd name="T12" fmla="*/ 4019 w 4019"/>
              <a:gd name="T13" fmla="*/ 908 h 2381"/>
            </a:gdLst>
            <a:ahLst/>
            <a:cxnLst>
              <a:cxn ang="0">
                <a:pos x="T0" y="T1"/>
              </a:cxn>
              <a:cxn ang="0">
                <a:pos x="T2" y="T3"/>
              </a:cxn>
              <a:cxn ang="0">
                <a:pos x="T4" y="T5"/>
              </a:cxn>
              <a:cxn ang="0">
                <a:pos x="T6" y="T7"/>
              </a:cxn>
              <a:cxn ang="0">
                <a:pos x="T8" y="T9"/>
              </a:cxn>
              <a:cxn ang="0">
                <a:pos x="T10" y="T11"/>
              </a:cxn>
              <a:cxn ang="0">
                <a:pos x="T12" y="T13"/>
              </a:cxn>
            </a:cxnLst>
            <a:rect l="0" t="0" r="r" b="b"/>
            <a:pathLst>
              <a:path w="4019" h="2381">
                <a:moveTo>
                  <a:pt x="4019" y="908"/>
                </a:moveTo>
                <a:lnTo>
                  <a:pt x="1775" y="2381"/>
                </a:lnTo>
                <a:lnTo>
                  <a:pt x="1775" y="977"/>
                </a:lnTo>
                <a:lnTo>
                  <a:pt x="0" y="977"/>
                </a:lnTo>
                <a:lnTo>
                  <a:pt x="2575" y="0"/>
                </a:lnTo>
                <a:lnTo>
                  <a:pt x="4019" y="0"/>
                </a:lnTo>
                <a:lnTo>
                  <a:pt x="4019" y="908"/>
                </a:lnTo>
                <a:close/>
              </a:path>
            </a:pathLst>
          </a:custGeom>
          <a:gradFill>
            <a:gsLst>
              <a:gs pos="0">
                <a:srgbClr val="2F3790"/>
              </a:gs>
              <a:gs pos="100000">
                <a:srgbClr val="27BFBB"/>
              </a:gs>
            </a:gsLst>
            <a:lin ang="2700000" scaled="1"/>
          </a:gradFill>
          <a:ln>
            <a:noFill/>
          </a:ln>
        </p:spPr>
        <p:txBody>
          <a:bodyPr vert="horz" wrap="square" lIns="91413" tIns="45707" rIns="91413" bIns="45707" numCol="1" anchor="t" anchorCtr="0" compatLnSpc="1">
            <a:prstTxWarp prst="textNoShape">
              <a:avLst/>
            </a:prstTxWarp>
          </a:bodyPr>
          <a:lstStyle/>
          <a:p>
            <a:pPr marL="0" marR="0" lvl="0" indent="0" defTabSz="91412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smtClean="0">
              <a:ln>
                <a:noFill/>
              </a:ln>
              <a:solidFill>
                <a:prstClr val="black"/>
              </a:solidFill>
              <a:effectLst/>
              <a:uLnTx/>
              <a:uFillTx/>
            </a:endParaRPr>
          </a:p>
        </p:txBody>
      </p:sp>
      <p:sp>
        <p:nvSpPr>
          <p:cNvPr id="92" name="Freeform: Shape 38">
            <a:extLst>
              <a:ext uri="{FF2B5EF4-FFF2-40B4-BE49-F238E27FC236}">
                <a16:creationId xmlns:a16="http://schemas.microsoft.com/office/drawing/2014/main" id="{8D661091-8B88-4D46-BF74-195DB3426FB5}"/>
              </a:ext>
            </a:extLst>
          </p:cNvPr>
          <p:cNvSpPr>
            <a:spLocks/>
          </p:cNvSpPr>
          <p:nvPr/>
        </p:nvSpPr>
        <p:spPr bwMode="auto">
          <a:xfrm>
            <a:off x="574363" y="4993823"/>
            <a:ext cx="3495141" cy="860323"/>
          </a:xfrm>
          <a:custGeom>
            <a:avLst/>
            <a:gdLst>
              <a:gd name="connsiteX0" fmla="*/ 2431580 w 5071592"/>
              <a:gd name="connsiteY0" fmla="*/ 0 h 1248364"/>
              <a:gd name="connsiteX1" fmla="*/ 5071592 w 5071592"/>
              <a:gd name="connsiteY1" fmla="*/ 0 h 1248364"/>
              <a:gd name="connsiteX2" fmla="*/ 5071592 w 5071592"/>
              <a:gd name="connsiteY2" fmla="*/ 1248364 h 1248364"/>
              <a:gd name="connsiteX3" fmla="*/ 0 w 5071592"/>
              <a:gd name="connsiteY3" fmla="*/ 1248364 h 1248364"/>
              <a:gd name="connsiteX4" fmla="*/ 0 w 5071592"/>
              <a:gd name="connsiteY4" fmla="*/ 921639 h 12483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71592" h="1248364">
                <a:moveTo>
                  <a:pt x="2431580" y="0"/>
                </a:moveTo>
                <a:lnTo>
                  <a:pt x="5071592" y="0"/>
                </a:lnTo>
                <a:lnTo>
                  <a:pt x="5071592" y="1248364"/>
                </a:lnTo>
                <a:lnTo>
                  <a:pt x="0" y="1248364"/>
                </a:lnTo>
                <a:lnTo>
                  <a:pt x="0" y="921639"/>
                </a:lnTo>
                <a:close/>
              </a:path>
            </a:pathLst>
          </a:custGeom>
          <a:solidFill>
            <a:srgbClr val="E6E7E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3" tIns="45707" rIns="91413" bIns="45707" numCol="1" anchor="t" anchorCtr="0" compatLnSpc="1">
            <a:prstTxWarp prst="textNoShape">
              <a:avLst/>
            </a:prstTxWarp>
            <a:noAutofit/>
          </a:bodyPr>
          <a:lstStyle/>
          <a:p>
            <a:pPr marL="0" marR="0" lvl="0" indent="0" defTabSz="91412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smtClean="0">
              <a:ln>
                <a:noFill/>
              </a:ln>
              <a:solidFill>
                <a:prstClr val="black"/>
              </a:solidFill>
              <a:effectLst/>
              <a:uLnTx/>
              <a:uFillTx/>
            </a:endParaRPr>
          </a:p>
        </p:txBody>
      </p:sp>
      <p:grpSp>
        <p:nvGrpSpPr>
          <p:cNvPr id="93" name="Group 92"/>
          <p:cNvGrpSpPr/>
          <p:nvPr/>
        </p:nvGrpSpPr>
        <p:grpSpPr>
          <a:xfrm>
            <a:off x="2675715" y="3639798"/>
            <a:ext cx="657971" cy="1677822"/>
            <a:chOff x="2797158" y="3716002"/>
            <a:chExt cx="954742" cy="2434587"/>
          </a:xfrm>
        </p:grpSpPr>
        <p:sp>
          <p:nvSpPr>
            <p:cNvPr id="125" name="Oval 124">
              <a:extLst>
                <a:ext uri="{FF2B5EF4-FFF2-40B4-BE49-F238E27FC236}">
                  <a16:creationId xmlns:a16="http://schemas.microsoft.com/office/drawing/2014/main" id="{644CC625-CB97-4C44-BC01-6E2093F1CC6C}"/>
                </a:ext>
              </a:extLst>
            </p:cNvPr>
            <p:cNvSpPr/>
            <p:nvPr/>
          </p:nvSpPr>
          <p:spPr>
            <a:xfrm>
              <a:off x="2797158" y="5827860"/>
              <a:ext cx="954742" cy="322729"/>
            </a:xfrm>
            <a:prstGeom prst="ellipse">
              <a:avLst/>
            </a:prstGeom>
            <a:solidFill>
              <a:sysClr val="window" lastClr="FFFFFF"/>
            </a:solidFill>
            <a:ln w="12700" cap="flat" cmpd="sng" algn="ctr">
              <a:noFill/>
              <a:prstDash val="solid"/>
              <a:miter lim="800000"/>
            </a:ln>
            <a:effectLst>
              <a:outerShdw blurRad="596900" dist="50800" dir="5400000" algn="ctr" rotWithShape="0">
                <a:srgbClr val="000000">
                  <a:alpha val="22000"/>
                </a:srgbClr>
              </a:outerShdw>
            </a:effectLst>
          </p:spPr>
          <p:txBody>
            <a:bodyPr lIns="91413" tIns="45707" rIns="91413" bIns="45707"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126" name="Oval 125">
              <a:extLst>
                <a:ext uri="{FF2B5EF4-FFF2-40B4-BE49-F238E27FC236}">
                  <a16:creationId xmlns:a16="http://schemas.microsoft.com/office/drawing/2014/main" id="{3258214C-0359-408B-8B39-2424509F3157}"/>
                </a:ext>
              </a:extLst>
            </p:cNvPr>
            <p:cNvSpPr/>
            <p:nvPr/>
          </p:nvSpPr>
          <p:spPr>
            <a:xfrm>
              <a:off x="3123082" y="3716002"/>
              <a:ext cx="336730" cy="336730"/>
            </a:xfrm>
            <a:prstGeom prst="ellipse">
              <a:avLst/>
            </a:prstGeom>
            <a:solidFill>
              <a:sysClr val="window" lastClr="FFFFFF">
                <a:lumMod val="95000"/>
              </a:sysClr>
            </a:solidFill>
            <a:ln w="12700" cap="flat" cmpd="sng" algn="ctr">
              <a:noFill/>
              <a:prstDash val="solid"/>
              <a:miter lim="800000"/>
            </a:ln>
            <a:effectLst/>
          </p:spPr>
          <p:txBody>
            <a:bodyPr lIns="91413" tIns="45707" rIns="91413" bIns="45707"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127" name="Oval 126">
              <a:extLst>
                <a:ext uri="{FF2B5EF4-FFF2-40B4-BE49-F238E27FC236}">
                  <a16:creationId xmlns:a16="http://schemas.microsoft.com/office/drawing/2014/main" id="{4F25743F-8E16-4816-AF0A-B73215221A98}"/>
                </a:ext>
              </a:extLst>
            </p:cNvPr>
            <p:cNvSpPr/>
            <p:nvPr/>
          </p:nvSpPr>
          <p:spPr>
            <a:xfrm>
              <a:off x="3182617" y="3774972"/>
              <a:ext cx="218795" cy="218795"/>
            </a:xfrm>
            <a:prstGeom prst="ellipse">
              <a:avLst/>
            </a:prstGeom>
            <a:solidFill>
              <a:sysClr val="window" lastClr="FFFFFF">
                <a:lumMod val="85000"/>
              </a:sysClr>
            </a:solidFill>
            <a:ln w="12700" cap="flat" cmpd="sng" algn="ctr">
              <a:noFill/>
              <a:prstDash val="solid"/>
              <a:miter lim="800000"/>
            </a:ln>
            <a:effectLst/>
          </p:spPr>
          <p:txBody>
            <a:bodyPr lIns="91413" tIns="45707" rIns="91413" bIns="45707"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smtClean="0">
                <a:ln>
                  <a:noFill/>
                </a:ln>
                <a:solidFill>
                  <a:prstClr val="white"/>
                </a:solidFill>
                <a:effectLst/>
                <a:uLnTx/>
                <a:uFillTx/>
                <a:latin typeface="Calibri"/>
                <a:ea typeface="+mn-ea"/>
                <a:cs typeface="+mn-cs"/>
              </a:endParaRPr>
            </a:p>
          </p:txBody>
        </p:sp>
        <p:cxnSp>
          <p:nvCxnSpPr>
            <p:cNvPr id="128" name="Straight Connector 127">
              <a:extLst>
                <a:ext uri="{FF2B5EF4-FFF2-40B4-BE49-F238E27FC236}">
                  <a16:creationId xmlns:a16="http://schemas.microsoft.com/office/drawing/2014/main" id="{68D055F9-0D65-4DA0-9188-CC4D2826755E}"/>
                </a:ext>
              </a:extLst>
            </p:cNvPr>
            <p:cNvCxnSpPr>
              <a:cxnSpLocks/>
              <a:stCxn id="126" idx="4"/>
            </p:cNvCxnSpPr>
            <p:nvPr/>
          </p:nvCxnSpPr>
          <p:spPr>
            <a:xfrm>
              <a:off x="3291446" y="4052732"/>
              <a:ext cx="0" cy="1936490"/>
            </a:xfrm>
            <a:prstGeom prst="line">
              <a:avLst/>
            </a:prstGeom>
            <a:noFill/>
            <a:ln w="6350" cap="sq" cmpd="sng" algn="ctr">
              <a:solidFill>
                <a:sysClr val="window" lastClr="FFFFFF">
                  <a:lumMod val="85000"/>
                </a:sysClr>
              </a:solidFill>
              <a:prstDash val="solid"/>
              <a:miter lim="800000"/>
              <a:tailEnd type="oval"/>
            </a:ln>
            <a:effectLst/>
          </p:spPr>
        </p:cxnSp>
      </p:grpSp>
      <p:grpSp>
        <p:nvGrpSpPr>
          <p:cNvPr id="94" name="Group 93"/>
          <p:cNvGrpSpPr/>
          <p:nvPr/>
        </p:nvGrpSpPr>
        <p:grpSpPr>
          <a:xfrm>
            <a:off x="4475540" y="2898924"/>
            <a:ext cx="578044" cy="1615963"/>
            <a:chOff x="5408777" y="2640964"/>
            <a:chExt cx="838765" cy="2344828"/>
          </a:xfrm>
        </p:grpSpPr>
        <p:sp>
          <p:nvSpPr>
            <p:cNvPr id="121" name="Oval 120">
              <a:extLst>
                <a:ext uri="{FF2B5EF4-FFF2-40B4-BE49-F238E27FC236}">
                  <a16:creationId xmlns:a16="http://schemas.microsoft.com/office/drawing/2014/main" id="{7976BFE6-9806-455C-A63A-18786BB06E1B}"/>
                </a:ext>
              </a:extLst>
            </p:cNvPr>
            <p:cNvSpPr/>
            <p:nvPr/>
          </p:nvSpPr>
          <p:spPr>
            <a:xfrm>
              <a:off x="5408777" y="4702266"/>
              <a:ext cx="838765" cy="283526"/>
            </a:xfrm>
            <a:prstGeom prst="ellipse">
              <a:avLst/>
            </a:prstGeom>
            <a:solidFill>
              <a:sysClr val="window" lastClr="FFFFFF"/>
            </a:solidFill>
            <a:ln w="12700" cap="flat" cmpd="sng" algn="ctr">
              <a:noFill/>
              <a:prstDash val="solid"/>
              <a:miter lim="800000"/>
            </a:ln>
            <a:effectLst>
              <a:outerShdw blurRad="596900" dist="50800" dir="5400000" algn="ctr" rotWithShape="0">
                <a:srgbClr val="000000">
                  <a:alpha val="22000"/>
                </a:srgbClr>
              </a:outerShdw>
            </a:effectLst>
          </p:spPr>
          <p:txBody>
            <a:bodyPr lIns="91413" tIns="45707" rIns="91413" bIns="45707"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122" name="Oval 121">
              <a:extLst>
                <a:ext uri="{FF2B5EF4-FFF2-40B4-BE49-F238E27FC236}">
                  <a16:creationId xmlns:a16="http://schemas.microsoft.com/office/drawing/2014/main" id="{37889C68-733C-4BB9-ADAA-3B39BC0A73BD}"/>
                </a:ext>
              </a:extLst>
            </p:cNvPr>
            <p:cNvSpPr/>
            <p:nvPr/>
          </p:nvSpPr>
          <p:spPr>
            <a:xfrm>
              <a:off x="5659792" y="2640964"/>
              <a:ext cx="336730" cy="336730"/>
            </a:xfrm>
            <a:prstGeom prst="ellipse">
              <a:avLst/>
            </a:prstGeom>
            <a:solidFill>
              <a:sysClr val="window" lastClr="FFFFFF">
                <a:lumMod val="95000"/>
              </a:sysClr>
            </a:solidFill>
            <a:ln w="12700" cap="flat" cmpd="sng" algn="ctr">
              <a:noFill/>
              <a:prstDash val="solid"/>
              <a:miter lim="800000"/>
            </a:ln>
            <a:effectLst/>
          </p:spPr>
          <p:txBody>
            <a:bodyPr lIns="91413" tIns="45707" rIns="91413" bIns="45707"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123" name="Oval 122">
              <a:extLst>
                <a:ext uri="{FF2B5EF4-FFF2-40B4-BE49-F238E27FC236}">
                  <a16:creationId xmlns:a16="http://schemas.microsoft.com/office/drawing/2014/main" id="{A5F52B63-3E7E-4E71-B295-2F29851E89AC}"/>
                </a:ext>
              </a:extLst>
            </p:cNvPr>
            <p:cNvSpPr/>
            <p:nvPr/>
          </p:nvSpPr>
          <p:spPr>
            <a:xfrm>
              <a:off x="5719327" y="2699935"/>
              <a:ext cx="218795" cy="218795"/>
            </a:xfrm>
            <a:prstGeom prst="ellipse">
              <a:avLst/>
            </a:prstGeom>
            <a:solidFill>
              <a:sysClr val="window" lastClr="FFFFFF">
                <a:lumMod val="85000"/>
              </a:sysClr>
            </a:solidFill>
            <a:ln w="12700" cap="flat" cmpd="sng" algn="ctr">
              <a:noFill/>
              <a:prstDash val="solid"/>
              <a:miter lim="800000"/>
            </a:ln>
            <a:effectLst/>
          </p:spPr>
          <p:txBody>
            <a:bodyPr lIns="91413" tIns="45707" rIns="91413" bIns="45707"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smtClean="0">
                <a:ln>
                  <a:noFill/>
                </a:ln>
                <a:solidFill>
                  <a:prstClr val="white"/>
                </a:solidFill>
                <a:effectLst/>
                <a:uLnTx/>
                <a:uFillTx/>
                <a:latin typeface="Calibri"/>
                <a:ea typeface="+mn-ea"/>
                <a:cs typeface="+mn-cs"/>
              </a:endParaRPr>
            </a:p>
          </p:txBody>
        </p:sp>
        <p:cxnSp>
          <p:nvCxnSpPr>
            <p:cNvPr id="124" name="Straight Connector 123">
              <a:extLst>
                <a:ext uri="{FF2B5EF4-FFF2-40B4-BE49-F238E27FC236}">
                  <a16:creationId xmlns:a16="http://schemas.microsoft.com/office/drawing/2014/main" id="{DC3EC708-B076-42C2-898F-11DE1306F50F}"/>
                </a:ext>
              </a:extLst>
            </p:cNvPr>
            <p:cNvCxnSpPr>
              <a:cxnSpLocks/>
              <a:stCxn id="122" idx="4"/>
            </p:cNvCxnSpPr>
            <p:nvPr/>
          </p:nvCxnSpPr>
          <p:spPr>
            <a:xfrm>
              <a:off x="5828156" y="2977697"/>
              <a:ext cx="0" cy="1866335"/>
            </a:xfrm>
            <a:prstGeom prst="line">
              <a:avLst/>
            </a:prstGeom>
            <a:noFill/>
            <a:ln w="6350" cap="sq" cmpd="sng" algn="ctr">
              <a:solidFill>
                <a:sysClr val="window" lastClr="FFFFFF">
                  <a:lumMod val="85000"/>
                </a:sysClr>
              </a:solidFill>
              <a:prstDash val="solid"/>
              <a:miter lim="800000"/>
              <a:tailEnd type="oval"/>
            </a:ln>
            <a:effectLst/>
          </p:spPr>
        </p:cxnSp>
      </p:grpSp>
      <p:grpSp>
        <p:nvGrpSpPr>
          <p:cNvPr id="95" name="Group 94"/>
          <p:cNvGrpSpPr/>
          <p:nvPr/>
        </p:nvGrpSpPr>
        <p:grpSpPr>
          <a:xfrm>
            <a:off x="6375317" y="2128229"/>
            <a:ext cx="496815" cy="1644398"/>
            <a:chOff x="8165430" y="1522654"/>
            <a:chExt cx="720899" cy="2386088"/>
          </a:xfrm>
        </p:grpSpPr>
        <p:sp>
          <p:nvSpPr>
            <p:cNvPr id="117" name="Oval 116">
              <a:extLst>
                <a:ext uri="{FF2B5EF4-FFF2-40B4-BE49-F238E27FC236}">
                  <a16:creationId xmlns:a16="http://schemas.microsoft.com/office/drawing/2014/main" id="{9D9C5934-816B-4D96-8AD7-3823DD384E8A}"/>
                </a:ext>
              </a:extLst>
            </p:cNvPr>
            <p:cNvSpPr/>
            <p:nvPr/>
          </p:nvSpPr>
          <p:spPr>
            <a:xfrm>
              <a:off x="8165430" y="3665058"/>
              <a:ext cx="720899" cy="243684"/>
            </a:xfrm>
            <a:prstGeom prst="ellipse">
              <a:avLst/>
            </a:prstGeom>
            <a:solidFill>
              <a:sysClr val="window" lastClr="FFFFFF"/>
            </a:solidFill>
            <a:ln w="12700" cap="flat" cmpd="sng" algn="ctr">
              <a:noFill/>
              <a:prstDash val="solid"/>
              <a:miter lim="800000"/>
            </a:ln>
            <a:effectLst>
              <a:outerShdw blurRad="596900" dist="50800" dir="5400000" algn="ctr" rotWithShape="0">
                <a:srgbClr val="000000">
                  <a:alpha val="22000"/>
                </a:srgbClr>
              </a:outerShdw>
            </a:effectLst>
          </p:spPr>
          <p:txBody>
            <a:bodyPr lIns="91413" tIns="45707" rIns="91413" bIns="45707"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118" name="Oval 117">
              <a:extLst>
                <a:ext uri="{FF2B5EF4-FFF2-40B4-BE49-F238E27FC236}">
                  <a16:creationId xmlns:a16="http://schemas.microsoft.com/office/drawing/2014/main" id="{39653BAE-270B-4BB9-8423-99470577F373}"/>
                </a:ext>
              </a:extLst>
            </p:cNvPr>
            <p:cNvSpPr/>
            <p:nvPr/>
          </p:nvSpPr>
          <p:spPr>
            <a:xfrm>
              <a:off x="8357512" y="1522654"/>
              <a:ext cx="336730" cy="336730"/>
            </a:xfrm>
            <a:prstGeom prst="ellipse">
              <a:avLst/>
            </a:prstGeom>
            <a:solidFill>
              <a:sysClr val="window" lastClr="FFFFFF">
                <a:lumMod val="95000"/>
              </a:sysClr>
            </a:solidFill>
            <a:ln w="12700" cap="flat" cmpd="sng" algn="ctr">
              <a:noFill/>
              <a:prstDash val="solid"/>
              <a:miter lim="800000"/>
            </a:ln>
            <a:effectLst/>
          </p:spPr>
          <p:txBody>
            <a:bodyPr lIns="91413" tIns="45707" rIns="91413" bIns="45707"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119" name="Oval 118">
              <a:extLst>
                <a:ext uri="{FF2B5EF4-FFF2-40B4-BE49-F238E27FC236}">
                  <a16:creationId xmlns:a16="http://schemas.microsoft.com/office/drawing/2014/main" id="{2FECE2CD-1E94-4E95-878B-0E69CA5F3173}"/>
                </a:ext>
              </a:extLst>
            </p:cNvPr>
            <p:cNvSpPr/>
            <p:nvPr/>
          </p:nvSpPr>
          <p:spPr>
            <a:xfrm>
              <a:off x="8417048" y="1581624"/>
              <a:ext cx="218795" cy="218795"/>
            </a:xfrm>
            <a:prstGeom prst="ellipse">
              <a:avLst/>
            </a:prstGeom>
            <a:solidFill>
              <a:sysClr val="window" lastClr="FFFFFF">
                <a:lumMod val="85000"/>
              </a:sysClr>
            </a:solidFill>
            <a:ln w="12700" cap="flat" cmpd="sng" algn="ctr">
              <a:noFill/>
              <a:prstDash val="solid"/>
              <a:miter lim="800000"/>
            </a:ln>
            <a:effectLst/>
          </p:spPr>
          <p:txBody>
            <a:bodyPr lIns="91413" tIns="45707" rIns="91413" bIns="45707"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smtClean="0">
                <a:ln>
                  <a:noFill/>
                </a:ln>
                <a:solidFill>
                  <a:prstClr val="white"/>
                </a:solidFill>
                <a:effectLst/>
                <a:uLnTx/>
                <a:uFillTx/>
                <a:latin typeface="Calibri"/>
                <a:ea typeface="+mn-ea"/>
                <a:cs typeface="+mn-cs"/>
              </a:endParaRPr>
            </a:p>
          </p:txBody>
        </p:sp>
        <p:cxnSp>
          <p:nvCxnSpPr>
            <p:cNvPr id="120" name="Straight Connector 119">
              <a:extLst>
                <a:ext uri="{FF2B5EF4-FFF2-40B4-BE49-F238E27FC236}">
                  <a16:creationId xmlns:a16="http://schemas.microsoft.com/office/drawing/2014/main" id="{EE183470-CEB8-4F9C-8067-F4AE2EEDF152}"/>
                </a:ext>
              </a:extLst>
            </p:cNvPr>
            <p:cNvCxnSpPr>
              <a:cxnSpLocks/>
              <a:stCxn id="118" idx="4"/>
            </p:cNvCxnSpPr>
            <p:nvPr/>
          </p:nvCxnSpPr>
          <p:spPr>
            <a:xfrm>
              <a:off x="8525877" y="1859386"/>
              <a:ext cx="0" cy="1927517"/>
            </a:xfrm>
            <a:prstGeom prst="line">
              <a:avLst/>
            </a:prstGeom>
            <a:noFill/>
            <a:ln w="6350" cap="sq" cmpd="sng" algn="ctr">
              <a:solidFill>
                <a:sysClr val="window" lastClr="FFFFFF">
                  <a:lumMod val="85000"/>
                </a:sysClr>
              </a:solidFill>
              <a:prstDash val="solid"/>
              <a:miter lim="800000"/>
              <a:tailEnd type="oval"/>
            </a:ln>
            <a:effectLst/>
          </p:spPr>
        </p:cxnSp>
      </p:grpSp>
      <p:grpSp>
        <p:nvGrpSpPr>
          <p:cNvPr id="96" name="Group 95"/>
          <p:cNvGrpSpPr/>
          <p:nvPr/>
        </p:nvGrpSpPr>
        <p:grpSpPr>
          <a:xfrm>
            <a:off x="8545391" y="1392743"/>
            <a:ext cx="385337" cy="1519571"/>
            <a:chOff x="10760535" y="455434"/>
            <a:chExt cx="559140" cy="2204959"/>
          </a:xfrm>
        </p:grpSpPr>
        <p:sp>
          <p:nvSpPr>
            <p:cNvPr id="113" name="Oval 112">
              <a:extLst>
                <a:ext uri="{FF2B5EF4-FFF2-40B4-BE49-F238E27FC236}">
                  <a16:creationId xmlns:a16="http://schemas.microsoft.com/office/drawing/2014/main" id="{00A8A631-DE5C-40D9-93C4-AE382AE7CC06}"/>
                </a:ext>
              </a:extLst>
            </p:cNvPr>
            <p:cNvSpPr/>
            <p:nvPr/>
          </p:nvSpPr>
          <p:spPr>
            <a:xfrm>
              <a:off x="10760535" y="2471388"/>
              <a:ext cx="559140" cy="189005"/>
            </a:xfrm>
            <a:prstGeom prst="ellipse">
              <a:avLst/>
            </a:prstGeom>
            <a:solidFill>
              <a:sysClr val="window" lastClr="FFFFFF"/>
            </a:solidFill>
            <a:ln w="12700" cap="flat" cmpd="sng" algn="ctr">
              <a:noFill/>
              <a:prstDash val="solid"/>
              <a:miter lim="800000"/>
            </a:ln>
            <a:effectLst>
              <a:outerShdw blurRad="596900" dist="50800" dir="5400000" algn="ctr" rotWithShape="0">
                <a:srgbClr val="000000">
                  <a:alpha val="22000"/>
                </a:srgbClr>
              </a:outerShdw>
            </a:effectLst>
          </p:spPr>
          <p:txBody>
            <a:bodyPr lIns="91413" tIns="45707" rIns="91413" bIns="45707"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114" name="Oval 113">
              <a:extLst>
                <a:ext uri="{FF2B5EF4-FFF2-40B4-BE49-F238E27FC236}">
                  <a16:creationId xmlns:a16="http://schemas.microsoft.com/office/drawing/2014/main" id="{91F2CACD-77DE-48D1-A356-585362DC436B}"/>
                </a:ext>
              </a:extLst>
            </p:cNvPr>
            <p:cNvSpPr/>
            <p:nvPr/>
          </p:nvSpPr>
          <p:spPr>
            <a:xfrm>
              <a:off x="10871740" y="455434"/>
              <a:ext cx="336730" cy="336730"/>
            </a:xfrm>
            <a:prstGeom prst="ellipse">
              <a:avLst/>
            </a:prstGeom>
            <a:solidFill>
              <a:sysClr val="window" lastClr="FFFFFF">
                <a:lumMod val="95000"/>
              </a:sysClr>
            </a:solidFill>
            <a:ln w="12700" cap="flat" cmpd="sng" algn="ctr">
              <a:noFill/>
              <a:prstDash val="solid"/>
              <a:miter lim="800000"/>
            </a:ln>
            <a:effectLst/>
          </p:spPr>
          <p:txBody>
            <a:bodyPr lIns="91413" tIns="45707" rIns="91413" bIns="45707"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115" name="Oval 114">
              <a:extLst>
                <a:ext uri="{FF2B5EF4-FFF2-40B4-BE49-F238E27FC236}">
                  <a16:creationId xmlns:a16="http://schemas.microsoft.com/office/drawing/2014/main" id="{924A3B0F-DCD2-46FA-AD80-6E87B7F3F1AA}"/>
                </a:ext>
              </a:extLst>
            </p:cNvPr>
            <p:cNvSpPr/>
            <p:nvPr/>
          </p:nvSpPr>
          <p:spPr>
            <a:xfrm>
              <a:off x="10931276" y="514404"/>
              <a:ext cx="218795" cy="218795"/>
            </a:xfrm>
            <a:prstGeom prst="ellipse">
              <a:avLst/>
            </a:prstGeom>
            <a:solidFill>
              <a:sysClr val="window" lastClr="FFFFFF">
                <a:lumMod val="85000"/>
              </a:sysClr>
            </a:solidFill>
            <a:ln w="12700" cap="flat" cmpd="sng" algn="ctr">
              <a:noFill/>
              <a:prstDash val="solid"/>
              <a:miter lim="800000"/>
            </a:ln>
            <a:effectLst/>
          </p:spPr>
          <p:txBody>
            <a:bodyPr lIns="91413" tIns="45707" rIns="91413" bIns="45707"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smtClean="0">
                <a:ln>
                  <a:noFill/>
                </a:ln>
                <a:solidFill>
                  <a:prstClr val="white"/>
                </a:solidFill>
                <a:effectLst/>
                <a:uLnTx/>
                <a:uFillTx/>
                <a:latin typeface="Calibri"/>
                <a:ea typeface="+mn-ea"/>
                <a:cs typeface="+mn-cs"/>
              </a:endParaRPr>
            </a:p>
          </p:txBody>
        </p:sp>
        <p:cxnSp>
          <p:nvCxnSpPr>
            <p:cNvPr id="116" name="Straight Connector 115">
              <a:extLst>
                <a:ext uri="{FF2B5EF4-FFF2-40B4-BE49-F238E27FC236}">
                  <a16:creationId xmlns:a16="http://schemas.microsoft.com/office/drawing/2014/main" id="{0656641D-08DF-4883-9BEF-7CD3DF05DEB4}"/>
                </a:ext>
              </a:extLst>
            </p:cNvPr>
            <p:cNvCxnSpPr>
              <a:cxnSpLocks/>
              <a:stCxn id="114" idx="4"/>
              <a:endCxn id="113" idx="0"/>
            </p:cNvCxnSpPr>
            <p:nvPr/>
          </p:nvCxnSpPr>
          <p:spPr>
            <a:xfrm>
              <a:off x="11040105" y="792164"/>
              <a:ext cx="0" cy="1679222"/>
            </a:xfrm>
            <a:prstGeom prst="line">
              <a:avLst/>
            </a:prstGeom>
            <a:noFill/>
            <a:ln w="6350" cap="sq" cmpd="sng" algn="ctr">
              <a:solidFill>
                <a:sysClr val="window" lastClr="FFFFFF">
                  <a:lumMod val="85000"/>
                </a:sysClr>
              </a:solidFill>
              <a:prstDash val="solid"/>
              <a:miter lim="800000"/>
              <a:tailEnd type="oval"/>
            </a:ln>
            <a:effectLst/>
          </p:spPr>
        </p:cxnSp>
      </p:grpSp>
      <p:sp>
        <p:nvSpPr>
          <p:cNvPr id="110" name="Rectangle 109">
            <a:extLst>
              <a:ext uri="{FF2B5EF4-FFF2-40B4-BE49-F238E27FC236}">
                <a16:creationId xmlns:a16="http://schemas.microsoft.com/office/drawing/2014/main" id="{3AF22472-B9CE-479A-B2FA-79CFB0921360}"/>
              </a:ext>
            </a:extLst>
          </p:cNvPr>
          <p:cNvSpPr/>
          <p:nvPr/>
        </p:nvSpPr>
        <p:spPr>
          <a:xfrm>
            <a:off x="529371" y="3921321"/>
            <a:ext cx="2370375" cy="1315719"/>
          </a:xfrm>
          <a:prstGeom prst="rect">
            <a:avLst/>
          </a:prstGeom>
        </p:spPr>
        <p:txBody>
          <a:bodyPr wrap="square" lIns="91413" tIns="45707" rIns="91413" bIns="45707">
            <a:spAutoFit/>
          </a:bodyPr>
          <a:lstStyle/>
          <a:p>
            <a:pPr marL="114300" marR="0" lvl="0" indent="-114300" defTabSz="914127" eaLnBrk="1" fontAlgn="auto" latinLnBrk="0" hangingPunct="1">
              <a:spcAft>
                <a:spcPts val="600"/>
              </a:spcAft>
              <a:buClrTx/>
              <a:buSzTx/>
              <a:buFont typeface="Arial" panose="020B0604020202020204" pitchFamily="34" charset="0"/>
              <a:buChar char="•"/>
              <a:tabLst/>
              <a:defRPr/>
            </a:pPr>
            <a:r>
              <a:rPr kumimoji="0" lang="en-US" sz="850" b="0" i="0" u="none" strike="noStrike" kern="0" cap="none" spc="0" normalizeH="0" baseline="0" noProof="0" dirty="0" smtClean="0">
                <a:ln>
                  <a:noFill/>
                </a:ln>
                <a:solidFill>
                  <a:prstClr val="white">
                    <a:lumMod val="65000"/>
                  </a:prstClr>
                </a:solidFill>
                <a:effectLst/>
                <a:uLnTx/>
                <a:uFillTx/>
                <a:latin typeface="Segoe UI" panose="020B0502040204020203" pitchFamily="34" charset="0"/>
                <a:cs typeface="Segoe UI" panose="020B0502040204020203" pitchFamily="34" charset="0"/>
              </a:rPr>
              <a:t>Task group final</a:t>
            </a:r>
            <a:r>
              <a:rPr kumimoji="0" lang="en-US" sz="850" b="0" i="0" u="none" strike="noStrike" kern="0" cap="none" spc="0" normalizeH="0" noProof="0" dirty="0" smtClean="0">
                <a:ln>
                  <a:noFill/>
                </a:ln>
                <a:solidFill>
                  <a:prstClr val="white">
                    <a:lumMod val="65000"/>
                  </a:prstClr>
                </a:solidFill>
                <a:effectLst/>
                <a:uLnTx/>
                <a:uFillTx/>
                <a:latin typeface="Segoe UI" panose="020B0502040204020203" pitchFamily="34" charset="0"/>
                <a:cs typeface="Segoe UI" panose="020B0502040204020203" pitchFamily="34" charset="0"/>
              </a:rPr>
              <a:t> draft consensus</a:t>
            </a:r>
          </a:p>
          <a:p>
            <a:pPr marL="114300" marR="0" lvl="0" indent="-114300" defTabSz="914127" eaLnBrk="1" fontAlgn="auto" latinLnBrk="0" hangingPunct="1">
              <a:spcAft>
                <a:spcPts val="600"/>
              </a:spcAft>
              <a:buClrTx/>
              <a:buSzTx/>
              <a:buFont typeface="Arial" panose="020B0604020202020204" pitchFamily="34" charset="0"/>
              <a:buChar char="•"/>
              <a:tabLst/>
              <a:defRPr/>
            </a:pPr>
            <a:r>
              <a:rPr lang="en-US" sz="850" kern="0" noProof="0" dirty="0" smtClean="0">
                <a:solidFill>
                  <a:prstClr val="white">
                    <a:lumMod val="65000"/>
                  </a:prstClr>
                </a:solidFill>
                <a:latin typeface="Segoe UI" panose="020B0502040204020203" pitchFamily="34" charset="0"/>
                <a:cs typeface="Segoe UI" panose="020B0502040204020203" pitchFamily="34" charset="0"/>
              </a:rPr>
              <a:t>Coordinating Committee approval</a:t>
            </a:r>
          </a:p>
          <a:p>
            <a:pPr marL="114300" lvl="0" indent="-114300" defTabSz="914127">
              <a:spcAft>
                <a:spcPts val="600"/>
              </a:spcAft>
              <a:buFont typeface="Arial" panose="020B0604020202020204" pitchFamily="34" charset="0"/>
              <a:buChar char="•"/>
            </a:pPr>
            <a:r>
              <a:rPr kumimoji="0" lang="en-US" sz="850" b="0" i="0" u="none" strike="noStrike" kern="0" cap="none" spc="0" normalizeH="0" baseline="0" dirty="0" smtClean="0">
                <a:ln>
                  <a:noFill/>
                </a:ln>
                <a:solidFill>
                  <a:prstClr val="white">
                    <a:lumMod val="65000"/>
                  </a:prstClr>
                </a:solidFill>
                <a:effectLst/>
                <a:uLnTx/>
                <a:uFillTx/>
                <a:latin typeface="Segoe UI" panose="020B0502040204020203" pitchFamily="34" charset="0"/>
                <a:cs typeface="Segoe UI" panose="020B0502040204020203" pitchFamily="34" charset="0"/>
              </a:rPr>
              <a:t>Distribute</a:t>
            </a:r>
            <a:r>
              <a:rPr lang="en-US" sz="850" kern="0" dirty="0">
                <a:solidFill>
                  <a:prstClr val="white">
                    <a:lumMod val="65000"/>
                  </a:prstClr>
                </a:solidFill>
                <a:latin typeface="Segoe UI" panose="020B0502040204020203" pitchFamily="34" charset="0"/>
                <a:cs typeface="Segoe UI" panose="020B0502040204020203" pitchFamily="34" charset="0"/>
              </a:rPr>
              <a:t> </a:t>
            </a:r>
            <a:r>
              <a:rPr lang="en-US" sz="850" kern="0" dirty="0" smtClean="0">
                <a:solidFill>
                  <a:prstClr val="white">
                    <a:lumMod val="65000"/>
                  </a:prstClr>
                </a:solidFill>
                <a:latin typeface="Segoe UI" panose="020B0502040204020203" pitchFamily="34" charset="0"/>
                <a:cs typeface="Segoe UI" panose="020B0502040204020203" pitchFamily="34" charset="0"/>
              </a:rPr>
              <a:t>OP&amp;P &amp; Specification simultaneously to all Participants for </a:t>
            </a:r>
            <a:r>
              <a:rPr lang="en-US" sz="850" kern="0" dirty="0">
                <a:solidFill>
                  <a:prstClr val="white">
                    <a:lumMod val="65000"/>
                  </a:prstClr>
                </a:solidFill>
                <a:latin typeface="Segoe UI" panose="020B0502040204020203" pitchFamily="34" charset="0"/>
                <a:cs typeface="Segoe UI" panose="020B0502040204020203" pitchFamily="34" charset="0"/>
              </a:rPr>
              <a:t>30 Day Notice of Objection </a:t>
            </a:r>
            <a:endParaRPr lang="en-US" sz="850" kern="0" dirty="0" smtClean="0">
              <a:solidFill>
                <a:prstClr val="white">
                  <a:lumMod val="65000"/>
                </a:prstClr>
              </a:solidFill>
              <a:latin typeface="Segoe UI" panose="020B0502040204020203" pitchFamily="34" charset="0"/>
              <a:cs typeface="Segoe UI" panose="020B0502040204020203" pitchFamily="34" charset="0"/>
            </a:endParaRPr>
          </a:p>
          <a:p>
            <a:pPr marL="114300" lvl="0" indent="-114300" defTabSz="914127">
              <a:spcAft>
                <a:spcPts val="600"/>
              </a:spcAft>
              <a:buFont typeface="Arial" panose="020B0604020202020204" pitchFamily="34" charset="0"/>
              <a:buChar char="•"/>
            </a:pPr>
            <a:r>
              <a:rPr kumimoji="0" lang="en-US" sz="850" b="0" i="0" u="none" strike="noStrike" kern="0" cap="none" spc="0" normalizeH="0" baseline="0" noProof="0" dirty="0" smtClean="0">
                <a:ln>
                  <a:noFill/>
                </a:ln>
                <a:solidFill>
                  <a:prstClr val="white">
                    <a:lumMod val="65000"/>
                  </a:prstClr>
                </a:solidFill>
                <a:effectLst/>
                <a:uLnTx/>
                <a:uFillTx/>
                <a:latin typeface="Segoe UI" panose="020B0502040204020203" pitchFamily="34" charset="0"/>
                <a:cs typeface="Segoe UI" panose="020B0502040204020203" pitchFamily="34" charset="0"/>
              </a:rPr>
              <a:t>Participant Web</a:t>
            </a:r>
            <a:r>
              <a:rPr lang="en-US" sz="850" kern="0" dirty="0" err="1" smtClean="0">
                <a:solidFill>
                  <a:prstClr val="white">
                    <a:lumMod val="65000"/>
                  </a:prstClr>
                </a:solidFill>
                <a:latin typeface="Segoe UI" panose="020B0502040204020203" pitchFamily="34" charset="0"/>
                <a:cs typeface="Segoe UI" panose="020B0502040204020203" pitchFamily="34" charset="0"/>
              </a:rPr>
              <a:t>inar</a:t>
            </a:r>
            <a:endParaRPr lang="en-US" sz="850" kern="0" dirty="0" smtClean="0">
              <a:solidFill>
                <a:prstClr val="white">
                  <a:lumMod val="65000"/>
                </a:prstClr>
              </a:solidFill>
              <a:latin typeface="Segoe UI" panose="020B0502040204020203" pitchFamily="34" charset="0"/>
              <a:cs typeface="Segoe UI" panose="020B0502040204020203" pitchFamily="34" charset="0"/>
            </a:endParaRPr>
          </a:p>
          <a:p>
            <a:pPr marL="114300" lvl="0" indent="-114300" defTabSz="914127">
              <a:spcAft>
                <a:spcPts val="600"/>
              </a:spcAft>
              <a:buFont typeface="Arial" panose="020B0604020202020204" pitchFamily="34" charset="0"/>
              <a:buChar char="•"/>
            </a:pPr>
            <a:r>
              <a:rPr kumimoji="0" lang="en-US" sz="850" b="0" i="0" u="none" strike="noStrike" kern="0" cap="none" spc="0" normalizeH="0" baseline="0" noProof="0" dirty="0" smtClean="0">
                <a:ln>
                  <a:noFill/>
                </a:ln>
                <a:solidFill>
                  <a:prstClr val="white">
                    <a:lumMod val="65000"/>
                  </a:prstClr>
                </a:solidFill>
                <a:effectLst/>
                <a:uLnTx/>
                <a:uFillTx/>
                <a:latin typeface="Segoe UI" panose="020B0502040204020203" pitchFamily="34" charset="0"/>
                <a:cs typeface="Segoe UI" panose="020B0502040204020203" pitchFamily="34" charset="0"/>
              </a:rPr>
              <a:t>OP&amp;P active</a:t>
            </a:r>
          </a:p>
        </p:txBody>
      </p:sp>
      <p:sp>
        <p:nvSpPr>
          <p:cNvPr id="111" name="TextBox 110">
            <a:extLst>
              <a:ext uri="{FF2B5EF4-FFF2-40B4-BE49-F238E27FC236}">
                <a16:creationId xmlns:a16="http://schemas.microsoft.com/office/drawing/2014/main" id="{AEFE748F-1414-4CFC-B3FB-561AE5848535}"/>
              </a:ext>
            </a:extLst>
          </p:cNvPr>
          <p:cNvSpPr txBox="1"/>
          <p:nvPr/>
        </p:nvSpPr>
        <p:spPr>
          <a:xfrm>
            <a:off x="457200" y="3639798"/>
            <a:ext cx="2519627" cy="350839"/>
          </a:xfrm>
          <a:prstGeom prst="rect">
            <a:avLst/>
          </a:prstGeom>
          <a:noFill/>
        </p:spPr>
        <p:txBody>
          <a:bodyPr wrap="square" lIns="91413" tIns="45707" rIns="91413" bIns="45707" rtlCol="0">
            <a:spAutoFit/>
          </a:bodyPr>
          <a:lstStyle/>
          <a:p>
            <a:pPr marL="0" marR="0" lvl="0" indent="0" defTabSz="914127" eaLnBrk="1" fontAlgn="auto" latinLnBrk="0" hangingPunct="1">
              <a:lnSpc>
                <a:spcPct val="8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prstClr val="black">
                    <a:lumMod val="85000"/>
                    <a:lumOff val="15000"/>
                  </a:prstClr>
                </a:solidFill>
                <a:effectLst/>
                <a:uLnTx/>
                <a:uFillTx/>
                <a:latin typeface="Nexa Bold" panose="02000000000000000000" pitchFamily="50" charset="0"/>
              </a:rPr>
              <a:t>Safeguarding CUI Operating Policy #13</a:t>
            </a:r>
          </a:p>
          <a:p>
            <a:pPr lvl="0" defTabSz="914127">
              <a:lnSpc>
                <a:spcPct val="80000"/>
              </a:lnSpc>
            </a:pPr>
            <a:r>
              <a:rPr lang="en-US" sz="1050" kern="0" dirty="0" smtClean="0">
                <a:solidFill>
                  <a:prstClr val="black">
                    <a:lumMod val="85000"/>
                    <a:lumOff val="15000"/>
                  </a:prstClr>
                </a:solidFill>
                <a:latin typeface="Nexa Bold" panose="02000000000000000000" pitchFamily="50" charset="0"/>
              </a:rPr>
              <a:t>&amp; NIST </a:t>
            </a:r>
            <a:r>
              <a:rPr lang="en-US" sz="1050" kern="0" dirty="0">
                <a:solidFill>
                  <a:prstClr val="black">
                    <a:lumMod val="85000"/>
                    <a:lumOff val="15000"/>
                  </a:prstClr>
                </a:solidFill>
                <a:latin typeface="Nexa Bold" panose="02000000000000000000" pitchFamily="50" charset="0"/>
              </a:rPr>
              <a:t>800-171 Specification </a:t>
            </a:r>
            <a:endParaRPr kumimoji="0" lang="en-US" sz="1050" b="0" i="0" u="none" strike="noStrike" kern="0" cap="none" spc="0" normalizeH="0" baseline="0" noProof="0" dirty="0" smtClean="0">
              <a:ln>
                <a:noFill/>
              </a:ln>
              <a:solidFill>
                <a:prstClr val="black">
                  <a:lumMod val="85000"/>
                  <a:lumOff val="15000"/>
                </a:prstClr>
              </a:solidFill>
              <a:effectLst/>
              <a:uLnTx/>
              <a:uFillTx/>
              <a:latin typeface="Nexa Bold" panose="02000000000000000000" pitchFamily="50" charset="0"/>
            </a:endParaRPr>
          </a:p>
        </p:txBody>
      </p:sp>
      <p:sp>
        <p:nvSpPr>
          <p:cNvPr id="107" name="Rectangle 106">
            <a:extLst>
              <a:ext uri="{FF2B5EF4-FFF2-40B4-BE49-F238E27FC236}">
                <a16:creationId xmlns:a16="http://schemas.microsoft.com/office/drawing/2014/main" id="{A9EADF66-418B-40AC-BC1F-F636D7F099B6}"/>
              </a:ext>
            </a:extLst>
          </p:cNvPr>
          <p:cNvSpPr/>
          <p:nvPr/>
        </p:nvSpPr>
        <p:spPr>
          <a:xfrm>
            <a:off x="3148152" y="3161956"/>
            <a:ext cx="1712429" cy="1138747"/>
          </a:xfrm>
          <a:prstGeom prst="rect">
            <a:avLst/>
          </a:prstGeom>
        </p:spPr>
        <p:txBody>
          <a:bodyPr wrap="square" lIns="91413" tIns="45707" rIns="91413" bIns="45707">
            <a:spAutoFit/>
          </a:bodyPr>
          <a:lstStyle/>
          <a:p>
            <a:pPr marL="114300" lvl="0" indent="-114300" defTabSz="914127">
              <a:buFont typeface="Arial" panose="020B0604020202020204" pitchFamily="34" charset="0"/>
              <a:buChar char="•"/>
              <a:defRPr/>
            </a:pPr>
            <a:r>
              <a:rPr lang="en-US" sz="850" kern="0" dirty="0">
                <a:solidFill>
                  <a:prstClr val="white">
                    <a:lumMod val="65000"/>
                  </a:prstClr>
                </a:solidFill>
                <a:latin typeface="Segoe UI" panose="020B0502040204020203" pitchFamily="34" charset="0"/>
                <a:cs typeface="Segoe UI" panose="020B0502040204020203" pitchFamily="34" charset="0"/>
              </a:rPr>
              <a:t>Coordinating Committee approval</a:t>
            </a:r>
          </a:p>
          <a:p>
            <a:pPr marL="114300" lvl="0" indent="-114300" defTabSz="914127">
              <a:buFont typeface="Arial" panose="020B0604020202020204" pitchFamily="34" charset="0"/>
              <a:buChar char="•"/>
              <a:defRPr/>
            </a:pPr>
            <a:endParaRPr lang="en-US" sz="850" kern="0" dirty="0">
              <a:solidFill>
                <a:prstClr val="white">
                  <a:lumMod val="65000"/>
                </a:prstClr>
              </a:solidFill>
              <a:latin typeface="Segoe UI" panose="020B0502040204020203" pitchFamily="34" charset="0"/>
              <a:cs typeface="Segoe UI" panose="020B0502040204020203" pitchFamily="34" charset="0"/>
            </a:endParaRPr>
          </a:p>
          <a:p>
            <a:pPr marL="114300" lvl="0" indent="-114300" defTabSz="914127">
              <a:buFont typeface="Arial" panose="020B0604020202020204" pitchFamily="34" charset="0"/>
              <a:buChar char="•"/>
              <a:defRPr/>
            </a:pPr>
            <a:r>
              <a:rPr lang="en-US" sz="850" kern="0" dirty="0">
                <a:solidFill>
                  <a:prstClr val="white">
                    <a:lumMod val="65000"/>
                  </a:prstClr>
                </a:solidFill>
                <a:latin typeface="Segoe UI" panose="020B0502040204020203" pitchFamily="34" charset="0"/>
                <a:cs typeface="Segoe UI" panose="020B0502040204020203" pitchFamily="34" charset="0"/>
              </a:rPr>
              <a:t>Distribute to all Participants for 30 Day Notice of Objection </a:t>
            </a:r>
          </a:p>
          <a:p>
            <a:pPr marL="114300" lvl="0" indent="-114300" defTabSz="914127">
              <a:buFont typeface="Arial" panose="020B0604020202020204" pitchFamily="34" charset="0"/>
              <a:buChar char="•"/>
              <a:defRPr/>
            </a:pPr>
            <a:endParaRPr lang="en-US" sz="850" kern="0" dirty="0">
              <a:solidFill>
                <a:prstClr val="white">
                  <a:lumMod val="65000"/>
                </a:prstClr>
              </a:solidFill>
              <a:latin typeface="Segoe UI" panose="020B0502040204020203" pitchFamily="34" charset="0"/>
              <a:cs typeface="Segoe UI" panose="020B0502040204020203" pitchFamily="34" charset="0"/>
            </a:endParaRPr>
          </a:p>
          <a:p>
            <a:pPr marL="114300" lvl="0" indent="-114300" defTabSz="914127">
              <a:buFont typeface="Arial" panose="020B0604020202020204" pitchFamily="34" charset="0"/>
              <a:buChar char="•"/>
              <a:defRPr/>
            </a:pPr>
            <a:r>
              <a:rPr lang="en-US" sz="850" kern="0" dirty="0">
                <a:solidFill>
                  <a:prstClr val="white">
                    <a:lumMod val="65000"/>
                  </a:prstClr>
                </a:solidFill>
                <a:latin typeface="Segoe UI" panose="020B0502040204020203" pitchFamily="34" charset="0"/>
                <a:cs typeface="Segoe UI" panose="020B0502040204020203" pitchFamily="34" charset="0"/>
              </a:rPr>
              <a:t>Participant Webinar</a:t>
            </a:r>
          </a:p>
        </p:txBody>
      </p:sp>
      <p:sp>
        <p:nvSpPr>
          <p:cNvPr id="108" name="TextBox 107">
            <a:extLst>
              <a:ext uri="{FF2B5EF4-FFF2-40B4-BE49-F238E27FC236}">
                <a16:creationId xmlns:a16="http://schemas.microsoft.com/office/drawing/2014/main" id="{8FEB1A21-B4EF-49EE-8141-275EB92CD7F4}"/>
              </a:ext>
            </a:extLst>
          </p:cNvPr>
          <p:cNvSpPr txBox="1"/>
          <p:nvPr/>
        </p:nvSpPr>
        <p:spPr>
          <a:xfrm>
            <a:off x="3137274" y="2912314"/>
            <a:ext cx="1680811" cy="350839"/>
          </a:xfrm>
          <a:prstGeom prst="rect">
            <a:avLst/>
          </a:prstGeom>
          <a:noFill/>
        </p:spPr>
        <p:txBody>
          <a:bodyPr wrap="square" lIns="91413" tIns="45707" rIns="91413" bIns="45707" rtlCol="0">
            <a:spAutoFit/>
          </a:bodyPr>
          <a:lstStyle/>
          <a:p>
            <a:pPr lvl="0" defTabSz="914127">
              <a:lnSpc>
                <a:spcPct val="80000"/>
              </a:lnSpc>
              <a:defRPr/>
            </a:pPr>
            <a:r>
              <a:rPr lang="en-US" sz="1050" kern="0" dirty="0">
                <a:solidFill>
                  <a:prstClr val="black">
                    <a:lumMod val="85000"/>
                    <a:lumOff val="15000"/>
                  </a:prstClr>
                </a:solidFill>
                <a:latin typeface="Nexa Bold" panose="02000000000000000000" pitchFamily="50" charset="0"/>
              </a:rPr>
              <a:t>OP&amp;P 10 (New Network Agreements Opt-Out)</a:t>
            </a:r>
          </a:p>
        </p:txBody>
      </p:sp>
      <p:sp>
        <p:nvSpPr>
          <p:cNvPr id="104" name="Rectangle 103">
            <a:extLst>
              <a:ext uri="{FF2B5EF4-FFF2-40B4-BE49-F238E27FC236}">
                <a16:creationId xmlns:a16="http://schemas.microsoft.com/office/drawing/2014/main" id="{14AF2BB7-6EF8-4AC9-8B25-D6A863BA6D96}"/>
              </a:ext>
            </a:extLst>
          </p:cNvPr>
          <p:cNvSpPr/>
          <p:nvPr/>
        </p:nvSpPr>
        <p:spPr>
          <a:xfrm>
            <a:off x="4839094" y="2231396"/>
            <a:ext cx="1742132" cy="1138747"/>
          </a:xfrm>
          <a:prstGeom prst="rect">
            <a:avLst/>
          </a:prstGeom>
        </p:spPr>
        <p:txBody>
          <a:bodyPr wrap="square" lIns="91413" tIns="45707" rIns="91413" bIns="45707">
            <a:spAutoFit/>
          </a:bodyPr>
          <a:lstStyle/>
          <a:p>
            <a:pPr marL="114300" lvl="0" indent="-114300" defTabSz="914127">
              <a:buFont typeface="Arial" panose="020B0604020202020204" pitchFamily="34" charset="0"/>
              <a:buChar char="•"/>
            </a:pPr>
            <a:r>
              <a:rPr lang="en-US" sz="850" kern="0" dirty="0">
                <a:solidFill>
                  <a:prstClr val="white">
                    <a:lumMod val="65000"/>
                  </a:prstClr>
                </a:solidFill>
                <a:latin typeface="Segoe UI" panose="020B0502040204020203" pitchFamily="34" charset="0"/>
                <a:cs typeface="Segoe UI" panose="020B0502040204020203" pitchFamily="34" charset="0"/>
              </a:rPr>
              <a:t>Coordinating Committee re-approval (same version approved 5-23-2018)</a:t>
            </a:r>
          </a:p>
          <a:p>
            <a:pPr marL="114300" lvl="0" indent="-114300" defTabSz="914127">
              <a:buFont typeface="Arial" panose="020B0604020202020204" pitchFamily="34" charset="0"/>
              <a:buChar char="•"/>
            </a:pPr>
            <a:endParaRPr lang="en-US" sz="850" kern="0" dirty="0">
              <a:solidFill>
                <a:prstClr val="white">
                  <a:lumMod val="65000"/>
                </a:prstClr>
              </a:solidFill>
              <a:latin typeface="Segoe UI" panose="020B0502040204020203" pitchFamily="34" charset="0"/>
              <a:cs typeface="Segoe UI" panose="020B0502040204020203" pitchFamily="34" charset="0"/>
            </a:endParaRPr>
          </a:p>
          <a:p>
            <a:pPr marL="114300" lvl="0" indent="-114300" defTabSz="914127">
              <a:buFont typeface="Arial" panose="020B0604020202020204" pitchFamily="34" charset="0"/>
              <a:buChar char="•"/>
            </a:pPr>
            <a:r>
              <a:rPr lang="en-US" sz="850" kern="0" dirty="0">
                <a:solidFill>
                  <a:prstClr val="white">
                    <a:lumMod val="65000"/>
                  </a:prstClr>
                </a:solidFill>
                <a:latin typeface="Segoe UI" panose="020B0502040204020203" pitchFamily="34" charset="0"/>
                <a:cs typeface="Segoe UI" panose="020B0502040204020203" pitchFamily="34" charset="0"/>
              </a:rPr>
              <a:t>Distribute 30 day notice</a:t>
            </a:r>
          </a:p>
          <a:p>
            <a:pPr marL="114300" lvl="0" indent="-114300" defTabSz="914127">
              <a:buFont typeface="Arial" panose="020B0604020202020204" pitchFamily="34" charset="0"/>
              <a:buChar char="•"/>
            </a:pPr>
            <a:endParaRPr lang="en-US" sz="850" kern="0" dirty="0">
              <a:solidFill>
                <a:prstClr val="white">
                  <a:lumMod val="65000"/>
                </a:prstClr>
              </a:solidFill>
              <a:latin typeface="Segoe UI" panose="020B0502040204020203" pitchFamily="34" charset="0"/>
              <a:cs typeface="Segoe UI" panose="020B0502040204020203" pitchFamily="34" charset="0"/>
            </a:endParaRPr>
          </a:p>
          <a:p>
            <a:pPr marL="114300" lvl="0" indent="-114300" defTabSz="914127">
              <a:buFont typeface="Arial" panose="020B0604020202020204" pitchFamily="34" charset="0"/>
              <a:buChar char="•"/>
            </a:pPr>
            <a:r>
              <a:rPr lang="en-US" sz="850" kern="0" dirty="0">
                <a:solidFill>
                  <a:prstClr val="white">
                    <a:lumMod val="65000"/>
                  </a:prstClr>
                </a:solidFill>
                <a:latin typeface="Segoe UI" panose="020B0502040204020203" pitchFamily="34" charset="0"/>
                <a:cs typeface="Segoe UI" panose="020B0502040204020203" pitchFamily="34" charset="0"/>
              </a:rPr>
              <a:t>Participant signatures before DURSA effective date</a:t>
            </a:r>
          </a:p>
        </p:txBody>
      </p:sp>
      <p:sp>
        <p:nvSpPr>
          <p:cNvPr id="105" name="TextBox 104">
            <a:extLst>
              <a:ext uri="{FF2B5EF4-FFF2-40B4-BE49-F238E27FC236}">
                <a16:creationId xmlns:a16="http://schemas.microsoft.com/office/drawing/2014/main" id="{1ED678B5-7545-4757-AE35-5D2CE12B6807}"/>
              </a:ext>
            </a:extLst>
          </p:cNvPr>
          <p:cNvSpPr txBox="1"/>
          <p:nvPr/>
        </p:nvSpPr>
        <p:spPr>
          <a:xfrm>
            <a:off x="4818085" y="2055457"/>
            <a:ext cx="1851826" cy="221573"/>
          </a:xfrm>
          <a:prstGeom prst="rect">
            <a:avLst/>
          </a:prstGeom>
          <a:noFill/>
        </p:spPr>
        <p:txBody>
          <a:bodyPr wrap="square" lIns="91413" tIns="45707" rIns="91413" bIns="45707" rtlCol="0">
            <a:spAutoFit/>
          </a:bodyPr>
          <a:lstStyle/>
          <a:p>
            <a:pPr lvl="0" defTabSz="914127">
              <a:lnSpc>
                <a:spcPct val="80000"/>
              </a:lnSpc>
              <a:defRPr/>
            </a:pPr>
            <a:r>
              <a:rPr lang="en-US" sz="1050" kern="0" dirty="0">
                <a:solidFill>
                  <a:prstClr val="black">
                    <a:lumMod val="85000"/>
                    <a:lumOff val="15000"/>
                  </a:prstClr>
                </a:solidFill>
                <a:latin typeface="Nexa Bold" panose="02000000000000000000" pitchFamily="50" charset="0"/>
              </a:rPr>
              <a:t>DURSA Amendment</a:t>
            </a:r>
          </a:p>
        </p:txBody>
      </p:sp>
      <p:sp>
        <p:nvSpPr>
          <p:cNvPr id="101" name="Rectangle 100">
            <a:extLst>
              <a:ext uri="{FF2B5EF4-FFF2-40B4-BE49-F238E27FC236}">
                <a16:creationId xmlns:a16="http://schemas.microsoft.com/office/drawing/2014/main" id="{5603D5D5-5B0D-48FE-8BEA-1F163BE9599E}"/>
              </a:ext>
            </a:extLst>
          </p:cNvPr>
          <p:cNvSpPr/>
          <p:nvPr/>
        </p:nvSpPr>
        <p:spPr>
          <a:xfrm>
            <a:off x="6887151" y="1600606"/>
            <a:ext cx="1560555" cy="1269552"/>
          </a:xfrm>
          <a:prstGeom prst="rect">
            <a:avLst/>
          </a:prstGeom>
        </p:spPr>
        <p:txBody>
          <a:bodyPr wrap="square" lIns="91413" tIns="45707" rIns="91413" bIns="45707">
            <a:spAutoFit/>
          </a:bodyPr>
          <a:lstStyle/>
          <a:p>
            <a:pPr marL="114300" lvl="0" indent="-114300" defTabSz="914127">
              <a:buFont typeface="Arial" panose="020B0604020202020204" pitchFamily="34" charset="0"/>
              <a:buChar char="•"/>
            </a:pPr>
            <a:r>
              <a:rPr lang="en-US" sz="850" kern="0" dirty="0">
                <a:solidFill>
                  <a:prstClr val="white">
                    <a:lumMod val="65000"/>
                  </a:prstClr>
                </a:solidFill>
                <a:latin typeface="Segoe UI" panose="020B0502040204020203" pitchFamily="34" charset="0"/>
                <a:cs typeface="Segoe UI" panose="020B0502040204020203" pitchFamily="34" charset="0"/>
              </a:rPr>
              <a:t>Once OP&amp;P 13 in effect, specify </a:t>
            </a:r>
            <a:r>
              <a:rPr lang="en-US" sz="850" u="sng" kern="0" dirty="0">
                <a:solidFill>
                  <a:prstClr val="white">
                    <a:lumMod val="65000"/>
                  </a:prstClr>
                </a:solidFill>
                <a:latin typeface="Segoe UI" panose="020B0502040204020203" pitchFamily="34" charset="0"/>
                <a:cs typeface="Segoe UI" panose="020B0502040204020203" pitchFamily="34" charset="0"/>
              </a:rPr>
              <a:t>how</a:t>
            </a:r>
            <a:r>
              <a:rPr lang="en-US" sz="850" kern="0" dirty="0">
                <a:solidFill>
                  <a:prstClr val="white">
                    <a:lumMod val="65000"/>
                  </a:prstClr>
                </a:solidFill>
                <a:latin typeface="Segoe UI" panose="020B0502040204020203" pitchFamily="34" charset="0"/>
                <a:cs typeface="Segoe UI" panose="020B0502040204020203" pitchFamily="34" charset="0"/>
              </a:rPr>
              <a:t> to electronically tag CUI</a:t>
            </a:r>
          </a:p>
          <a:p>
            <a:pPr marL="114300" lvl="0" indent="-114300" defTabSz="914127">
              <a:buFont typeface="Arial" panose="020B0604020202020204" pitchFamily="34" charset="0"/>
              <a:buChar char="•"/>
            </a:pPr>
            <a:endParaRPr lang="en-US" sz="850" kern="0" dirty="0">
              <a:solidFill>
                <a:prstClr val="white">
                  <a:lumMod val="65000"/>
                </a:prstClr>
              </a:solidFill>
              <a:latin typeface="Segoe UI" panose="020B0502040204020203" pitchFamily="34" charset="0"/>
              <a:cs typeface="Segoe UI" panose="020B0502040204020203" pitchFamily="34" charset="0"/>
            </a:endParaRPr>
          </a:p>
          <a:p>
            <a:pPr marL="114300" lvl="0" indent="-114300" defTabSz="914127">
              <a:buFont typeface="Arial" panose="020B0604020202020204" pitchFamily="34" charset="0"/>
              <a:buChar char="•"/>
            </a:pPr>
            <a:r>
              <a:rPr lang="en-US" sz="850" kern="0" dirty="0">
                <a:solidFill>
                  <a:prstClr val="white">
                    <a:lumMod val="65000"/>
                  </a:prstClr>
                </a:solidFill>
                <a:latin typeface="Segoe UI" panose="020B0502040204020203" pitchFamily="34" charset="0"/>
                <a:cs typeface="Segoe UI" panose="020B0502040204020203" pitchFamily="34" charset="0"/>
              </a:rPr>
              <a:t>Perhaps Thursdays from 3-4 pm ET beginning in mid-June for x weeks.  VHA’s Mike Davis will facilitate. </a:t>
            </a:r>
          </a:p>
        </p:txBody>
      </p:sp>
      <p:sp>
        <p:nvSpPr>
          <p:cNvPr id="102" name="TextBox 101">
            <a:extLst>
              <a:ext uri="{FF2B5EF4-FFF2-40B4-BE49-F238E27FC236}">
                <a16:creationId xmlns:a16="http://schemas.microsoft.com/office/drawing/2014/main" id="{FB15FCF5-F68D-49AB-8794-08A4CC463EDE}"/>
              </a:ext>
            </a:extLst>
          </p:cNvPr>
          <p:cNvSpPr txBox="1"/>
          <p:nvPr/>
        </p:nvSpPr>
        <p:spPr>
          <a:xfrm>
            <a:off x="6887151" y="1416940"/>
            <a:ext cx="2052061" cy="221573"/>
          </a:xfrm>
          <a:prstGeom prst="rect">
            <a:avLst/>
          </a:prstGeom>
          <a:noFill/>
        </p:spPr>
        <p:txBody>
          <a:bodyPr wrap="square" lIns="91413" tIns="45707" rIns="91413" bIns="45707" rtlCol="0">
            <a:spAutoFit/>
          </a:bodyPr>
          <a:lstStyle/>
          <a:p>
            <a:pPr lvl="0" defTabSz="914127">
              <a:lnSpc>
                <a:spcPct val="80000"/>
              </a:lnSpc>
              <a:defRPr/>
            </a:pPr>
            <a:r>
              <a:rPr lang="en-US" sz="1050" kern="0" dirty="0">
                <a:solidFill>
                  <a:prstClr val="black">
                    <a:lumMod val="85000"/>
                    <a:lumOff val="15000"/>
                  </a:prstClr>
                </a:solidFill>
                <a:latin typeface="Nexa Bold" panose="02000000000000000000" pitchFamily="50" charset="0"/>
              </a:rPr>
              <a:t>CDA Markings </a:t>
            </a:r>
            <a:r>
              <a:rPr lang="en-US" sz="1050" kern="0" dirty="0" smtClean="0">
                <a:solidFill>
                  <a:prstClr val="black">
                    <a:lumMod val="85000"/>
                    <a:lumOff val="15000"/>
                  </a:prstClr>
                </a:solidFill>
                <a:latin typeface="Nexa Bold" panose="02000000000000000000" pitchFamily="50" charset="0"/>
              </a:rPr>
              <a:t>Specification</a:t>
            </a:r>
            <a:endParaRPr lang="en-US" sz="1050" kern="0" dirty="0">
              <a:solidFill>
                <a:prstClr val="black">
                  <a:lumMod val="85000"/>
                  <a:lumOff val="15000"/>
                </a:prstClr>
              </a:solidFill>
              <a:latin typeface="Nexa Bold" panose="02000000000000000000" pitchFamily="50" charset="0"/>
            </a:endParaRPr>
          </a:p>
        </p:txBody>
      </p:sp>
      <p:sp>
        <p:nvSpPr>
          <p:cNvPr id="132" name="Oval 131"/>
          <p:cNvSpPr>
            <a:spLocks noChangeAspect="1"/>
          </p:cNvSpPr>
          <p:nvPr/>
        </p:nvSpPr>
        <p:spPr>
          <a:xfrm>
            <a:off x="382667" y="3664995"/>
            <a:ext cx="132670" cy="132670"/>
          </a:xfrm>
          <a:prstGeom prst="ellipse">
            <a:avLst/>
          </a:prstGeom>
          <a:solidFill>
            <a:sysClr val="window" lastClr="FFFFFF"/>
          </a:solidFill>
          <a:ln w="19050" cap="flat" cmpd="sng" algn="ctr">
            <a:solidFill>
              <a:schemeClr val="tx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US" sz="900" kern="0" noProof="0" dirty="0">
                <a:solidFill>
                  <a:schemeClr val="tx2"/>
                </a:solidFill>
                <a:latin typeface="Calibri"/>
              </a:rPr>
              <a:t>1</a:t>
            </a:r>
            <a:endParaRPr kumimoji="0" lang="en-US" sz="800" b="0" i="0" u="none" strike="noStrike" kern="0" cap="none" spc="0" normalizeH="0" baseline="0" noProof="0" dirty="0">
              <a:ln>
                <a:noFill/>
              </a:ln>
              <a:solidFill>
                <a:schemeClr val="tx2"/>
              </a:solidFill>
              <a:effectLst/>
              <a:uLnTx/>
              <a:uFillTx/>
              <a:latin typeface="Calibri"/>
            </a:endParaRPr>
          </a:p>
        </p:txBody>
      </p:sp>
      <p:sp>
        <p:nvSpPr>
          <p:cNvPr id="133" name="Oval 132"/>
          <p:cNvSpPr>
            <a:spLocks noChangeAspect="1"/>
          </p:cNvSpPr>
          <p:nvPr/>
        </p:nvSpPr>
        <p:spPr>
          <a:xfrm>
            <a:off x="3043508" y="2915860"/>
            <a:ext cx="132670" cy="132670"/>
          </a:xfrm>
          <a:prstGeom prst="ellipse">
            <a:avLst/>
          </a:prstGeom>
          <a:solidFill>
            <a:sysClr val="window" lastClr="FFFFFF"/>
          </a:solidFill>
          <a:ln w="19050" cap="flat" cmpd="sng" algn="ctr">
            <a:solidFill>
              <a:schemeClr val="tx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US" sz="900" kern="0" dirty="0">
                <a:solidFill>
                  <a:schemeClr val="tx2"/>
                </a:solidFill>
                <a:latin typeface="Calibri"/>
              </a:rPr>
              <a:t>2</a:t>
            </a:r>
            <a:endParaRPr kumimoji="0" lang="en-US" sz="800" b="0" i="0" u="none" strike="noStrike" kern="0" cap="none" spc="0" normalizeH="0" baseline="0" noProof="0" dirty="0">
              <a:ln>
                <a:noFill/>
              </a:ln>
              <a:solidFill>
                <a:schemeClr val="tx2"/>
              </a:solidFill>
              <a:effectLst/>
              <a:uLnTx/>
              <a:uFillTx/>
              <a:latin typeface="Calibri"/>
            </a:endParaRPr>
          </a:p>
        </p:txBody>
      </p:sp>
      <p:sp>
        <p:nvSpPr>
          <p:cNvPr id="134" name="Oval 133"/>
          <p:cNvSpPr>
            <a:spLocks noChangeAspect="1"/>
          </p:cNvSpPr>
          <p:nvPr/>
        </p:nvSpPr>
        <p:spPr>
          <a:xfrm>
            <a:off x="4742854" y="2041489"/>
            <a:ext cx="132670" cy="132670"/>
          </a:xfrm>
          <a:prstGeom prst="ellipse">
            <a:avLst/>
          </a:prstGeom>
          <a:solidFill>
            <a:sysClr val="window" lastClr="FFFFFF"/>
          </a:solidFill>
          <a:ln w="19050" cap="flat" cmpd="sng" algn="ctr">
            <a:solidFill>
              <a:schemeClr val="tx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US" sz="900" kern="0" dirty="0">
                <a:solidFill>
                  <a:schemeClr val="tx2"/>
                </a:solidFill>
                <a:latin typeface="Calibri"/>
              </a:rPr>
              <a:t>3</a:t>
            </a:r>
            <a:endParaRPr kumimoji="0" lang="en-US" sz="800" b="0" i="0" u="none" strike="noStrike" kern="0" cap="none" spc="0" normalizeH="0" baseline="0" noProof="0" dirty="0">
              <a:ln>
                <a:noFill/>
              </a:ln>
              <a:solidFill>
                <a:schemeClr val="tx2"/>
              </a:solidFill>
              <a:effectLst/>
              <a:uLnTx/>
              <a:uFillTx/>
              <a:latin typeface="Calibri"/>
            </a:endParaRPr>
          </a:p>
        </p:txBody>
      </p:sp>
      <p:sp>
        <p:nvSpPr>
          <p:cNvPr id="135" name="Oval 134"/>
          <p:cNvSpPr>
            <a:spLocks noChangeAspect="1"/>
          </p:cNvSpPr>
          <p:nvPr/>
        </p:nvSpPr>
        <p:spPr>
          <a:xfrm>
            <a:off x="6805797" y="1442438"/>
            <a:ext cx="132670" cy="132670"/>
          </a:xfrm>
          <a:prstGeom prst="ellipse">
            <a:avLst/>
          </a:prstGeom>
          <a:solidFill>
            <a:sysClr val="window" lastClr="FFFFFF"/>
          </a:solidFill>
          <a:ln w="19050" cap="flat" cmpd="sng" algn="ctr">
            <a:solidFill>
              <a:schemeClr val="tx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US" sz="900" kern="0" dirty="0">
                <a:solidFill>
                  <a:schemeClr val="tx2"/>
                </a:solidFill>
                <a:latin typeface="Calibri"/>
              </a:rPr>
              <a:t>4</a:t>
            </a:r>
            <a:endParaRPr kumimoji="0" lang="en-US" sz="800" b="0" i="0" u="none" strike="noStrike" kern="0" cap="none" spc="0" normalizeH="0" baseline="0" noProof="0" dirty="0">
              <a:ln>
                <a:noFill/>
              </a:ln>
              <a:solidFill>
                <a:schemeClr val="tx2"/>
              </a:solidFill>
              <a:effectLst/>
              <a:uLnTx/>
              <a:uFillTx/>
              <a:latin typeface="Calibri"/>
            </a:endParaRPr>
          </a:p>
        </p:txBody>
      </p:sp>
      <p:sp>
        <p:nvSpPr>
          <p:cNvPr id="42" name="Rectangle 41"/>
          <p:cNvSpPr/>
          <p:nvPr/>
        </p:nvSpPr>
        <p:spPr>
          <a:xfrm>
            <a:off x="6102934" y="5423984"/>
            <a:ext cx="2560125" cy="615553"/>
          </a:xfrm>
          <a:prstGeom prst="rect">
            <a:avLst/>
          </a:prstGeom>
        </p:spPr>
        <p:txBody>
          <a:bodyPr wrap="square">
            <a:spAutoFit/>
          </a:bodyPr>
          <a:lstStyle/>
          <a:p>
            <a:r>
              <a:rPr lang="en-US" sz="850" b="1" dirty="0" smtClean="0">
                <a:solidFill>
                  <a:schemeClr val="tx2"/>
                </a:solidFill>
                <a:latin typeface="DIN Pro Regular" panose="020B0504020101020102"/>
                <a:ea typeface="Calibri" panose="020F0502020204030204" pitchFamily="34" charset="0"/>
              </a:rPr>
              <a:t>Participant Approvals Needed:</a:t>
            </a:r>
          </a:p>
          <a:p>
            <a:r>
              <a:rPr lang="en-US" sz="850" dirty="0" smtClean="0">
                <a:solidFill>
                  <a:schemeClr val="tx2"/>
                </a:solidFill>
                <a:latin typeface="DIN Pro Regular" panose="020B0504020101020102"/>
                <a:ea typeface="Calibri" panose="020F0502020204030204" pitchFamily="34" charset="0"/>
              </a:rPr>
              <a:t>2/3 </a:t>
            </a:r>
            <a:r>
              <a:rPr lang="en-US" sz="850" dirty="0">
                <a:solidFill>
                  <a:schemeClr val="tx2"/>
                </a:solidFill>
                <a:latin typeface="DIN Pro Regular" panose="020B0504020101020102"/>
                <a:ea typeface="Calibri" panose="020F0502020204030204" pitchFamily="34" charset="0"/>
              </a:rPr>
              <a:t>of Governmental </a:t>
            </a:r>
            <a:r>
              <a:rPr lang="en-US" sz="850" dirty="0" smtClean="0">
                <a:solidFill>
                  <a:schemeClr val="tx2"/>
                </a:solidFill>
                <a:latin typeface="DIN Pro Regular" panose="020B0504020101020102"/>
                <a:ea typeface="Calibri" panose="020F0502020204030204" pitchFamily="34" charset="0"/>
              </a:rPr>
              <a:t>&amp; </a:t>
            </a:r>
            <a:r>
              <a:rPr lang="en-US" sz="850" dirty="0">
                <a:solidFill>
                  <a:schemeClr val="tx2"/>
                </a:solidFill>
                <a:latin typeface="DIN Pro Regular" panose="020B0504020101020102"/>
                <a:ea typeface="Calibri" panose="020F0502020204030204" pitchFamily="34" charset="0"/>
              </a:rPr>
              <a:t>2/3 of </a:t>
            </a:r>
            <a:r>
              <a:rPr lang="en-US" sz="850" dirty="0" smtClean="0">
                <a:solidFill>
                  <a:schemeClr val="tx2"/>
                </a:solidFill>
                <a:latin typeface="DIN Pro Regular" panose="020B0504020101020102"/>
                <a:ea typeface="Calibri" panose="020F0502020204030204" pitchFamily="34" charset="0"/>
              </a:rPr>
              <a:t>Non-Governmental:</a:t>
            </a:r>
            <a:endParaRPr lang="en-US" sz="850" dirty="0">
              <a:solidFill>
                <a:schemeClr val="tx2"/>
              </a:solidFill>
              <a:latin typeface="DIN Pro Regular" panose="020B0504020101020102"/>
              <a:ea typeface="Calibri" panose="020F0502020204030204" pitchFamily="34" charset="0"/>
            </a:endParaRPr>
          </a:p>
          <a:p>
            <a:pPr marL="114300" indent="-58738">
              <a:buFont typeface="Arial" panose="020B0604020202020204" pitchFamily="34" charset="0"/>
              <a:buChar char="•"/>
            </a:pPr>
            <a:r>
              <a:rPr lang="en-US" sz="850" dirty="0">
                <a:solidFill>
                  <a:schemeClr val="tx2"/>
                </a:solidFill>
                <a:latin typeface="DIN Pro Regular" panose="020B0504020101020102"/>
                <a:ea typeface="Calibri" panose="020F0502020204030204" pitchFamily="34" charset="0"/>
              </a:rPr>
              <a:t>Total Non-Governmental: </a:t>
            </a:r>
            <a:r>
              <a:rPr lang="en-US" sz="850" dirty="0" smtClean="0">
                <a:solidFill>
                  <a:schemeClr val="tx2"/>
                </a:solidFill>
                <a:latin typeface="DIN Pro Regular" panose="020B0504020101020102"/>
                <a:ea typeface="Calibri" panose="020F0502020204030204" pitchFamily="34" charset="0"/>
              </a:rPr>
              <a:t>165 of 252 needed</a:t>
            </a:r>
          </a:p>
          <a:p>
            <a:pPr marL="114300" indent="-58738">
              <a:buFont typeface="Arial" panose="020B0604020202020204" pitchFamily="34" charset="0"/>
              <a:buChar char="•"/>
            </a:pPr>
            <a:r>
              <a:rPr lang="en-US" sz="850" dirty="0" smtClean="0">
                <a:solidFill>
                  <a:schemeClr val="tx2"/>
                </a:solidFill>
                <a:latin typeface="DIN Pro Regular" panose="020B0504020101020102"/>
                <a:ea typeface="Calibri" panose="020F0502020204030204" pitchFamily="34" charset="0"/>
              </a:rPr>
              <a:t>Total </a:t>
            </a:r>
            <a:r>
              <a:rPr lang="en-US" sz="850" dirty="0">
                <a:solidFill>
                  <a:schemeClr val="tx2"/>
                </a:solidFill>
                <a:latin typeface="DIN Pro Regular" panose="020B0504020101020102"/>
                <a:ea typeface="Calibri" panose="020F0502020204030204" pitchFamily="34" charset="0"/>
              </a:rPr>
              <a:t>Governmental: </a:t>
            </a:r>
            <a:r>
              <a:rPr lang="en-US" sz="850" dirty="0" smtClean="0">
                <a:solidFill>
                  <a:schemeClr val="tx2"/>
                </a:solidFill>
                <a:latin typeface="DIN Pro Regular" panose="020B0504020101020102"/>
                <a:ea typeface="Calibri" panose="020F0502020204030204" pitchFamily="34" charset="0"/>
              </a:rPr>
              <a:t>13 of 19 needed</a:t>
            </a:r>
            <a:endParaRPr lang="en-US" sz="850" dirty="0">
              <a:solidFill>
                <a:schemeClr val="tx2"/>
              </a:solidFill>
              <a:effectLst/>
              <a:latin typeface="DIN Pro Regular" panose="020B0504020101020102"/>
              <a:ea typeface="Calibri" panose="020F0502020204030204" pitchFamily="34" charset="0"/>
            </a:endParaRPr>
          </a:p>
        </p:txBody>
      </p:sp>
    </p:spTree>
    <p:extLst>
      <p:ext uri="{BB962C8B-B14F-4D97-AF65-F5344CB8AC3E}">
        <p14:creationId xmlns:p14="http://schemas.microsoft.com/office/powerpoint/2010/main" val="21009375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p:txBody>
          <a:bodyPr/>
          <a:lstStyle/>
          <a:p>
            <a:r>
              <a:rPr lang="en-US" smtClean="0"/>
              <a:t>©Copyright 2019 eHealth Exchange. All rights reserved. Confidential.</a:t>
            </a:r>
            <a:endParaRPr lang="en-US" dirty="0"/>
          </a:p>
        </p:txBody>
      </p:sp>
      <p:sp>
        <p:nvSpPr>
          <p:cNvPr id="4" name="Slide Number Placeholder 3"/>
          <p:cNvSpPr>
            <a:spLocks noGrp="1"/>
          </p:cNvSpPr>
          <p:nvPr>
            <p:ph type="sldNum" sz="quarter" idx="4"/>
          </p:nvPr>
        </p:nvSpPr>
        <p:spPr/>
        <p:txBody>
          <a:bodyPr/>
          <a:lstStyle/>
          <a:p>
            <a:fld id="{110F2CD9-D4A6-D649-B317-3FECD8B02543}" type="slidenum">
              <a:rPr lang="en-US" smtClean="0"/>
              <a:pPr/>
              <a:t>22</a:t>
            </a:fld>
            <a:endParaRPr lang="en-US" dirty="0"/>
          </a:p>
        </p:txBody>
      </p:sp>
      <p:sp>
        <p:nvSpPr>
          <p:cNvPr id="57" name="Title 1"/>
          <p:cNvSpPr>
            <a:spLocks noGrp="1"/>
          </p:cNvSpPr>
          <p:nvPr>
            <p:ph type="title"/>
          </p:nvPr>
        </p:nvSpPr>
        <p:spPr>
          <a:xfrm>
            <a:off x="457200" y="736091"/>
            <a:ext cx="8229600" cy="994071"/>
          </a:xfrm>
        </p:spPr>
        <p:txBody>
          <a:bodyPr>
            <a:normAutofit/>
          </a:bodyPr>
          <a:lstStyle/>
          <a:p>
            <a:r>
              <a:rPr lang="en-US" sz="2400" dirty="0" smtClean="0"/>
              <a:t>DURSA Amendment Timeline for Carequality Onboarding</a:t>
            </a:r>
            <a:endParaRPr lang="en-US" sz="2400" dirty="0"/>
          </a:p>
        </p:txBody>
      </p:sp>
      <p:sp>
        <p:nvSpPr>
          <p:cNvPr id="6" name="Прямоугольник с двумя скругленными соседними углами 4"/>
          <p:cNvSpPr/>
          <p:nvPr/>
        </p:nvSpPr>
        <p:spPr>
          <a:xfrm rot="5400000">
            <a:off x="3724088" y="-1897754"/>
            <a:ext cx="544353" cy="7992533"/>
          </a:xfrm>
          <a:prstGeom prst="round2SameRect">
            <a:avLst>
              <a:gd name="adj1" fmla="val 50000"/>
              <a:gd name="adj2" fmla="val 0"/>
            </a:avLst>
          </a:prstGeom>
          <a:solidFill>
            <a:srgbClr val="2F3790"/>
          </a:solidFill>
          <a:ln w="12700" cap="flat" cmpd="sng" algn="ctr">
            <a:noFill/>
            <a:prstDash val="solid"/>
            <a:miter lim="800000"/>
          </a:ln>
          <a:effectLst/>
        </p:spPr>
        <p:txBody>
          <a:bodyPr lIns="45699" tIns="22849" rIns="45699" bIns="22849"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ru-RU" sz="1800" b="1" i="0" u="none" strike="noStrike" kern="0" cap="none" spc="0" normalizeH="0" baseline="0" noProof="0" smtClean="0">
              <a:ln>
                <a:noFill/>
              </a:ln>
              <a:solidFill>
                <a:prstClr val="white"/>
              </a:solidFill>
              <a:effectLst/>
              <a:uLnTx/>
              <a:uFillTx/>
              <a:latin typeface="DIN Pro Regular" panose="020B0504020101020102" pitchFamily="34" charset="0"/>
              <a:ea typeface="+mn-ea"/>
              <a:cs typeface="DIN Pro Regular" panose="020B0504020101020102" pitchFamily="34" charset="0"/>
            </a:endParaRPr>
          </a:p>
        </p:txBody>
      </p:sp>
      <p:sp>
        <p:nvSpPr>
          <p:cNvPr id="8" name="Прямоугольник 1"/>
          <p:cNvSpPr/>
          <p:nvPr/>
        </p:nvSpPr>
        <p:spPr>
          <a:xfrm>
            <a:off x="1823323" y="1803877"/>
            <a:ext cx="942655" cy="4473530"/>
          </a:xfrm>
          <a:prstGeom prst="rect">
            <a:avLst/>
          </a:prstGeom>
          <a:gradFill>
            <a:gsLst>
              <a:gs pos="100000">
                <a:sysClr val="window" lastClr="FFFFFF">
                  <a:lumMod val="85000"/>
                </a:sysClr>
              </a:gs>
              <a:gs pos="0">
                <a:sysClr val="window" lastClr="FFFFFF">
                  <a:lumMod val="95000"/>
                  <a:alpha val="10000"/>
                </a:sysClr>
              </a:gs>
            </a:gsLst>
            <a:lin ang="5400000" scaled="1"/>
          </a:gradFill>
          <a:ln w="12700" cap="flat" cmpd="sng" algn="ctr">
            <a:noFill/>
            <a:prstDash val="solid"/>
            <a:miter lim="800000"/>
          </a:ln>
          <a:effectLst/>
        </p:spPr>
        <p:txBody>
          <a:bodyPr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10" name="Прямоугольник 109"/>
          <p:cNvSpPr/>
          <p:nvPr/>
        </p:nvSpPr>
        <p:spPr>
          <a:xfrm>
            <a:off x="5666666" y="1803877"/>
            <a:ext cx="942655" cy="4473530"/>
          </a:xfrm>
          <a:prstGeom prst="rect">
            <a:avLst/>
          </a:prstGeom>
          <a:gradFill>
            <a:gsLst>
              <a:gs pos="100000">
                <a:sysClr val="window" lastClr="FFFFFF">
                  <a:lumMod val="85000"/>
                </a:sysClr>
              </a:gs>
              <a:gs pos="0">
                <a:sysClr val="window" lastClr="FFFFFF">
                  <a:lumMod val="95000"/>
                  <a:alpha val="10000"/>
                </a:sysClr>
              </a:gs>
            </a:gsLst>
            <a:lin ang="5400000" scaled="1"/>
          </a:gradFill>
          <a:ln w="12700" cap="flat" cmpd="sng" algn="ctr">
            <a:noFill/>
            <a:prstDash val="solid"/>
            <a:miter lim="800000"/>
          </a:ln>
          <a:effectLst/>
        </p:spPr>
        <p:txBody>
          <a:bodyPr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9" name="Прямоугольник 108"/>
          <p:cNvSpPr/>
          <p:nvPr/>
        </p:nvSpPr>
        <p:spPr>
          <a:xfrm>
            <a:off x="3744994" y="1803877"/>
            <a:ext cx="942655" cy="4473530"/>
          </a:xfrm>
          <a:prstGeom prst="rect">
            <a:avLst/>
          </a:prstGeom>
          <a:gradFill>
            <a:gsLst>
              <a:gs pos="100000">
                <a:srgbClr val="D9D9D9"/>
              </a:gs>
              <a:gs pos="0">
                <a:sysClr val="window" lastClr="FFFFFF">
                  <a:lumMod val="95000"/>
                  <a:alpha val="10000"/>
                </a:sysClr>
              </a:gs>
            </a:gsLst>
            <a:lin ang="5400000" scaled="1"/>
          </a:gradFill>
          <a:ln w="12700" cap="flat" cmpd="sng" algn="ctr">
            <a:noFill/>
            <a:prstDash val="solid"/>
            <a:miter lim="800000"/>
          </a:ln>
          <a:effectLst/>
        </p:spPr>
        <p:txBody>
          <a:bodyPr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14" name="Текст 8"/>
          <p:cNvSpPr txBox="1">
            <a:spLocks/>
          </p:cNvSpPr>
          <p:nvPr/>
        </p:nvSpPr>
        <p:spPr>
          <a:xfrm>
            <a:off x="2011326" y="1990565"/>
            <a:ext cx="526369" cy="191434"/>
          </a:xfrm>
          <a:prstGeom prst="rect">
            <a:avLst/>
          </a:prstGeom>
        </p:spPr>
        <p:txBody>
          <a:bodyPr lIns="45699" tIns="22849" rIns="45699" bIns="22849"/>
          <a:lstStyle>
            <a:lvl1pPr marL="228531" indent="-228531" algn="l" defTabSz="914127" rtl="0" eaLnBrk="1" latinLnBrk="0" hangingPunct="1">
              <a:lnSpc>
                <a:spcPct val="120000"/>
              </a:lnSpc>
              <a:spcBef>
                <a:spcPts val="636"/>
              </a:spcBef>
              <a:buFont typeface="Arial" panose="020B0604020202020204" pitchFamily="34" charset="0"/>
              <a:buChar char="•"/>
              <a:defRPr lang="en-US" sz="1200" b="0" i="0" kern="1200" baseline="0" dirty="0">
                <a:solidFill>
                  <a:schemeClr val="tx2"/>
                </a:solidFill>
                <a:latin typeface="DIN Pro Regular" panose="020B0504020101020102" pitchFamily="34" charset="0"/>
                <a:ea typeface="Tahoma" panose="020B0604030504040204" pitchFamily="34" charset="0"/>
                <a:cs typeface="DIN Pro Regular" panose="020B0504020101020102" pitchFamily="34" charset="0"/>
              </a:defRPr>
            </a:lvl1pPr>
            <a:lvl2pPr marL="685595" indent="-228531" algn="l" defTabSz="91412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658" indent="-228531" algn="l" defTabSz="91412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720"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6782"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3847"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0909"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7971"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035"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127" rtl="0" eaLnBrk="1" fontAlgn="auto" latinLnBrk="0" hangingPunct="1">
              <a:lnSpc>
                <a:spcPct val="100000"/>
              </a:lnSpc>
              <a:spcBef>
                <a:spcPts val="636"/>
              </a:spcBef>
              <a:spcAft>
                <a:spcPts val="0"/>
              </a:spcAft>
              <a:buClrTx/>
              <a:buSzTx/>
              <a:buFont typeface="Arial" panose="020B0604020202020204" pitchFamily="34" charset="0"/>
              <a:buNone/>
              <a:tabLst/>
              <a:defRPr/>
            </a:pPr>
            <a:r>
              <a:rPr kumimoji="0" lang="en-US" sz="1000" b="1" i="0" u="none" strike="noStrike" kern="1200" cap="none" spc="0" normalizeH="0" baseline="0" noProof="0" smtClean="0">
                <a:ln>
                  <a:noFill/>
                </a:ln>
                <a:solidFill>
                  <a:srgbClr val="E7E6E6"/>
                </a:solidFill>
                <a:effectLst/>
                <a:uLnTx/>
                <a:uFillTx/>
                <a:latin typeface="DIN Pro Regular" panose="020B0504020101020102" pitchFamily="34" charset="0"/>
                <a:ea typeface="Tahoma" panose="020B0604030504040204" pitchFamily="34" charset="0"/>
              </a:rPr>
              <a:t>Apr</a:t>
            </a:r>
            <a:endParaRPr kumimoji="0" lang="en-US" sz="1000" b="1" i="0" u="none" strike="noStrike" kern="1200" cap="none" spc="0" normalizeH="0" baseline="0" noProof="0" dirty="0">
              <a:ln>
                <a:noFill/>
              </a:ln>
              <a:solidFill>
                <a:srgbClr val="E7E6E6"/>
              </a:solidFill>
              <a:effectLst/>
              <a:uLnTx/>
              <a:uFillTx/>
              <a:latin typeface="DIN Pro Regular" panose="020B0504020101020102" pitchFamily="34" charset="0"/>
              <a:ea typeface="Tahoma" panose="020B0604030504040204" pitchFamily="34" charset="0"/>
            </a:endParaRPr>
          </a:p>
        </p:txBody>
      </p:sp>
      <p:sp>
        <p:nvSpPr>
          <p:cNvPr id="17" name="Текст 8"/>
          <p:cNvSpPr txBox="1">
            <a:spLocks/>
          </p:cNvSpPr>
          <p:nvPr/>
        </p:nvSpPr>
        <p:spPr>
          <a:xfrm>
            <a:off x="2971191" y="1990565"/>
            <a:ext cx="526369" cy="191434"/>
          </a:xfrm>
          <a:prstGeom prst="rect">
            <a:avLst/>
          </a:prstGeom>
        </p:spPr>
        <p:txBody>
          <a:bodyPr lIns="45699" tIns="22849" rIns="45699" bIns="22849"/>
          <a:lstStyle>
            <a:lvl1pPr marL="228531" indent="-228531" algn="l" defTabSz="914127" rtl="0" eaLnBrk="1" latinLnBrk="0" hangingPunct="1">
              <a:lnSpc>
                <a:spcPct val="120000"/>
              </a:lnSpc>
              <a:spcBef>
                <a:spcPts val="636"/>
              </a:spcBef>
              <a:buFont typeface="Arial" panose="020B0604020202020204" pitchFamily="34" charset="0"/>
              <a:buChar char="•"/>
              <a:defRPr lang="en-US" sz="1200" b="0" i="0" kern="1200" baseline="0" dirty="0">
                <a:solidFill>
                  <a:schemeClr val="tx2"/>
                </a:solidFill>
                <a:latin typeface="DIN Pro Regular" panose="020B0504020101020102" pitchFamily="34" charset="0"/>
                <a:ea typeface="Tahoma" panose="020B0604030504040204" pitchFamily="34" charset="0"/>
                <a:cs typeface="DIN Pro Regular" panose="020B0504020101020102" pitchFamily="34" charset="0"/>
              </a:defRPr>
            </a:lvl1pPr>
            <a:lvl2pPr marL="685595" indent="-228531" algn="l" defTabSz="91412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658" indent="-228531" algn="l" defTabSz="91412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720"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6782"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3847"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0909"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7971"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035"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127" rtl="0" eaLnBrk="1" fontAlgn="auto" latinLnBrk="0" hangingPunct="1">
              <a:lnSpc>
                <a:spcPct val="100000"/>
              </a:lnSpc>
              <a:spcBef>
                <a:spcPts val="636"/>
              </a:spcBef>
              <a:spcAft>
                <a:spcPts val="0"/>
              </a:spcAft>
              <a:buClrTx/>
              <a:buSzTx/>
              <a:buFont typeface="Arial" panose="020B0604020202020204" pitchFamily="34" charset="0"/>
              <a:buNone/>
              <a:tabLst/>
              <a:defRPr/>
            </a:pPr>
            <a:r>
              <a:rPr kumimoji="0" lang="en-US" sz="1000" b="1" i="0" u="none" strike="noStrike" kern="1200" cap="none" spc="0" normalizeH="0" baseline="0" noProof="0" smtClean="0">
                <a:ln>
                  <a:noFill/>
                </a:ln>
                <a:solidFill>
                  <a:srgbClr val="E7E6E6"/>
                </a:solidFill>
                <a:effectLst/>
                <a:uLnTx/>
                <a:uFillTx/>
                <a:latin typeface="DIN Pro Regular" panose="020B0504020101020102" pitchFamily="34" charset="0"/>
                <a:ea typeface="Tahoma" panose="020B0604030504040204" pitchFamily="34" charset="0"/>
              </a:rPr>
              <a:t>May</a:t>
            </a:r>
            <a:endParaRPr kumimoji="0" lang="en-US" sz="1000" b="1" i="0" u="none" strike="noStrike" kern="1200" cap="none" spc="0" normalizeH="0" baseline="0" noProof="0" dirty="0">
              <a:ln>
                <a:noFill/>
              </a:ln>
              <a:solidFill>
                <a:srgbClr val="E7E6E6"/>
              </a:solidFill>
              <a:effectLst/>
              <a:uLnTx/>
              <a:uFillTx/>
              <a:latin typeface="DIN Pro Regular" panose="020B0504020101020102" pitchFamily="34" charset="0"/>
              <a:ea typeface="Tahoma" panose="020B0604030504040204" pitchFamily="34" charset="0"/>
            </a:endParaRPr>
          </a:p>
        </p:txBody>
      </p:sp>
      <p:sp>
        <p:nvSpPr>
          <p:cNvPr id="18" name="Текст 8"/>
          <p:cNvSpPr txBox="1">
            <a:spLocks/>
          </p:cNvSpPr>
          <p:nvPr/>
        </p:nvSpPr>
        <p:spPr>
          <a:xfrm>
            <a:off x="3931056" y="1990565"/>
            <a:ext cx="526369" cy="191434"/>
          </a:xfrm>
          <a:prstGeom prst="rect">
            <a:avLst/>
          </a:prstGeom>
        </p:spPr>
        <p:txBody>
          <a:bodyPr lIns="45699" tIns="22849" rIns="45699" bIns="22849"/>
          <a:lstStyle>
            <a:lvl1pPr marL="228531" indent="-228531" algn="l" defTabSz="914127" rtl="0" eaLnBrk="1" latinLnBrk="0" hangingPunct="1">
              <a:lnSpc>
                <a:spcPct val="120000"/>
              </a:lnSpc>
              <a:spcBef>
                <a:spcPts val="636"/>
              </a:spcBef>
              <a:buFont typeface="Arial" panose="020B0604020202020204" pitchFamily="34" charset="0"/>
              <a:buChar char="•"/>
              <a:defRPr lang="en-US" sz="1200" b="0" i="0" kern="1200" baseline="0" dirty="0">
                <a:solidFill>
                  <a:schemeClr val="tx2"/>
                </a:solidFill>
                <a:latin typeface="DIN Pro Regular" panose="020B0504020101020102" pitchFamily="34" charset="0"/>
                <a:ea typeface="Tahoma" panose="020B0604030504040204" pitchFamily="34" charset="0"/>
                <a:cs typeface="DIN Pro Regular" panose="020B0504020101020102" pitchFamily="34" charset="0"/>
              </a:defRPr>
            </a:lvl1pPr>
            <a:lvl2pPr marL="685595" indent="-228531" algn="l" defTabSz="91412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658" indent="-228531" algn="l" defTabSz="91412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720"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6782"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3847"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0909"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7971"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035"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127" rtl="0" eaLnBrk="1" fontAlgn="auto" latinLnBrk="0" hangingPunct="1">
              <a:lnSpc>
                <a:spcPct val="100000"/>
              </a:lnSpc>
              <a:spcBef>
                <a:spcPts val="636"/>
              </a:spcBef>
              <a:spcAft>
                <a:spcPts val="0"/>
              </a:spcAft>
              <a:buClrTx/>
              <a:buSzTx/>
              <a:buFont typeface="Arial" panose="020B0604020202020204" pitchFamily="34" charset="0"/>
              <a:buNone/>
              <a:tabLst/>
              <a:defRPr/>
            </a:pPr>
            <a:r>
              <a:rPr kumimoji="0" lang="en-US" sz="1000" b="1" i="0" u="none" strike="noStrike" kern="1200" cap="none" spc="0" normalizeH="0" baseline="0" noProof="0" smtClean="0">
                <a:ln>
                  <a:noFill/>
                </a:ln>
                <a:solidFill>
                  <a:srgbClr val="E7E6E6"/>
                </a:solidFill>
                <a:effectLst/>
                <a:uLnTx/>
                <a:uFillTx/>
                <a:latin typeface="DIN Pro Regular" panose="020B0504020101020102" pitchFamily="34" charset="0"/>
                <a:ea typeface="Tahoma" panose="020B0604030504040204" pitchFamily="34" charset="0"/>
              </a:rPr>
              <a:t>Jun</a:t>
            </a:r>
            <a:endParaRPr kumimoji="0" lang="en-US" sz="1000" b="1" i="0" u="none" strike="noStrike" kern="1200" cap="none" spc="0" normalizeH="0" baseline="0" noProof="0" dirty="0">
              <a:ln>
                <a:noFill/>
              </a:ln>
              <a:solidFill>
                <a:srgbClr val="E7E6E6"/>
              </a:solidFill>
              <a:effectLst/>
              <a:uLnTx/>
              <a:uFillTx/>
              <a:latin typeface="DIN Pro Regular" panose="020B0504020101020102" pitchFamily="34" charset="0"/>
              <a:ea typeface="Tahoma" panose="020B0604030504040204" pitchFamily="34" charset="0"/>
            </a:endParaRPr>
          </a:p>
        </p:txBody>
      </p:sp>
      <p:sp>
        <p:nvSpPr>
          <p:cNvPr id="19" name="Текст 8"/>
          <p:cNvSpPr txBox="1">
            <a:spLocks/>
          </p:cNvSpPr>
          <p:nvPr/>
        </p:nvSpPr>
        <p:spPr>
          <a:xfrm>
            <a:off x="4890920" y="1990565"/>
            <a:ext cx="526369" cy="191434"/>
          </a:xfrm>
          <a:prstGeom prst="rect">
            <a:avLst/>
          </a:prstGeom>
        </p:spPr>
        <p:txBody>
          <a:bodyPr lIns="45699" tIns="22849" rIns="45699" bIns="22849"/>
          <a:lstStyle>
            <a:lvl1pPr marL="228531" indent="-228531" algn="l" defTabSz="914127" rtl="0" eaLnBrk="1" latinLnBrk="0" hangingPunct="1">
              <a:lnSpc>
                <a:spcPct val="120000"/>
              </a:lnSpc>
              <a:spcBef>
                <a:spcPts val="636"/>
              </a:spcBef>
              <a:buFont typeface="Arial" panose="020B0604020202020204" pitchFamily="34" charset="0"/>
              <a:buChar char="•"/>
              <a:defRPr lang="en-US" sz="1200" b="0" i="0" kern="1200" baseline="0" dirty="0">
                <a:solidFill>
                  <a:schemeClr val="tx2"/>
                </a:solidFill>
                <a:latin typeface="DIN Pro Regular" panose="020B0504020101020102" pitchFamily="34" charset="0"/>
                <a:ea typeface="Tahoma" panose="020B0604030504040204" pitchFamily="34" charset="0"/>
                <a:cs typeface="DIN Pro Regular" panose="020B0504020101020102" pitchFamily="34" charset="0"/>
              </a:defRPr>
            </a:lvl1pPr>
            <a:lvl2pPr marL="685595" indent="-228531" algn="l" defTabSz="91412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658" indent="-228531" algn="l" defTabSz="91412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720"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6782"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3847"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0909"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7971"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035"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127" rtl="0" eaLnBrk="1" fontAlgn="auto" latinLnBrk="0" hangingPunct="1">
              <a:lnSpc>
                <a:spcPct val="100000"/>
              </a:lnSpc>
              <a:spcBef>
                <a:spcPts val="636"/>
              </a:spcBef>
              <a:spcAft>
                <a:spcPts val="0"/>
              </a:spcAft>
              <a:buClrTx/>
              <a:buSzTx/>
              <a:buFont typeface="Arial" panose="020B0604020202020204" pitchFamily="34" charset="0"/>
              <a:buNone/>
              <a:tabLst/>
              <a:defRPr/>
            </a:pPr>
            <a:r>
              <a:rPr kumimoji="0" lang="en-US" sz="1000" b="1" i="0" u="none" strike="noStrike" kern="1200" cap="none" spc="0" normalizeH="0" baseline="0" noProof="0" smtClean="0">
                <a:ln>
                  <a:noFill/>
                </a:ln>
                <a:solidFill>
                  <a:srgbClr val="E7E6E6"/>
                </a:solidFill>
                <a:effectLst/>
                <a:uLnTx/>
                <a:uFillTx/>
                <a:latin typeface="DIN Pro Regular" panose="020B0504020101020102" pitchFamily="34" charset="0"/>
                <a:ea typeface="Tahoma" panose="020B0604030504040204" pitchFamily="34" charset="0"/>
              </a:rPr>
              <a:t>Jul</a:t>
            </a:r>
            <a:endParaRPr kumimoji="0" lang="en-US" sz="1000" b="1" i="0" u="none" strike="noStrike" kern="1200" cap="none" spc="0" normalizeH="0" baseline="0" noProof="0" dirty="0">
              <a:ln>
                <a:noFill/>
              </a:ln>
              <a:solidFill>
                <a:srgbClr val="E7E6E6"/>
              </a:solidFill>
              <a:effectLst/>
              <a:uLnTx/>
              <a:uFillTx/>
              <a:latin typeface="DIN Pro Regular" panose="020B0504020101020102" pitchFamily="34" charset="0"/>
              <a:ea typeface="Tahoma" panose="020B0604030504040204" pitchFamily="34" charset="0"/>
            </a:endParaRPr>
          </a:p>
        </p:txBody>
      </p:sp>
      <p:sp>
        <p:nvSpPr>
          <p:cNvPr id="20" name="Текст 8"/>
          <p:cNvSpPr txBox="1">
            <a:spLocks/>
          </p:cNvSpPr>
          <p:nvPr/>
        </p:nvSpPr>
        <p:spPr>
          <a:xfrm>
            <a:off x="5850785" y="1990565"/>
            <a:ext cx="526369" cy="191434"/>
          </a:xfrm>
          <a:prstGeom prst="rect">
            <a:avLst/>
          </a:prstGeom>
        </p:spPr>
        <p:txBody>
          <a:bodyPr lIns="45699" tIns="22849" rIns="45699" bIns="22849"/>
          <a:lstStyle>
            <a:lvl1pPr marL="228531" indent="-228531" algn="l" defTabSz="914127" rtl="0" eaLnBrk="1" latinLnBrk="0" hangingPunct="1">
              <a:lnSpc>
                <a:spcPct val="120000"/>
              </a:lnSpc>
              <a:spcBef>
                <a:spcPts val="636"/>
              </a:spcBef>
              <a:buFont typeface="Arial" panose="020B0604020202020204" pitchFamily="34" charset="0"/>
              <a:buChar char="•"/>
              <a:defRPr lang="en-US" sz="1200" b="0" i="0" kern="1200" baseline="0" dirty="0">
                <a:solidFill>
                  <a:schemeClr val="tx2"/>
                </a:solidFill>
                <a:latin typeface="DIN Pro Regular" panose="020B0504020101020102" pitchFamily="34" charset="0"/>
                <a:ea typeface="Tahoma" panose="020B0604030504040204" pitchFamily="34" charset="0"/>
                <a:cs typeface="DIN Pro Regular" panose="020B0504020101020102" pitchFamily="34" charset="0"/>
              </a:defRPr>
            </a:lvl1pPr>
            <a:lvl2pPr marL="685595" indent="-228531" algn="l" defTabSz="91412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658" indent="-228531" algn="l" defTabSz="91412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720"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6782"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3847"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0909"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7971"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035"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127" rtl="0" eaLnBrk="1" fontAlgn="auto" latinLnBrk="0" hangingPunct="1">
              <a:lnSpc>
                <a:spcPct val="100000"/>
              </a:lnSpc>
              <a:spcBef>
                <a:spcPts val="636"/>
              </a:spcBef>
              <a:spcAft>
                <a:spcPts val="0"/>
              </a:spcAft>
              <a:buClrTx/>
              <a:buSzTx/>
              <a:buFont typeface="Arial" panose="020B0604020202020204" pitchFamily="34" charset="0"/>
              <a:buNone/>
              <a:tabLst/>
              <a:defRPr/>
            </a:pPr>
            <a:r>
              <a:rPr kumimoji="0" lang="en-US" sz="1000" b="1" i="0" u="none" strike="noStrike" kern="1200" cap="none" spc="0" normalizeH="0" baseline="0" noProof="0" smtClean="0">
                <a:ln>
                  <a:noFill/>
                </a:ln>
                <a:solidFill>
                  <a:srgbClr val="E7E6E6"/>
                </a:solidFill>
                <a:effectLst/>
                <a:uLnTx/>
                <a:uFillTx/>
                <a:latin typeface="DIN Pro Regular" panose="020B0504020101020102" pitchFamily="34" charset="0"/>
                <a:ea typeface="Tahoma" panose="020B0604030504040204" pitchFamily="34" charset="0"/>
              </a:rPr>
              <a:t>Aug</a:t>
            </a:r>
            <a:endParaRPr kumimoji="0" lang="en-US" sz="1000" b="1" i="0" u="none" strike="noStrike" kern="1200" cap="none" spc="0" normalizeH="0" baseline="0" noProof="0" dirty="0">
              <a:ln>
                <a:noFill/>
              </a:ln>
              <a:solidFill>
                <a:srgbClr val="E7E6E6"/>
              </a:solidFill>
              <a:effectLst/>
              <a:uLnTx/>
              <a:uFillTx/>
              <a:latin typeface="DIN Pro Regular" panose="020B0504020101020102" pitchFamily="34" charset="0"/>
              <a:ea typeface="Tahoma" panose="020B0604030504040204" pitchFamily="34" charset="0"/>
            </a:endParaRPr>
          </a:p>
        </p:txBody>
      </p:sp>
      <p:sp>
        <p:nvSpPr>
          <p:cNvPr id="21" name="Текст 8"/>
          <p:cNvSpPr txBox="1">
            <a:spLocks/>
          </p:cNvSpPr>
          <p:nvPr/>
        </p:nvSpPr>
        <p:spPr>
          <a:xfrm>
            <a:off x="6810649" y="1990565"/>
            <a:ext cx="526369" cy="191434"/>
          </a:xfrm>
          <a:prstGeom prst="rect">
            <a:avLst/>
          </a:prstGeom>
        </p:spPr>
        <p:txBody>
          <a:bodyPr lIns="45699" tIns="22849" rIns="45699" bIns="22849"/>
          <a:lstStyle>
            <a:lvl1pPr marL="228531" indent="-228531" algn="l" defTabSz="914127" rtl="0" eaLnBrk="1" latinLnBrk="0" hangingPunct="1">
              <a:lnSpc>
                <a:spcPct val="120000"/>
              </a:lnSpc>
              <a:spcBef>
                <a:spcPts val="636"/>
              </a:spcBef>
              <a:buFont typeface="Arial" panose="020B0604020202020204" pitchFamily="34" charset="0"/>
              <a:buChar char="•"/>
              <a:defRPr lang="en-US" sz="1200" b="0" i="0" kern="1200" baseline="0" dirty="0">
                <a:solidFill>
                  <a:schemeClr val="tx2"/>
                </a:solidFill>
                <a:latin typeface="DIN Pro Regular" panose="020B0504020101020102" pitchFamily="34" charset="0"/>
                <a:ea typeface="Tahoma" panose="020B0604030504040204" pitchFamily="34" charset="0"/>
                <a:cs typeface="DIN Pro Regular" panose="020B0504020101020102" pitchFamily="34" charset="0"/>
              </a:defRPr>
            </a:lvl1pPr>
            <a:lvl2pPr marL="685595" indent="-228531" algn="l" defTabSz="91412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658" indent="-228531" algn="l" defTabSz="91412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720"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6782"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3847"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0909"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7971"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035" indent="-228531" algn="l" defTabSz="914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127" rtl="0" eaLnBrk="1" fontAlgn="auto" latinLnBrk="0" hangingPunct="1">
              <a:lnSpc>
                <a:spcPct val="100000"/>
              </a:lnSpc>
              <a:spcBef>
                <a:spcPts val="636"/>
              </a:spcBef>
              <a:spcAft>
                <a:spcPts val="0"/>
              </a:spcAft>
              <a:buClrTx/>
              <a:buSzTx/>
              <a:buFont typeface="Arial" panose="020B0604020202020204" pitchFamily="34" charset="0"/>
              <a:buNone/>
              <a:tabLst/>
              <a:defRPr/>
            </a:pPr>
            <a:r>
              <a:rPr kumimoji="0" lang="en-US" sz="1000" b="1" i="0" u="none" strike="noStrike" kern="1200" cap="none" spc="0" normalizeH="0" baseline="0" noProof="0" smtClean="0">
                <a:ln>
                  <a:noFill/>
                </a:ln>
                <a:solidFill>
                  <a:srgbClr val="E7E6E6"/>
                </a:solidFill>
                <a:effectLst/>
                <a:uLnTx/>
                <a:uFillTx/>
                <a:latin typeface="DIN Pro Regular" panose="020B0504020101020102" pitchFamily="34" charset="0"/>
                <a:ea typeface="Tahoma" panose="020B0604030504040204" pitchFamily="34" charset="0"/>
              </a:rPr>
              <a:t>Sep</a:t>
            </a:r>
            <a:endParaRPr kumimoji="0" lang="en-US" sz="1000" b="1" i="0" u="none" strike="noStrike" kern="1200" cap="none" spc="0" normalizeH="0" baseline="0" noProof="0" dirty="0">
              <a:ln>
                <a:noFill/>
              </a:ln>
              <a:solidFill>
                <a:srgbClr val="E7E6E6"/>
              </a:solidFill>
              <a:effectLst/>
              <a:uLnTx/>
              <a:uFillTx/>
              <a:latin typeface="DIN Pro Regular" panose="020B0504020101020102" pitchFamily="34" charset="0"/>
              <a:ea typeface="Tahoma" panose="020B0604030504040204" pitchFamily="34" charset="0"/>
            </a:endParaRPr>
          </a:p>
        </p:txBody>
      </p:sp>
      <p:sp>
        <p:nvSpPr>
          <p:cNvPr id="27" name="Овал 50"/>
          <p:cNvSpPr/>
          <p:nvPr/>
        </p:nvSpPr>
        <p:spPr>
          <a:xfrm>
            <a:off x="1771380" y="2038012"/>
            <a:ext cx="114675" cy="106621"/>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28" name="Овал 51"/>
          <p:cNvSpPr/>
          <p:nvPr/>
        </p:nvSpPr>
        <p:spPr>
          <a:xfrm>
            <a:off x="2729574" y="2038012"/>
            <a:ext cx="114675" cy="106621"/>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29" name="Овал 52"/>
          <p:cNvSpPr/>
          <p:nvPr/>
        </p:nvSpPr>
        <p:spPr>
          <a:xfrm>
            <a:off x="3687769" y="2038012"/>
            <a:ext cx="114675" cy="106621"/>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30" name="Овал 53"/>
          <p:cNvSpPr/>
          <p:nvPr/>
        </p:nvSpPr>
        <p:spPr>
          <a:xfrm>
            <a:off x="4645963" y="2038012"/>
            <a:ext cx="114675" cy="106621"/>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31" name="Овал 54"/>
          <p:cNvSpPr/>
          <p:nvPr/>
        </p:nvSpPr>
        <p:spPr>
          <a:xfrm>
            <a:off x="5604158" y="2038012"/>
            <a:ext cx="114675" cy="106621"/>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32" name="Овал 55"/>
          <p:cNvSpPr/>
          <p:nvPr/>
        </p:nvSpPr>
        <p:spPr>
          <a:xfrm>
            <a:off x="6562352" y="2038012"/>
            <a:ext cx="114675" cy="106621"/>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33" name="Овал 56"/>
          <p:cNvSpPr/>
          <p:nvPr/>
        </p:nvSpPr>
        <p:spPr>
          <a:xfrm>
            <a:off x="7520548" y="2038012"/>
            <a:ext cx="114675" cy="106621"/>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127"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43" name="Arrow: Pentagon 91">
            <a:extLst>
              <a:ext uri="{FF2B5EF4-FFF2-40B4-BE49-F238E27FC236}">
                <a16:creationId xmlns:a16="http://schemas.microsoft.com/office/drawing/2014/main" id="{BCA19631-A25D-4686-8C56-D0C6EFA614F1}"/>
              </a:ext>
            </a:extLst>
          </p:cNvPr>
          <p:cNvSpPr/>
          <p:nvPr/>
        </p:nvSpPr>
        <p:spPr>
          <a:xfrm>
            <a:off x="1828770" y="2496438"/>
            <a:ext cx="2833001" cy="657709"/>
          </a:xfrm>
          <a:prstGeom prst="homePlate">
            <a:avLst>
              <a:gd name="adj" fmla="val 25713"/>
            </a:avLst>
          </a:prstGeom>
          <a:solidFill>
            <a:srgbClr val="3ABFC4"/>
          </a:solidFill>
          <a:effectLst>
            <a:outerShdw blurRad="762000" dist="381000" dir="5400000" algn="ctr" rotWithShape="0">
              <a:sysClr val="windowText" lastClr="000000">
                <a:alpha val="30000"/>
              </a:sysClr>
            </a:outerShdw>
          </a:effectLst>
        </p:spPr>
        <p:txBody>
          <a:bodyPr lIns="0" tIns="22849" rIns="45699" bIns="22849" anchor="ctr"/>
          <a:lstStyle/>
          <a:p>
            <a:pPr marL="92814" lvl="0" algn="ctr" defTabSz="914127">
              <a:lnSpc>
                <a:spcPct val="120000"/>
              </a:lnSpc>
            </a:pPr>
            <a:r>
              <a:rPr lang="en-US" sz="850" b="1" kern="0" dirty="0">
                <a:solidFill>
                  <a:schemeClr val="tx2"/>
                </a:solidFill>
                <a:latin typeface="DIN Pro Regular" panose="020B0504020101020102" pitchFamily="34" charset="0"/>
                <a:ea typeface="Tahoma" panose="020B0604030504040204" pitchFamily="34" charset="0"/>
                <a:cs typeface="DIN Pro Regular" panose="020B0504020101020102" pitchFamily="34" charset="0"/>
              </a:rPr>
              <a:t>Safeguarding CUI OP&amp;P #</a:t>
            </a:r>
            <a:r>
              <a:rPr lang="en-US" sz="850" b="1" kern="0" dirty="0" smtClean="0">
                <a:solidFill>
                  <a:schemeClr val="tx2"/>
                </a:solidFill>
                <a:latin typeface="DIN Pro Regular" panose="020B0504020101020102" pitchFamily="34" charset="0"/>
                <a:ea typeface="Tahoma" panose="020B0604030504040204" pitchFamily="34" charset="0"/>
                <a:cs typeface="DIN Pro Regular" panose="020B0504020101020102" pitchFamily="34" charset="0"/>
              </a:rPr>
              <a:t>13</a:t>
            </a:r>
          </a:p>
          <a:p>
            <a:pPr marL="92814" lvl="0" algn="ctr" defTabSz="914127">
              <a:lnSpc>
                <a:spcPct val="120000"/>
              </a:lnSpc>
            </a:pPr>
            <a:r>
              <a:rPr lang="en-US" sz="850" b="1" kern="0" dirty="0" smtClean="0">
                <a:solidFill>
                  <a:schemeClr val="tx2"/>
                </a:solidFill>
                <a:latin typeface="DIN Pro Regular" panose="020B0504020101020102" pitchFamily="34" charset="0"/>
                <a:ea typeface="Tahoma" panose="020B0604030504040204" pitchFamily="34" charset="0"/>
                <a:cs typeface="DIN Pro Regular" panose="020B0504020101020102" pitchFamily="34" charset="0"/>
              </a:rPr>
              <a:t>&amp;</a:t>
            </a:r>
          </a:p>
          <a:p>
            <a:pPr marL="92814" lvl="0" algn="ctr" defTabSz="914127">
              <a:lnSpc>
                <a:spcPct val="120000"/>
              </a:lnSpc>
            </a:pPr>
            <a:r>
              <a:rPr lang="en-US" sz="850" b="1" kern="0" dirty="0" smtClean="0">
                <a:solidFill>
                  <a:schemeClr val="tx2"/>
                </a:solidFill>
                <a:latin typeface="DIN Pro Regular" panose="020B0504020101020102" pitchFamily="34" charset="0"/>
                <a:ea typeface="Tahoma" panose="020B0604030504040204" pitchFamily="34" charset="0"/>
                <a:cs typeface="DIN Pro Regular" panose="020B0504020101020102" pitchFamily="34" charset="0"/>
              </a:rPr>
              <a:t>NIST </a:t>
            </a:r>
            <a:r>
              <a:rPr lang="en-US" sz="850" b="1" kern="0" dirty="0">
                <a:solidFill>
                  <a:schemeClr val="tx2"/>
                </a:solidFill>
                <a:latin typeface="DIN Pro Regular" panose="020B0504020101020102" pitchFamily="34" charset="0"/>
                <a:ea typeface="Tahoma" panose="020B0604030504040204" pitchFamily="34" charset="0"/>
                <a:cs typeface="DIN Pro Regular" panose="020B0504020101020102" pitchFamily="34" charset="0"/>
              </a:rPr>
              <a:t>800-171 Specification </a:t>
            </a:r>
          </a:p>
        </p:txBody>
      </p:sp>
      <p:sp>
        <p:nvSpPr>
          <p:cNvPr id="63" name="Arrow: Pentagon 91">
            <a:extLst>
              <a:ext uri="{FF2B5EF4-FFF2-40B4-BE49-F238E27FC236}">
                <a16:creationId xmlns:a16="http://schemas.microsoft.com/office/drawing/2014/main" id="{BCA19631-A25D-4686-8C56-D0C6EFA614F1}"/>
              </a:ext>
            </a:extLst>
          </p:cNvPr>
          <p:cNvSpPr/>
          <p:nvPr/>
        </p:nvSpPr>
        <p:spPr>
          <a:xfrm>
            <a:off x="4687649" y="2493089"/>
            <a:ext cx="979016" cy="657709"/>
          </a:xfrm>
          <a:prstGeom prst="homePlate">
            <a:avLst>
              <a:gd name="adj" fmla="val 25713"/>
            </a:avLst>
          </a:prstGeom>
          <a:solidFill>
            <a:srgbClr val="3ABFC4"/>
          </a:solidFill>
          <a:effectLst>
            <a:outerShdw blurRad="762000" dist="381000" dir="5400000" algn="ctr" rotWithShape="0">
              <a:sysClr val="windowText" lastClr="000000">
                <a:alpha val="30000"/>
              </a:sysClr>
            </a:outerShdw>
          </a:effectLst>
        </p:spPr>
        <p:txBody>
          <a:bodyPr lIns="0" tIns="22849" rIns="45699" bIns="22849" anchor="ctr"/>
          <a:lstStyle/>
          <a:p>
            <a:pPr marL="92814" lvl="0" algn="ctr" defTabSz="914127">
              <a:lnSpc>
                <a:spcPct val="120000"/>
              </a:lnSpc>
            </a:pPr>
            <a:r>
              <a:rPr lang="en-US" sz="850" b="1" kern="0" dirty="0" smtClean="0">
                <a:solidFill>
                  <a:schemeClr val="tx2"/>
                </a:solidFill>
                <a:latin typeface="DIN Pro Regular" panose="020B0504020101020102" pitchFamily="34" charset="0"/>
                <a:ea typeface="Tahoma" panose="020B0604030504040204" pitchFamily="34" charset="0"/>
                <a:cs typeface="DIN Pro Regular" panose="020B0504020101020102" pitchFamily="34" charset="0"/>
              </a:rPr>
              <a:t>DURSA Amendment </a:t>
            </a:r>
            <a:r>
              <a:rPr lang="en-US" sz="850" kern="0" dirty="0" smtClean="0">
                <a:solidFill>
                  <a:schemeClr val="tx2"/>
                </a:solidFill>
                <a:latin typeface="DIN Pro Regular" panose="020B0504020101020102" pitchFamily="34" charset="0"/>
                <a:ea typeface="Tahoma" panose="020B0604030504040204" pitchFamily="34" charset="0"/>
                <a:cs typeface="DIN Pro Regular" panose="020B0504020101020102" pitchFamily="34" charset="0"/>
              </a:rPr>
              <a:t>(with specific effective date)</a:t>
            </a:r>
            <a:endParaRPr lang="en-US" sz="850" b="1" kern="0" dirty="0" smtClean="0">
              <a:solidFill>
                <a:schemeClr val="tx2"/>
              </a:solidFill>
              <a:latin typeface="DIN Pro Regular" panose="020B0504020101020102" pitchFamily="34" charset="0"/>
              <a:ea typeface="Tahoma" panose="020B0604030504040204" pitchFamily="34" charset="0"/>
              <a:cs typeface="DIN Pro Regular" panose="020B0504020101020102" pitchFamily="34" charset="0"/>
            </a:endParaRPr>
          </a:p>
        </p:txBody>
      </p:sp>
      <p:sp>
        <p:nvSpPr>
          <p:cNvPr id="64" name="Arrow: Pentagon 91">
            <a:extLst>
              <a:ext uri="{FF2B5EF4-FFF2-40B4-BE49-F238E27FC236}">
                <a16:creationId xmlns:a16="http://schemas.microsoft.com/office/drawing/2014/main" id="{BCA19631-A25D-4686-8C56-D0C6EFA614F1}"/>
              </a:ext>
            </a:extLst>
          </p:cNvPr>
          <p:cNvSpPr/>
          <p:nvPr/>
        </p:nvSpPr>
        <p:spPr>
          <a:xfrm>
            <a:off x="4683813" y="3207067"/>
            <a:ext cx="974475" cy="304179"/>
          </a:xfrm>
          <a:prstGeom prst="homePlate">
            <a:avLst>
              <a:gd name="adj" fmla="val 25713"/>
            </a:avLst>
          </a:prstGeom>
          <a:solidFill>
            <a:srgbClr val="3ABFC4"/>
          </a:solidFill>
          <a:effectLst>
            <a:outerShdw blurRad="762000" dist="381000" dir="5400000" algn="ctr" rotWithShape="0">
              <a:sysClr val="windowText" lastClr="000000">
                <a:alpha val="30000"/>
              </a:sysClr>
            </a:outerShdw>
          </a:effectLst>
        </p:spPr>
        <p:txBody>
          <a:bodyPr lIns="0" tIns="22849" rIns="45699" bIns="22849" anchor="ctr"/>
          <a:lstStyle/>
          <a:p>
            <a:pPr marL="92814" lvl="0" defTabSz="914127">
              <a:lnSpc>
                <a:spcPct val="120000"/>
              </a:lnSpc>
            </a:pPr>
            <a:r>
              <a:rPr lang="en-US" sz="850" kern="0" dirty="0" smtClean="0">
                <a:solidFill>
                  <a:prstClr val="white"/>
                </a:solidFill>
                <a:latin typeface="DIN Pro Regular" panose="020B0504020101020102" pitchFamily="34" charset="0"/>
                <a:ea typeface="Tahoma" panose="020B0604030504040204" pitchFamily="34" charset="0"/>
                <a:cs typeface="DIN Pro Regular" panose="020B0504020101020102" pitchFamily="34" charset="0"/>
              </a:rPr>
              <a:t>CC Approves</a:t>
            </a:r>
            <a:endParaRPr lang="en-US" sz="850" kern="0" dirty="0">
              <a:solidFill>
                <a:prstClr val="white"/>
              </a:solidFill>
              <a:latin typeface="DIN Pro Regular" panose="020B0504020101020102" pitchFamily="34" charset="0"/>
              <a:ea typeface="Tahoma" panose="020B0604030504040204" pitchFamily="34" charset="0"/>
              <a:cs typeface="DIN Pro Regular" panose="020B0504020101020102" pitchFamily="34" charset="0"/>
            </a:endParaRPr>
          </a:p>
        </p:txBody>
      </p:sp>
      <p:sp>
        <p:nvSpPr>
          <p:cNvPr id="65" name="Arrow: Pentagon 91">
            <a:extLst>
              <a:ext uri="{FF2B5EF4-FFF2-40B4-BE49-F238E27FC236}">
                <a16:creationId xmlns:a16="http://schemas.microsoft.com/office/drawing/2014/main" id="{BCA19631-A25D-4686-8C56-D0C6EFA614F1}"/>
              </a:ext>
            </a:extLst>
          </p:cNvPr>
          <p:cNvSpPr/>
          <p:nvPr/>
        </p:nvSpPr>
        <p:spPr>
          <a:xfrm>
            <a:off x="4692191" y="3548295"/>
            <a:ext cx="974475" cy="304179"/>
          </a:xfrm>
          <a:prstGeom prst="homePlate">
            <a:avLst>
              <a:gd name="adj" fmla="val 25713"/>
            </a:avLst>
          </a:prstGeom>
          <a:solidFill>
            <a:srgbClr val="3ABFC4"/>
          </a:solidFill>
          <a:effectLst>
            <a:outerShdw blurRad="762000" dist="381000" dir="5400000" algn="ctr" rotWithShape="0">
              <a:sysClr val="windowText" lastClr="000000">
                <a:alpha val="30000"/>
              </a:sysClr>
            </a:outerShdw>
          </a:effectLst>
        </p:spPr>
        <p:txBody>
          <a:bodyPr lIns="0" tIns="22849" rIns="45699" bIns="22849" anchor="ctr"/>
          <a:lstStyle/>
          <a:p>
            <a:pPr marL="92814" lvl="0" defTabSz="914127">
              <a:lnSpc>
                <a:spcPct val="120000"/>
              </a:lnSpc>
            </a:pPr>
            <a:r>
              <a:rPr lang="en-US" sz="850" kern="0" dirty="0" smtClean="0">
                <a:solidFill>
                  <a:prstClr val="white"/>
                </a:solidFill>
                <a:latin typeface="DIN Pro Regular" panose="020B0504020101020102" pitchFamily="34" charset="0"/>
                <a:ea typeface="Tahoma" panose="020B0604030504040204" pitchFamily="34" charset="0"/>
                <a:cs typeface="DIN Pro Regular" panose="020B0504020101020102" pitchFamily="34" charset="0"/>
              </a:rPr>
              <a:t>30 </a:t>
            </a:r>
            <a:r>
              <a:rPr lang="en-US" sz="850" kern="0" dirty="0">
                <a:solidFill>
                  <a:prstClr val="white"/>
                </a:solidFill>
                <a:latin typeface="DIN Pro Regular" panose="020B0504020101020102" pitchFamily="34" charset="0"/>
                <a:ea typeface="Tahoma" panose="020B0604030504040204" pitchFamily="34" charset="0"/>
                <a:cs typeface="DIN Pro Regular" panose="020B0504020101020102" pitchFamily="34" charset="0"/>
              </a:rPr>
              <a:t>Day </a:t>
            </a:r>
            <a:r>
              <a:rPr lang="en-US" sz="850" kern="0" dirty="0" smtClean="0">
                <a:solidFill>
                  <a:prstClr val="white"/>
                </a:solidFill>
                <a:latin typeface="DIN Pro Regular" panose="020B0504020101020102" pitchFamily="34" charset="0"/>
                <a:ea typeface="Tahoma" panose="020B0604030504040204" pitchFamily="34" charset="0"/>
                <a:cs typeface="DIN Pro Regular" panose="020B0504020101020102" pitchFamily="34" charset="0"/>
              </a:rPr>
              <a:t>Notice</a:t>
            </a:r>
            <a:endParaRPr lang="en-US" sz="850" kern="0" dirty="0">
              <a:solidFill>
                <a:prstClr val="white"/>
              </a:solidFill>
              <a:latin typeface="DIN Pro Regular" panose="020B0504020101020102" pitchFamily="34" charset="0"/>
              <a:ea typeface="Tahoma" panose="020B0604030504040204" pitchFamily="34" charset="0"/>
              <a:cs typeface="DIN Pro Regular" panose="020B0504020101020102" pitchFamily="34" charset="0"/>
            </a:endParaRPr>
          </a:p>
        </p:txBody>
      </p:sp>
      <p:sp>
        <p:nvSpPr>
          <p:cNvPr id="66" name="Arrow: Pentagon 91">
            <a:extLst>
              <a:ext uri="{FF2B5EF4-FFF2-40B4-BE49-F238E27FC236}">
                <a16:creationId xmlns:a16="http://schemas.microsoft.com/office/drawing/2014/main" id="{BCA19631-A25D-4686-8C56-D0C6EFA614F1}"/>
              </a:ext>
            </a:extLst>
          </p:cNvPr>
          <p:cNvSpPr/>
          <p:nvPr/>
        </p:nvSpPr>
        <p:spPr>
          <a:xfrm>
            <a:off x="4696231" y="3889525"/>
            <a:ext cx="974475" cy="304179"/>
          </a:xfrm>
          <a:prstGeom prst="homePlate">
            <a:avLst>
              <a:gd name="adj" fmla="val 25713"/>
            </a:avLst>
          </a:prstGeom>
          <a:solidFill>
            <a:srgbClr val="3ABFC4"/>
          </a:solidFill>
          <a:effectLst>
            <a:outerShdw blurRad="762000" dist="381000" dir="5400000" algn="ctr" rotWithShape="0">
              <a:sysClr val="windowText" lastClr="000000">
                <a:alpha val="30000"/>
              </a:sysClr>
            </a:outerShdw>
          </a:effectLst>
        </p:spPr>
        <p:txBody>
          <a:bodyPr lIns="0" tIns="22849" rIns="45699" bIns="22849" anchor="ctr"/>
          <a:lstStyle/>
          <a:p>
            <a:pPr marL="92814" lvl="0" defTabSz="914127">
              <a:lnSpc>
                <a:spcPct val="120000"/>
              </a:lnSpc>
            </a:pPr>
            <a:r>
              <a:rPr lang="en-US" sz="850" kern="0" dirty="0" smtClean="0">
                <a:solidFill>
                  <a:prstClr val="white"/>
                </a:solidFill>
                <a:latin typeface="DIN Pro Regular" panose="020B0504020101020102" pitchFamily="34" charset="0"/>
                <a:ea typeface="Tahoma" panose="020B0604030504040204" pitchFamily="34" charset="0"/>
                <a:cs typeface="DIN Pro Regular" panose="020B0504020101020102" pitchFamily="34" charset="0"/>
              </a:rPr>
              <a:t>Participant Webinar</a:t>
            </a:r>
            <a:endParaRPr lang="en-US" sz="850" kern="0" dirty="0">
              <a:solidFill>
                <a:prstClr val="white"/>
              </a:solidFill>
              <a:latin typeface="DIN Pro Regular" panose="020B0504020101020102" pitchFamily="34" charset="0"/>
              <a:ea typeface="Tahoma" panose="020B0604030504040204" pitchFamily="34" charset="0"/>
              <a:cs typeface="DIN Pro Regular" panose="020B0504020101020102" pitchFamily="34" charset="0"/>
            </a:endParaRPr>
          </a:p>
        </p:txBody>
      </p:sp>
      <p:sp>
        <p:nvSpPr>
          <p:cNvPr id="67" name="Arrow: Pentagon 91">
            <a:extLst>
              <a:ext uri="{FF2B5EF4-FFF2-40B4-BE49-F238E27FC236}">
                <a16:creationId xmlns:a16="http://schemas.microsoft.com/office/drawing/2014/main" id="{BCA19631-A25D-4686-8C56-D0C6EFA614F1}"/>
              </a:ext>
            </a:extLst>
          </p:cNvPr>
          <p:cNvSpPr/>
          <p:nvPr/>
        </p:nvSpPr>
        <p:spPr>
          <a:xfrm>
            <a:off x="1828770" y="3207067"/>
            <a:ext cx="923283" cy="640079"/>
          </a:xfrm>
          <a:prstGeom prst="homePlate">
            <a:avLst>
              <a:gd name="adj" fmla="val 25713"/>
            </a:avLst>
          </a:prstGeom>
          <a:solidFill>
            <a:srgbClr val="3ABFC4"/>
          </a:solidFill>
          <a:effectLst>
            <a:outerShdw blurRad="762000" dist="381000" dir="5400000" algn="ctr" rotWithShape="0">
              <a:sysClr val="windowText" lastClr="000000">
                <a:alpha val="30000"/>
              </a:sysClr>
            </a:outerShdw>
          </a:effectLst>
        </p:spPr>
        <p:txBody>
          <a:bodyPr lIns="0" tIns="22849" rIns="45699" bIns="22849"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92814" lvl="0" defTabSz="914127">
              <a:lnSpc>
                <a:spcPct val="120000"/>
              </a:lnSpc>
            </a:pPr>
            <a:r>
              <a:rPr lang="en-US" sz="850" kern="0" dirty="0" smtClean="0">
                <a:solidFill>
                  <a:srgbClr val="FFFFFF"/>
                </a:solidFill>
                <a:latin typeface="DIN Pro Regular" panose="020B0504020101020102" pitchFamily="34" charset="0"/>
                <a:ea typeface="Tahoma" panose="020B0604030504040204" pitchFamily="34" charset="0"/>
                <a:cs typeface="DIN Pro Regular" panose="020B0504020101020102" pitchFamily="34" charset="0"/>
              </a:rPr>
              <a:t>Work Group Finalizes Draft</a:t>
            </a:r>
            <a:endParaRPr lang="en-US" sz="850" kern="0" dirty="0">
              <a:solidFill>
                <a:srgbClr val="FFFFFF"/>
              </a:solidFill>
              <a:latin typeface="DIN Pro Regular" panose="020B0504020101020102" pitchFamily="34" charset="0"/>
              <a:ea typeface="Tahoma" panose="020B0604030504040204" pitchFamily="34" charset="0"/>
              <a:cs typeface="DIN Pro Regular" panose="020B0504020101020102" pitchFamily="34" charset="0"/>
            </a:endParaRPr>
          </a:p>
        </p:txBody>
      </p:sp>
      <p:sp>
        <p:nvSpPr>
          <p:cNvPr id="82" name="Arrow: Pentagon 91">
            <a:extLst>
              <a:ext uri="{FF2B5EF4-FFF2-40B4-BE49-F238E27FC236}">
                <a16:creationId xmlns:a16="http://schemas.microsoft.com/office/drawing/2014/main" id="{BCA19631-A25D-4686-8C56-D0C6EFA614F1}"/>
              </a:ext>
            </a:extLst>
          </p:cNvPr>
          <p:cNvSpPr/>
          <p:nvPr/>
        </p:nvSpPr>
        <p:spPr>
          <a:xfrm>
            <a:off x="4691583" y="4229636"/>
            <a:ext cx="974475" cy="304179"/>
          </a:xfrm>
          <a:prstGeom prst="homePlate">
            <a:avLst>
              <a:gd name="adj" fmla="val 25713"/>
            </a:avLst>
          </a:prstGeom>
          <a:solidFill>
            <a:srgbClr val="3ABFC4"/>
          </a:solidFill>
          <a:effectLst>
            <a:outerShdw blurRad="762000" dist="381000" dir="5400000" algn="ctr" rotWithShape="0">
              <a:sysClr val="windowText" lastClr="000000">
                <a:alpha val="30000"/>
              </a:sysClr>
            </a:outerShdw>
          </a:effectLst>
        </p:spPr>
        <p:txBody>
          <a:bodyPr lIns="0" tIns="22849" rIns="0" bIns="22849" anchor="ctr"/>
          <a:lstStyle/>
          <a:p>
            <a:pPr marL="92814" lvl="0" defTabSz="914127">
              <a:lnSpc>
                <a:spcPct val="120000"/>
              </a:lnSpc>
            </a:pPr>
            <a:r>
              <a:rPr lang="en-US" sz="850" kern="0" dirty="0" smtClean="0">
                <a:solidFill>
                  <a:prstClr val="white"/>
                </a:solidFill>
                <a:latin typeface="DIN Pro Regular" panose="020B0504020101020102" pitchFamily="34" charset="0"/>
                <a:ea typeface="Tahoma" panose="020B0604030504040204" pitchFamily="34" charset="0"/>
                <a:cs typeface="DIN Pro Regular" panose="020B0504020101020102" pitchFamily="34" charset="0"/>
              </a:rPr>
              <a:t>Participants Sign or Terminate</a:t>
            </a:r>
            <a:endParaRPr lang="en-US" sz="850" kern="0" dirty="0">
              <a:solidFill>
                <a:prstClr val="white"/>
              </a:solidFill>
              <a:latin typeface="DIN Pro Regular" panose="020B0504020101020102" pitchFamily="34" charset="0"/>
              <a:ea typeface="Tahoma" panose="020B0604030504040204" pitchFamily="34" charset="0"/>
              <a:cs typeface="DIN Pro Regular" panose="020B0504020101020102" pitchFamily="34" charset="0"/>
            </a:endParaRPr>
          </a:p>
        </p:txBody>
      </p:sp>
      <p:sp>
        <p:nvSpPr>
          <p:cNvPr id="83" name="Arrow: Pentagon 91">
            <a:extLst>
              <a:ext uri="{FF2B5EF4-FFF2-40B4-BE49-F238E27FC236}">
                <a16:creationId xmlns:a16="http://schemas.microsoft.com/office/drawing/2014/main" id="{BCA19631-A25D-4686-8C56-D0C6EFA614F1}"/>
              </a:ext>
            </a:extLst>
          </p:cNvPr>
          <p:cNvSpPr/>
          <p:nvPr/>
        </p:nvSpPr>
        <p:spPr>
          <a:xfrm>
            <a:off x="5670706" y="2490065"/>
            <a:ext cx="1926213" cy="657709"/>
          </a:xfrm>
          <a:prstGeom prst="homePlate">
            <a:avLst>
              <a:gd name="adj" fmla="val 25713"/>
            </a:avLst>
          </a:prstGeom>
          <a:solidFill>
            <a:srgbClr val="3ABFC4"/>
          </a:solidFill>
          <a:effectLst>
            <a:outerShdw blurRad="762000" dist="381000" dir="5400000" algn="ctr" rotWithShape="0">
              <a:sysClr val="windowText" lastClr="000000">
                <a:alpha val="30000"/>
              </a:sysClr>
            </a:outerShdw>
          </a:effectLst>
        </p:spPr>
        <p:txBody>
          <a:bodyPr lIns="0" tIns="22849" rIns="45699" bIns="22849" anchor="ctr"/>
          <a:lstStyle/>
          <a:p>
            <a:pPr marL="92814" lvl="0" algn="ctr" defTabSz="914127">
              <a:lnSpc>
                <a:spcPct val="120000"/>
              </a:lnSpc>
            </a:pPr>
            <a:r>
              <a:rPr lang="en-US" sz="850" b="1" kern="0" dirty="0" smtClean="0">
                <a:solidFill>
                  <a:schemeClr val="tx2"/>
                </a:solidFill>
                <a:latin typeface="DIN Pro Regular" panose="020B0504020101020102" pitchFamily="34" charset="0"/>
                <a:ea typeface="Tahoma" panose="020B0604030504040204" pitchFamily="34" charset="0"/>
                <a:cs typeface="DIN Pro Regular" panose="020B0504020101020102" pitchFamily="34" charset="0"/>
              </a:rPr>
              <a:t>CDA Markings Specification</a:t>
            </a:r>
          </a:p>
        </p:txBody>
      </p:sp>
      <p:grpSp>
        <p:nvGrpSpPr>
          <p:cNvPr id="87" name="Group 86"/>
          <p:cNvGrpSpPr/>
          <p:nvPr/>
        </p:nvGrpSpPr>
        <p:grpSpPr>
          <a:xfrm>
            <a:off x="6622444" y="3204043"/>
            <a:ext cx="974475" cy="986637"/>
            <a:chOff x="4500287" y="5515243"/>
            <a:chExt cx="906073" cy="986637"/>
          </a:xfrm>
        </p:grpSpPr>
        <p:sp>
          <p:nvSpPr>
            <p:cNvPr id="84" name="Arrow: Pentagon 91">
              <a:extLst>
                <a:ext uri="{FF2B5EF4-FFF2-40B4-BE49-F238E27FC236}">
                  <a16:creationId xmlns:a16="http://schemas.microsoft.com/office/drawing/2014/main" id="{BCA19631-A25D-4686-8C56-D0C6EFA614F1}"/>
                </a:ext>
              </a:extLst>
            </p:cNvPr>
            <p:cNvSpPr/>
            <p:nvPr/>
          </p:nvSpPr>
          <p:spPr>
            <a:xfrm>
              <a:off x="4500287" y="5515243"/>
              <a:ext cx="906073" cy="304179"/>
            </a:xfrm>
            <a:prstGeom prst="homePlate">
              <a:avLst>
                <a:gd name="adj" fmla="val 25713"/>
              </a:avLst>
            </a:prstGeom>
            <a:solidFill>
              <a:srgbClr val="3ABFC4"/>
            </a:solidFill>
            <a:effectLst>
              <a:outerShdw blurRad="762000" dist="381000" dir="5400000" algn="ctr" rotWithShape="0">
                <a:sysClr val="windowText" lastClr="000000">
                  <a:alpha val="30000"/>
                </a:sysClr>
              </a:outerShdw>
            </a:effectLst>
          </p:spPr>
          <p:txBody>
            <a:bodyPr lIns="0" tIns="22849" rIns="45699" bIns="22849" anchor="ctr"/>
            <a:lstStyle/>
            <a:p>
              <a:pPr marL="92814" lvl="0" defTabSz="914127">
                <a:lnSpc>
                  <a:spcPct val="120000"/>
                </a:lnSpc>
              </a:pPr>
              <a:r>
                <a:rPr lang="en-US" sz="850" kern="0" dirty="0" smtClean="0">
                  <a:solidFill>
                    <a:prstClr val="white"/>
                  </a:solidFill>
                  <a:latin typeface="DIN Pro Regular" panose="020B0504020101020102" pitchFamily="34" charset="0"/>
                  <a:ea typeface="Tahoma" panose="020B0604030504040204" pitchFamily="34" charset="0"/>
                  <a:cs typeface="DIN Pro Regular" panose="020B0504020101020102" pitchFamily="34" charset="0"/>
                </a:rPr>
                <a:t>CC Approves</a:t>
              </a:r>
              <a:endParaRPr lang="en-US" sz="850" kern="0" dirty="0">
                <a:solidFill>
                  <a:prstClr val="white"/>
                </a:solidFill>
                <a:latin typeface="DIN Pro Regular" panose="020B0504020101020102" pitchFamily="34" charset="0"/>
                <a:ea typeface="Tahoma" panose="020B0604030504040204" pitchFamily="34" charset="0"/>
                <a:cs typeface="DIN Pro Regular" panose="020B0504020101020102" pitchFamily="34" charset="0"/>
              </a:endParaRPr>
            </a:p>
          </p:txBody>
        </p:sp>
        <p:sp>
          <p:nvSpPr>
            <p:cNvPr id="85" name="Arrow: Pentagon 91">
              <a:extLst>
                <a:ext uri="{FF2B5EF4-FFF2-40B4-BE49-F238E27FC236}">
                  <a16:creationId xmlns:a16="http://schemas.microsoft.com/office/drawing/2014/main" id="{BCA19631-A25D-4686-8C56-D0C6EFA614F1}"/>
                </a:ext>
              </a:extLst>
            </p:cNvPr>
            <p:cNvSpPr/>
            <p:nvPr/>
          </p:nvSpPr>
          <p:spPr>
            <a:xfrm>
              <a:off x="4500287" y="5856471"/>
              <a:ext cx="906073" cy="304179"/>
            </a:xfrm>
            <a:prstGeom prst="homePlate">
              <a:avLst>
                <a:gd name="adj" fmla="val 25713"/>
              </a:avLst>
            </a:prstGeom>
            <a:solidFill>
              <a:srgbClr val="3ABFC4"/>
            </a:solidFill>
            <a:effectLst>
              <a:outerShdw blurRad="762000" dist="381000" dir="5400000" algn="ctr" rotWithShape="0">
                <a:sysClr val="windowText" lastClr="000000">
                  <a:alpha val="30000"/>
                </a:sysClr>
              </a:outerShdw>
            </a:effectLst>
          </p:spPr>
          <p:txBody>
            <a:bodyPr lIns="0" tIns="22849" rIns="45699" bIns="22849" anchor="ctr"/>
            <a:lstStyle/>
            <a:p>
              <a:pPr marL="92814" lvl="0" defTabSz="914127">
                <a:lnSpc>
                  <a:spcPct val="120000"/>
                </a:lnSpc>
              </a:pPr>
              <a:r>
                <a:rPr lang="en-US" sz="850" kern="0" dirty="0" smtClean="0">
                  <a:solidFill>
                    <a:prstClr val="white"/>
                  </a:solidFill>
                  <a:latin typeface="DIN Pro Regular" panose="020B0504020101020102" pitchFamily="34" charset="0"/>
                  <a:ea typeface="Tahoma" panose="020B0604030504040204" pitchFamily="34" charset="0"/>
                  <a:cs typeface="DIN Pro Regular" panose="020B0504020101020102" pitchFamily="34" charset="0"/>
                </a:rPr>
                <a:t>30 Days to Object</a:t>
              </a:r>
              <a:endParaRPr lang="en-US" sz="850" kern="0" dirty="0">
                <a:solidFill>
                  <a:prstClr val="white"/>
                </a:solidFill>
                <a:latin typeface="DIN Pro Regular" panose="020B0504020101020102" pitchFamily="34" charset="0"/>
                <a:ea typeface="Tahoma" panose="020B0604030504040204" pitchFamily="34" charset="0"/>
                <a:cs typeface="DIN Pro Regular" panose="020B0504020101020102" pitchFamily="34" charset="0"/>
              </a:endParaRPr>
            </a:p>
          </p:txBody>
        </p:sp>
        <p:sp>
          <p:nvSpPr>
            <p:cNvPr id="86" name="Arrow: Pentagon 91">
              <a:extLst>
                <a:ext uri="{FF2B5EF4-FFF2-40B4-BE49-F238E27FC236}">
                  <a16:creationId xmlns:a16="http://schemas.microsoft.com/office/drawing/2014/main" id="{BCA19631-A25D-4686-8C56-D0C6EFA614F1}"/>
                </a:ext>
              </a:extLst>
            </p:cNvPr>
            <p:cNvSpPr/>
            <p:nvPr/>
          </p:nvSpPr>
          <p:spPr>
            <a:xfrm>
              <a:off x="4500287" y="6197701"/>
              <a:ext cx="906073" cy="304179"/>
            </a:xfrm>
            <a:prstGeom prst="homePlate">
              <a:avLst>
                <a:gd name="adj" fmla="val 25713"/>
              </a:avLst>
            </a:prstGeom>
            <a:solidFill>
              <a:srgbClr val="3ABFC4"/>
            </a:solidFill>
            <a:effectLst>
              <a:outerShdw blurRad="762000" dist="381000" dir="5400000" algn="ctr" rotWithShape="0">
                <a:sysClr val="windowText" lastClr="000000">
                  <a:alpha val="30000"/>
                </a:sysClr>
              </a:outerShdw>
            </a:effectLst>
          </p:spPr>
          <p:txBody>
            <a:bodyPr lIns="0" tIns="22849" rIns="45699" bIns="22849" anchor="ctr"/>
            <a:lstStyle/>
            <a:p>
              <a:pPr marL="92814" lvl="0" defTabSz="914127">
                <a:lnSpc>
                  <a:spcPct val="120000"/>
                </a:lnSpc>
              </a:pPr>
              <a:r>
                <a:rPr lang="en-US" sz="850" kern="0" dirty="0" smtClean="0">
                  <a:solidFill>
                    <a:prstClr val="white"/>
                  </a:solidFill>
                  <a:latin typeface="DIN Pro Regular" panose="020B0504020101020102" pitchFamily="34" charset="0"/>
                  <a:ea typeface="Tahoma" panose="020B0604030504040204" pitchFamily="34" charset="0"/>
                  <a:cs typeface="DIN Pro Regular" panose="020B0504020101020102" pitchFamily="34" charset="0"/>
                </a:rPr>
                <a:t>Participant Webinar</a:t>
              </a:r>
              <a:endParaRPr lang="en-US" sz="850" kern="0" dirty="0">
                <a:solidFill>
                  <a:prstClr val="white"/>
                </a:solidFill>
                <a:latin typeface="DIN Pro Regular" panose="020B0504020101020102" pitchFamily="34" charset="0"/>
                <a:ea typeface="Tahoma" panose="020B0604030504040204" pitchFamily="34" charset="0"/>
                <a:cs typeface="DIN Pro Regular" panose="020B0504020101020102" pitchFamily="34" charset="0"/>
              </a:endParaRPr>
            </a:p>
          </p:txBody>
        </p:sp>
      </p:grpSp>
      <p:sp>
        <p:nvSpPr>
          <p:cNvPr id="88" name="Arrow: Pentagon 91">
            <a:extLst>
              <a:ext uri="{FF2B5EF4-FFF2-40B4-BE49-F238E27FC236}">
                <a16:creationId xmlns:a16="http://schemas.microsoft.com/office/drawing/2014/main" id="{BCA19631-A25D-4686-8C56-D0C6EFA614F1}"/>
              </a:ext>
            </a:extLst>
          </p:cNvPr>
          <p:cNvSpPr/>
          <p:nvPr/>
        </p:nvSpPr>
        <p:spPr>
          <a:xfrm>
            <a:off x="5676022" y="3198335"/>
            <a:ext cx="941881" cy="992345"/>
          </a:xfrm>
          <a:prstGeom prst="homePlate">
            <a:avLst>
              <a:gd name="adj" fmla="val 25713"/>
            </a:avLst>
          </a:prstGeom>
          <a:solidFill>
            <a:srgbClr val="3ABFC4"/>
          </a:solidFill>
          <a:effectLst>
            <a:outerShdw blurRad="762000" dist="381000" dir="5400000" algn="ctr" rotWithShape="0">
              <a:sysClr val="windowText" lastClr="000000">
                <a:alpha val="30000"/>
              </a:sysClr>
            </a:outerShdw>
          </a:effectLst>
        </p:spPr>
        <p:txBody>
          <a:bodyPr lIns="0" tIns="22849" rIns="45699" bIns="22849"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92814" lvl="0" defTabSz="914127">
              <a:lnSpc>
                <a:spcPct val="120000"/>
              </a:lnSpc>
            </a:pPr>
            <a:r>
              <a:rPr lang="en-US" sz="850" kern="0" dirty="0" smtClean="0">
                <a:solidFill>
                  <a:srgbClr val="FFFFFF"/>
                </a:solidFill>
                <a:latin typeface="DIN Pro Regular" panose="020B0504020101020102" pitchFamily="34" charset="0"/>
                <a:ea typeface="Tahoma" panose="020B0604030504040204" pitchFamily="34" charset="0"/>
                <a:cs typeface="DIN Pro Regular" panose="020B0504020101020102" pitchFamily="34" charset="0"/>
              </a:rPr>
              <a:t>Workgroup creates clean draft</a:t>
            </a:r>
            <a:endParaRPr lang="en-US" sz="850" kern="0" dirty="0">
              <a:solidFill>
                <a:srgbClr val="FFFFFF"/>
              </a:solidFill>
              <a:latin typeface="DIN Pro Regular" panose="020B0504020101020102" pitchFamily="34" charset="0"/>
              <a:ea typeface="Tahoma" panose="020B0604030504040204" pitchFamily="34" charset="0"/>
              <a:cs typeface="DIN Pro Regular" panose="020B0504020101020102" pitchFamily="34" charset="0"/>
            </a:endParaRPr>
          </a:p>
        </p:txBody>
      </p:sp>
      <p:grpSp>
        <p:nvGrpSpPr>
          <p:cNvPr id="2" name="Group 1"/>
          <p:cNvGrpSpPr/>
          <p:nvPr/>
        </p:nvGrpSpPr>
        <p:grpSpPr>
          <a:xfrm>
            <a:off x="2701506" y="3207067"/>
            <a:ext cx="1976457" cy="943372"/>
            <a:chOff x="2701506" y="3207067"/>
            <a:chExt cx="1976457" cy="943372"/>
          </a:xfrm>
        </p:grpSpPr>
        <p:sp>
          <p:nvSpPr>
            <p:cNvPr id="68" name="Arrow: Pentagon 91">
              <a:extLst>
                <a:ext uri="{FF2B5EF4-FFF2-40B4-BE49-F238E27FC236}">
                  <a16:creationId xmlns:a16="http://schemas.microsoft.com/office/drawing/2014/main" id="{BCA19631-A25D-4686-8C56-D0C6EFA614F1}"/>
                </a:ext>
              </a:extLst>
            </p:cNvPr>
            <p:cNvSpPr/>
            <p:nvPr/>
          </p:nvSpPr>
          <p:spPr>
            <a:xfrm>
              <a:off x="2769849" y="3207067"/>
              <a:ext cx="964663" cy="640079"/>
            </a:xfrm>
            <a:prstGeom prst="homePlate">
              <a:avLst>
                <a:gd name="adj" fmla="val 25713"/>
              </a:avLst>
            </a:prstGeom>
            <a:solidFill>
              <a:srgbClr val="3ABFC4"/>
            </a:solidFill>
            <a:effectLst>
              <a:outerShdw blurRad="762000" dist="381000" dir="5400000" algn="ctr" rotWithShape="0">
                <a:sysClr val="windowText" lastClr="000000">
                  <a:alpha val="30000"/>
                </a:sysClr>
              </a:outerShdw>
            </a:effectLst>
          </p:spPr>
          <p:txBody>
            <a:bodyPr lIns="0" tIns="22849" rIns="45699" bIns="22849"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92814" lvl="0" defTabSz="914127">
                <a:lnSpc>
                  <a:spcPct val="120000"/>
                </a:lnSpc>
              </a:pPr>
              <a:r>
                <a:rPr lang="en-US" sz="850" kern="0" dirty="0" smtClean="0">
                  <a:solidFill>
                    <a:srgbClr val="FFFFFF"/>
                  </a:solidFill>
                  <a:latin typeface="DIN Pro Regular" panose="020B0504020101020102" pitchFamily="34" charset="0"/>
                  <a:ea typeface="Tahoma" panose="020B0604030504040204" pitchFamily="34" charset="0"/>
                  <a:cs typeface="DIN Pro Regular" panose="020B0504020101020102" pitchFamily="34" charset="0"/>
                </a:rPr>
                <a:t>Coordinating Committee Approves</a:t>
              </a:r>
              <a:endParaRPr lang="en-US" sz="850" kern="0" dirty="0">
                <a:solidFill>
                  <a:srgbClr val="FFFFFF"/>
                </a:solidFill>
                <a:latin typeface="DIN Pro Regular" panose="020B0504020101020102" pitchFamily="34" charset="0"/>
                <a:ea typeface="Tahoma" panose="020B0604030504040204" pitchFamily="34" charset="0"/>
                <a:cs typeface="DIN Pro Regular" panose="020B0504020101020102" pitchFamily="34" charset="0"/>
              </a:endParaRPr>
            </a:p>
          </p:txBody>
        </p:sp>
        <p:sp>
          <p:nvSpPr>
            <p:cNvPr id="69" name="Arrow: Pentagon 91">
              <a:extLst>
                <a:ext uri="{FF2B5EF4-FFF2-40B4-BE49-F238E27FC236}">
                  <a16:creationId xmlns:a16="http://schemas.microsoft.com/office/drawing/2014/main" id="{BCA19631-A25D-4686-8C56-D0C6EFA614F1}"/>
                </a:ext>
              </a:extLst>
            </p:cNvPr>
            <p:cNvSpPr/>
            <p:nvPr/>
          </p:nvSpPr>
          <p:spPr>
            <a:xfrm>
              <a:off x="3754680" y="3207067"/>
              <a:ext cx="923283" cy="304179"/>
            </a:xfrm>
            <a:prstGeom prst="homePlate">
              <a:avLst>
                <a:gd name="adj" fmla="val 25713"/>
              </a:avLst>
            </a:prstGeom>
            <a:solidFill>
              <a:srgbClr val="3ABFC4"/>
            </a:solidFill>
            <a:effectLst>
              <a:outerShdw blurRad="762000" dist="381000" dir="5400000" algn="ctr" rotWithShape="0">
                <a:sysClr val="windowText" lastClr="000000">
                  <a:alpha val="30000"/>
                </a:sysClr>
              </a:outerShdw>
            </a:effectLst>
          </p:spPr>
          <p:txBody>
            <a:bodyPr lIns="0" tIns="22849" rIns="0" bIns="22849"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92814" lvl="0" defTabSz="914127">
                <a:lnSpc>
                  <a:spcPct val="120000"/>
                </a:lnSpc>
              </a:pPr>
              <a:r>
                <a:rPr lang="en-US" sz="850" kern="0" dirty="0" smtClean="0">
                  <a:solidFill>
                    <a:srgbClr val="FFFFFF"/>
                  </a:solidFill>
                  <a:latin typeface="DIN Pro Regular" panose="020B0504020101020102" pitchFamily="34" charset="0"/>
                  <a:ea typeface="Tahoma" panose="020B0604030504040204" pitchFamily="34" charset="0"/>
                  <a:cs typeface="DIN Pro Regular" panose="020B0504020101020102" pitchFamily="34" charset="0"/>
                </a:rPr>
                <a:t>30 Days to Object</a:t>
              </a:r>
              <a:endParaRPr lang="en-US" sz="850" kern="0" dirty="0">
                <a:solidFill>
                  <a:srgbClr val="FFFFFF"/>
                </a:solidFill>
                <a:latin typeface="DIN Pro Regular" panose="020B0504020101020102" pitchFamily="34" charset="0"/>
                <a:ea typeface="Tahoma" panose="020B0604030504040204" pitchFamily="34" charset="0"/>
                <a:cs typeface="DIN Pro Regular" panose="020B0504020101020102" pitchFamily="34" charset="0"/>
              </a:endParaRPr>
            </a:p>
          </p:txBody>
        </p:sp>
        <p:sp>
          <p:nvSpPr>
            <p:cNvPr id="70" name="Arrow: Pentagon 91">
              <a:extLst>
                <a:ext uri="{FF2B5EF4-FFF2-40B4-BE49-F238E27FC236}">
                  <a16:creationId xmlns:a16="http://schemas.microsoft.com/office/drawing/2014/main" id="{BCA19631-A25D-4686-8C56-D0C6EFA614F1}"/>
                </a:ext>
              </a:extLst>
            </p:cNvPr>
            <p:cNvSpPr/>
            <p:nvPr/>
          </p:nvSpPr>
          <p:spPr>
            <a:xfrm>
              <a:off x="3754680" y="3548295"/>
              <a:ext cx="923283" cy="304179"/>
            </a:xfrm>
            <a:prstGeom prst="homePlate">
              <a:avLst>
                <a:gd name="adj" fmla="val 25713"/>
              </a:avLst>
            </a:prstGeom>
            <a:solidFill>
              <a:srgbClr val="3ABFC4"/>
            </a:solidFill>
            <a:effectLst>
              <a:outerShdw blurRad="762000" dist="381000" dir="5400000" algn="ctr" rotWithShape="0">
                <a:sysClr val="windowText" lastClr="000000">
                  <a:alpha val="30000"/>
                </a:sysClr>
              </a:outerShdw>
            </a:effectLst>
          </p:spPr>
          <p:txBody>
            <a:bodyPr lIns="0" tIns="22849" rIns="0" bIns="22849"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92814" lvl="0" defTabSz="914127">
                <a:lnSpc>
                  <a:spcPct val="120000"/>
                </a:lnSpc>
              </a:pPr>
              <a:r>
                <a:rPr lang="en-US" sz="850" kern="0" dirty="0" smtClean="0">
                  <a:solidFill>
                    <a:srgbClr val="FFFFFF"/>
                  </a:solidFill>
                  <a:latin typeface="DIN Pro Regular" panose="020B0504020101020102" pitchFamily="34" charset="0"/>
                  <a:ea typeface="Tahoma" panose="020B0604030504040204" pitchFamily="34" charset="0"/>
                  <a:cs typeface="DIN Pro Regular" panose="020B0504020101020102" pitchFamily="34" charset="0"/>
                </a:rPr>
                <a:t>Participant Webinar</a:t>
              </a:r>
              <a:endParaRPr lang="en-US" sz="850" kern="0" dirty="0">
                <a:solidFill>
                  <a:srgbClr val="FFFFFF"/>
                </a:solidFill>
                <a:latin typeface="DIN Pro Regular" panose="020B0504020101020102" pitchFamily="34" charset="0"/>
                <a:ea typeface="Tahoma" panose="020B0604030504040204" pitchFamily="34" charset="0"/>
                <a:cs typeface="DIN Pro Regular" panose="020B0504020101020102" pitchFamily="34" charset="0"/>
              </a:endParaRPr>
            </a:p>
          </p:txBody>
        </p:sp>
        <p:sp>
          <p:nvSpPr>
            <p:cNvPr id="90" name="TextBox 89"/>
            <p:cNvSpPr txBox="1"/>
            <p:nvPr/>
          </p:nvSpPr>
          <p:spPr>
            <a:xfrm>
              <a:off x="2701506" y="3796496"/>
              <a:ext cx="970499" cy="353943"/>
            </a:xfrm>
            <a:prstGeom prst="rect">
              <a:avLst/>
            </a:prstGeom>
            <a:noFill/>
          </p:spPr>
          <p:txBody>
            <a:bodyPr wrap="square" rtlCol="0">
              <a:spAutoFit/>
            </a:bodyPr>
            <a:lstStyle/>
            <a:p>
              <a:pPr algn="ctr"/>
              <a:r>
                <a:rPr lang="en-US" sz="850" dirty="0" smtClean="0">
                  <a:solidFill>
                    <a:srgbClr val="3ABFC4"/>
                  </a:solidFill>
                  <a:latin typeface="DIN Pro Regular" panose="020B0504020101020102"/>
                </a:rPr>
                <a:t>Opportunity to accelerate</a:t>
              </a:r>
              <a:endParaRPr lang="en-US" sz="850" dirty="0">
                <a:solidFill>
                  <a:srgbClr val="3ABFC4"/>
                </a:solidFill>
                <a:latin typeface="DIN Pro Regular" panose="020B0504020101020102"/>
              </a:endParaRPr>
            </a:p>
          </p:txBody>
        </p:sp>
      </p:grpSp>
      <p:sp>
        <p:nvSpPr>
          <p:cNvPr id="44" name="Arrow: Pentagon 91">
            <a:extLst>
              <a:ext uri="{FF2B5EF4-FFF2-40B4-BE49-F238E27FC236}">
                <a16:creationId xmlns:a16="http://schemas.microsoft.com/office/drawing/2014/main" id="{BCA19631-A25D-4686-8C56-D0C6EFA614F1}"/>
              </a:ext>
            </a:extLst>
          </p:cNvPr>
          <p:cNvSpPr/>
          <p:nvPr/>
        </p:nvSpPr>
        <p:spPr>
          <a:xfrm>
            <a:off x="1828770" y="4563385"/>
            <a:ext cx="2833001" cy="657709"/>
          </a:xfrm>
          <a:prstGeom prst="homePlate">
            <a:avLst>
              <a:gd name="adj" fmla="val 25713"/>
            </a:avLst>
          </a:prstGeom>
          <a:solidFill>
            <a:srgbClr val="3ABFC4"/>
          </a:solidFill>
          <a:effectLst>
            <a:outerShdw blurRad="762000" dist="381000" dir="5400000" algn="ctr" rotWithShape="0">
              <a:sysClr val="windowText" lastClr="000000">
                <a:alpha val="30000"/>
              </a:sysClr>
            </a:outerShdw>
          </a:effectLst>
        </p:spPr>
        <p:txBody>
          <a:bodyPr lIns="0" tIns="22849" rIns="45699" bIns="22849" anchor="ctr"/>
          <a:lstStyle/>
          <a:p>
            <a:pPr marL="92814" lvl="0" algn="ctr" defTabSz="914127">
              <a:lnSpc>
                <a:spcPct val="120000"/>
              </a:lnSpc>
            </a:pPr>
            <a:r>
              <a:rPr lang="en-US" sz="850" b="1" kern="0" dirty="0" smtClean="0">
                <a:solidFill>
                  <a:schemeClr val="tx2"/>
                </a:solidFill>
                <a:latin typeface="DIN Pro Regular" panose="020B0504020101020102" pitchFamily="34" charset="0"/>
                <a:ea typeface="Tahoma" panose="020B0604030504040204" pitchFamily="34" charset="0"/>
                <a:cs typeface="DIN Pro Regular" panose="020B0504020101020102" pitchFamily="34" charset="0"/>
              </a:rPr>
              <a:t>New </a:t>
            </a:r>
            <a:r>
              <a:rPr lang="en-US" sz="850" b="1" kern="0" dirty="0">
                <a:solidFill>
                  <a:schemeClr val="tx2"/>
                </a:solidFill>
                <a:latin typeface="DIN Pro Regular" panose="020B0504020101020102" pitchFamily="34" charset="0"/>
                <a:ea typeface="Tahoma" panose="020B0604030504040204" pitchFamily="34" charset="0"/>
                <a:cs typeface="DIN Pro Regular" panose="020B0504020101020102" pitchFamily="34" charset="0"/>
              </a:rPr>
              <a:t>Network </a:t>
            </a:r>
            <a:r>
              <a:rPr lang="en-US" sz="850" b="1" kern="0" dirty="0" smtClean="0">
                <a:solidFill>
                  <a:schemeClr val="tx2"/>
                </a:solidFill>
                <a:latin typeface="DIN Pro Regular" panose="020B0504020101020102" pitchFamily="34" charset="0"/>
                <a:ea typeface="Tahoma" panose="020B0604030504040204" pitchFamily="34" charset="0"/>
                <a:cs typeface="DIN Pro Regular" panose="020B0504020101020102" pitchFamily="34" charset="0"/>
              </a:rPr>
              <a:t>Agreements </a:t>
            </a:r>
            <a:r>
              <a:rPr lang="en-US" sz="850" b="1" kern="0" dirty="0">
                <a:solidFill>
                  <a:schemeClr val="tx2"/>
                </a:solidFill>
                <a:latin typeface="DIN Pro Regular" panose="020B0504020101020102" pitchFamily="34" charset="0"/>
                <a:ea typeface="Tahoma" panose="020B0604030504040204" pitchFamily="34" charset="0"/>
                <a:cs typeface="DIN Pro Regular" panose="020B0504020101020102" pitchFamily="34" charset="0"/>
              </a:rPr>
              <a:t>Opt-Out</a:t>
            </a:r>
            <a:r>
              <a:rPr lang="en-US" sz="850" b="1" kern="0" dirty="0" smtClean="0">
                <a:solidFill>
                  <a:schemeClr val="tx2"/>
                </a:solidFill>
                <a:latin typeface="DIN Pro Regular" panose="020B0504020101020102" pitchFamily="34" charset="0"/>
                <a:ea typeface="Tahoma" panose="020B0604030504040204" pitchFamily="34" charset="0"/>
                <a:cs typeface="DIN Pro Regular" panose="020B0504020101020102" pitchFamily="34" charset="0"/>
              </a:rPr>
              <a:t> </a:t>
            </a:r>
            <a:r>
              <a:rPr lang="en-US" sz="850" b="1" kern="0" dirty="0">
                <a:solidFill>
                  <a:schemeClr val="tx2"/>
                </a:solidFill>
                <a:latin typeface="DIN Pro Regular" panose="020B0504020101020102" pitchFamily="34" charset="0"/>
                <a:ea typeface="Tahoma" panose="020B0604030504040204" pitchFamily="34" charset="0"/>
                <a:cs typeface="DIN Pro Regular" panose="020B0504020101020102" pitchFamily="34" charset="0"/>
              </a:rPr>
              <a:t>(OP&amp;P #10)</a:t>
            </a:r>
          </a:p>
        </p:txBody>
      </p:sp>
      <p:sp>
        <p:nvSpPr>
          <p:cNvPr id="46" name="Arrow: Pentagon 91">
            <a:extLst>
              <a:ext uri="{FF2B5EF4-FFF2-40B4-BE49-F238E27FC236}">
                <a16:creationId xmlns:a16="http://schemas.microsoft.com/office/drawing/2014/main" id="{BCA19631-A25D-4686-8C56-D0C6EFA614F1}"/>
              </a:ext>
            </a:extLst>
          </p:cNvPr>
          <p:cNvSpPr/>
          <p:nvPr/>
        </p:nvSpPr>
        <p:spPr>
          <a:xfrm>
            <a:off x="2763811" y="5296141"/>
            <a:ext cx="964663" cy="640079"/>
          </a:xfrm>
          <a:prstGeom prst="homePlate">
            <a:avLst>
              <a:gd name="adj" fmla="val 25713"/>
            </a:avLst>
          </a:prstGeom>
          <a:solidFill>
            <a:srgbClr val="3ABFC4"/>
          </a:solidFill>
          <a:effectLst>
            <a:outerShdw blurRad="762000" dist="381000" dir="5400000" algn="ctr" rotWithShape="0">
              <a:sysClr val="windowText" lastClr="000000">
                <a:alpha val="30000"/>
              </a:sysClr>
            </a:outerShdw>
          </a:effectLst>
        </p:spPr>
        <p:txBody>
          <a:bodyPr lIns="0" tIns="22849" rIns="45699" bIns="22849"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92814" lvl="0" defTabSz="914127">
              <a:lnSpc>
                <a:spcPct val="120000"/>
              </a:lnSpc>
            </a:pPr>
            <a:r>
              <a:rPr lang="en-US" sz="850" kern="0" dirty="0" smtClean="0">
                <a:solidFill>
                  <a:srgbClr val="FFFFFF"/>
                </a:solidFill>
                <a:latin typeface="DIN Pro Regular" panose="020B0504020101020102" pitchFamily="34" charset="0"/>
                <a:ea typeface="Tahoma" panose="020B0604030504040204" pitchFamily="34" charset="0"/>
                <a:cs typeface="DIN Pro Regular" panose="020B0504020101020102" pitchFamily="34" charset="0"/>
              </a:rPr>
              <a:t>Coordinating Committee Approves</a:t>
            </a:r>
            <a:endParaRPr lang="en-US" sz="850" kern="0" dirty="0">
              <a:solidFill>
                <a:srgbClr val="FFFFFF"/>
              </a:solidFill>
              <a:latin typeface="DIN Pro Regular" panose="020B0504020101020102" pitchFamily="34" charset="0"/>
              <a:ea typeface="Tahoma" panose="020B0604030504040204" pitchFamily="34" charset="0"/>
              <a:cs typeface="DIN Pro Regular" panose="020B0504020101020102" pitchFamily="34" charset="0"/>
            </a:endParaRPr>
          </a:p>
        </p:txBody>
      </p:sp>
      <p:sp>
        <p:nvSpPr>
          <p:cNvPr id="47" name="Arrow: Pentagon 91">
            <a:extLst>
              <a:ext uri="{FF2B5EF4-FFF2-40B4-BE49-F238E27FC236}">
                <a16:creationId xmlns:a16="http://schemas.microsoft.com/office/drawing/2014/main" id="{BCA19631-A25D-4686-8C56-D0C6EFA614F1}"/>
              </a:ext>
            </a:extLst>
          </p:cNvPr>
          <p:cNvSpPr/>
          <p:nvPr/>
        </p:nvSpPr>
        <p:spPr>
          <a:xfrm>
            <a:off x="3748642" y="5296141"/>
            <a:ext cx="923283" cy="304179"/>
          </a:xfrm>
          <a:prstGeom prst="homePlate">
            <a:avLst>
              <a:gd name="adj" fmla="val 25713"/>
            </a:avLst>
          </a:prstGeom>
          <a:solidFill>
            <a:srgbClr val="3ABFC4"/>
          </a:solidFill>
          <a:effectLst>
            <a:outerShdw blurRad="762000" dist="381000" dir="5400000" algn="ctr" rotWithShape="0">
              <a:sysClr val="windowText" lastClr="000000">
                <a:alpha val="30000"/>
              </a:sysClr>
            </a:outerShdw>
          </a:effectLst>
        </p:spPr>
        <p:txBody>
          <a:bodyPr lIns="0" tIns="22849" rIns="0" bIns="22849"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92814" lvl="0" defTabSz="914127">
              <a:lnSpc>
                <a:spcPct val="120000"/>
              </a:lnSpc>
            </a:pPr>
            <a:r>
              <a:rPr lang="en-US" sz="850" kern="0" dirty="0" smtClean="0">
                <a:solidFill>
                  <a:srgbClr val="FFFFFF"/>
                </a:solidFill>
                <a:latin typeface="DIN Pro Regular" panose="020B0504020101020102" pitchFamily="34" charset="0"/>
                <a:ea typeface="Tahoma" panose="020B0604030504040204" pitchFamily="34" charset="0"/>
                <a:cs typeface="DIN Pro Regular" panose="020B0504020101020102" pitchFamily="34" charset="0"/>
              </a:rPr>
              <a:t>30 Days to Object</a:t>
            </a:r>
            <a:endParaRPr lang="en-US" sz="850" kern="0" dirty="0">
              <a:solidFill>
                <a:srgbClr val="FFFFFF"/>
              </a:solidFill>
              <a:latin typeface="DIN Pro Regular" panose="020B0504020101020102" pitchFamily="34" charset="0"/>
              <a:ea typeface="Tahoma" panose="020B0604030504040204" pitchFamily="34" charset="0"/>
              <a:cs typeface="DIN Pro Regular" panose="020B0504020101020102" pitchFamily="34" charset="0"/>
            </a:endParaRPr>
          </a:p>
        </p:txBody>
      </p:sp>
      <p:sp>
        <p:nvSpPr>
          <p:cNvPr id="48" name="Arrow: Pentagon 91">
            <a:extLst>
              <a:ext uri="{FF2B5EF4-FFF2-40B4-BE49-F238E27FC236}">
                <a16:creationId xmlns:a16="http://schemas.microsoft.com/office/drawing/2014/main" id="{BCA19631-A25D-4686-8C56-D0C6EFA614F1}"/>
              </a:ext>
            </a:extLst>
          </p:cNvPr>
          <p:cNvSpPr/>
          <p:nvPr/>
        </p:nvSpPr>
        <p:spPr>
          <a:xfrm>
            <a:off x="3748642" y="5637369"/>
            <a:ext cx="923283" cy="304179"/>
          </a:xfrm>
          <a:prstGeom prst="homePlate">
            <a:avLst>
              <a:gd name="adj" fmla="val 25713"/>
            </a:avLst>
          </a:prstGeom>
          <a:solidFill>
            <a:srgbClr val="3ABFC4"/>
          </a:solidFill>
          <a:effectLst>
            <a:outerShdw blurRad="762000" dist="381000" dir="5400000" algn="ctr" rotWithShape="0">
              <a:sysClr val="windowText" lastClr="000000">
                <a:alpha val="30000"/>
              </a:sysClr>
            </a:outerShdw>
          </a:effectLst>
        </p:spPr>
        <p:txBody>
          <a:bodyPr lIns="0" tIns="22849" rIns="0" bIns="22849"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92814" lvl="0" defTabSz="914127">
              <a:lnSpc>
                <a:spcPct val="120000"/>
              </a:lnSpc>
            </a:pPr>
            <a:r>
              <a:rPr lang="en-US" sz="850" kern="0" dirty="0" smtClean="0">
                <a:solidFill>
                  <a:srgbClr val="FFFFFF"/>
                </a:solidFill>
                <a:latin typeface="DIN Pro Regular" panose="020B0504020101020102" pitchFamily="34" charset="0"/>
                <a:ea typeface="Tahoma" panose="020B0604030504040204" pitchFamily="34" charset="0"/>
                <a:cs typeface="DIN Pro Regular" panose="020B0504020101020102" pitchFamily="34" charset="0"/>
              </a:rPr>
              <a:t>Participant Webinar</a:t>
            </a:r>
            <a:endParaRPr lang="en-US" sz="850" kern="0" dirty="0">
              <a:solidFill>
                <a:srgbClr val="FFFFFF"/>
              </a:solidFill>
              <a:latin typeface="DIN Pro Regular" panose="020B0504020101020102" pitchFamily="34" charset="0"/>
              <a:ea typeface="Tahoma" panose="020B0604030504040204" pitchFamily="34" charset="0"/>
              <a:cs typeface="DIN Pro Regular" panose="020B0504020101020102" pitchFamily="34" charset="0"/>
            </a:endParaRPr>
          </a:p>
        </p:txBody>
      </p:sp>
      <p:sp>
        <p:nvSpPr>
          <p:cNvPr id="49" name="TextBox 48"/>
          <p:cNvSpPr txBox="1"/>
          <p:nvPr/>
        </p:nvSpPr>
        <p:spPr>
          <a:xfrm>
            <a:off x="2695468" y="5885570"/>
            <a:ext cx="970499" cy="353943"/>
          </a:xfrm>
          <a:prstGeom prst="rect">
            <a:avLst/>
          </a:prstGeom>
          <a:noFill/>
        </p:spPr>
        <p:txBody>
          <a:bodyPr wrap="square" rtlCol="0">
            <a:spAutoFit/>
          </a:bodyPr>
          <a:lstStyle/>
          <a:p>
            <a:pPr algn="ctr"/>
            <a:r>
              <a:rPr lang="en-US" sz="850" dirty="0" smtClean="0">
                <a:solidFill>
                  <a:srgbClr val="3ABFC4"/>
                </a:solidFill>
                <a:latin typeface="DIN Pro Regular" panose="020B0504020101020102"/>
              </a:rPr>
              <a:t>Opportunity </a:t>
            </a:r>
            <a:r>
              <a:rPr lang="en-US" sz="850" dirty="0">
                <a:solidFill>
                  <a:srgbClr val="3ABFC4"/>
                </a:solidFill>
                <a:latin typeface="DIN Pro Regular" panose="020B0504020101020102"/>
              </a:rPr>
              <a:t>t</a:t>
            </a:r>
            <a:r>
              <a:rPr lang="en-US" sz="850" dirty="0" smtClean="0">
                <a:solidFill>
                  <a:srgbClr val="3ABFC4"/>
                </a:solidFill>
                <a:latin typeface="DIN Pro Regular" panose="020B0504020101020102"/>
              </a:rPr>
              <a:t>o accelerate</a:t>
            </a:r>
            <a:endParaRPr lang="en-US" sz="850" dirty="0">
              <a:solidFill>
                <a:srgbClr val="3ABFC4"/>
              </a:solidFill>
              <a:latin typeface="DIN Pro Regular" panose="020B0504020101020102"/>
            </a:endParaRPr>
          </a:p>
        </p:txBody>
      </p:sp>
    </p:spTree>
    <p:extLst>
      <p:ext uri="{BB962C8B-B14F-4D97-AF65-F5344CB8AC3E}">
        <p14:creationId xmlns:p14="http://schemas.microsoft.com/office/powerpoint/2010/main" val="41975802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Events</a:t>
            </a:r>
            <a:endParaRPr lang="en-US" dirty="0"/>
          </a:p>
        </p:txBody>
      </p:sp>
      <p:sp>
        <p:nvSpPr>
          <p:cNvPr id="3" name="Footer Placeholder 2"/>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FFFFFE"/>
                </a:solidFill>
                <a:effectLst/>
                <a:uLnTx/>
                <a:uFillTx/>
                <a:latin typeface="Calibri"/>
                <a:ea typeface="+mn-ea"/>
                <a:cs typeface="+mn-cs"/>
              </a:rPr>
              <a:t>2019 © eHealth Exchange. All rights reserved.</a:t>
            </a:r>
            <a:endParaRPr kumimoji="0" lang="en-US" sz="900" b="0" i="0" u="none" strike="noStrike" kern="1200" cap="none" spc="0" normalizeH="0" baseline="0" noProof="0" dirty="0">
              <a:ln>
                <a:noFill/>
              </a:ln>
              <a:solidFill>
                <a:srgbClr val="FFFFFE"/>
              </a:solidFill>
              <a:effectLst/>
              <a:uLnTx/>
              <a:uFillTx/>
              <a:latin typeface="Calibri"/>
              <a:ea typeface="+mn-ea"/>
              <a:cs typeface="+mn-cs"/>
            </a:endParaRPr>
          </a:p>
        </p:txBody>
      </p:sp>
      <p:sp>
        <p:nvSpPr>
          <p:cNvPr id="4" name="Slide Number Placeholder 3"/>
          <p:cNvSpPr>
            <a:spLocks noGrp="1"/>
          </p:cNvSpPr>
          <p:nvPr>
            <p:ph type="sldNum"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10F2CD9-D4A6-D649-B317-3FECD8B02543}" type="slidenum">
              <a:rPr kumimoji="0" lang="en-US" sz="1100" b="0" i="0" u="none" strike="noStrike" kern="1200" cap="none" spc="0" normalizeH="0" baseline="0" noProof="0" smtClean="0">
                <a:ln>
                  <a:noFill/>
                </a:ln>
                <a:solidFill>
                  <a:srgbClr val="FFFFFE"/>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23</a:t>
            </a:fld>
            <a:endParaRPr kumimoji="0" lang="en-US" sz="1100" b="0" i="0" u="none" strike="noStrike" kern="1200" cap="none" spc="0" normalizeH="0" baseline="0" noProof="0" dirty="0">
              <a:ln>
                <a:noFill/>
              </a:ln>
              <a:solidFill>
                <a:srgbClr val="FFFFFE"/>
              </a:solidFill>
              <a:effectLst/>
              <a:uLnTx/>
              <a:uFillTx/>
              <a:latin typeface="Calibri"/>
              <a:ea typeface="+mn-ea"/>
              <a:cs typeface="+mn-cs"/>
            </a:endParaRPr>
          </a:p>
        </p:txBody>
      </p:sp>
    </p:spTree>
    <p:extLst>
      <p:ext uri="{BB962C8B-B14F-4D97-AF65-F5344CB8AC3E}">
        <p14:creationId xmlns:p14="http://schemas.microsoft.com/office/powerpoint/2010/main" val="42454925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Engage!</a:t>
            </a:r>
            <a:endParaRPr lang="en-US" dirty="0"/>
          </a:p>
        </p:txBody>
      </p:sp>
      <p:sp>
        <p:nvSpPr>
          <p:cNvPr id="3" name="Content Placeholder 2"/>
          <p:cNvSpPr>
            <a:spLocks noGrp="1"/>
          </p:cNvSpPr>
          <p:nvPr>
            <p:ph sz="half" idx="1"/>
          </p:nvPr>
        </p:nvSpPr>
        <p:spPr>
          <a:xfrm>
            <a:off x="457200" y="1898118"/>
            <a:ext cx="3944679" cy="4044567"/>
          </a:xfrm>
        </p:spPr>
        <p:txBody>
          <a:bodyPr>
            <a:noAutofit/>
          </a:bodyPr>
          <a:lstStyle/>
          <a:p>
            <a:pPr lvl="0"/>
            <a:r>
              <a:rPr lang="en-US" sz="1700" b="1" dirty="0" smtClean="0"/>
              <a:t>Hub Info Meetings</a:t>
            </a:r>
            <a:endParaRPr lang="en-US" sz="1700" b="1" dirty="0"/>
          </a:p>
          <a:p>
            <a:pPr lvl="1"/>
            <a:r>
              <a:rPr lang="en-US" sz="1700" dirty="0" smtClean="0"/>
              <a:t>Tuesdays </a:t>
            </a:r>
            <a:r>
              <a:rPr lang="en-US" sz="1700" dirty="0"/>
              <a:t>at </a:t>
            </a:r>
            <a:r>
              <a:rPr lang="en-US" sz="1700" dirty="0" smtClean="0"/>
              <a:t>1pm ET</a:t>
            </a:r>
          </a:p>
          <a:p>
            <a:pPr lvl="1"/>
            <a:r>
              <a:rPr lang="en-US" sz="1700" dirty="0" smtClean="0"/>
              <a:t>Thursdays </a:t>
            </a:r>
            <a:r>
              <a:rPr lang="en-US" sz="1700" dirty="0"/>
              <a:t>at </a:t>
            </a:r>
            <a:r>
              <a:rPr lang="en-US" sz="1700" dirty="0" smtClean="0"/>
              <a:t>4pm </a:t>
            </a:r>
            <a:r>
              <a:rPr lang="en-US" sz="1700" dirty="0"/>
              <a:t>ET</a:t>
            </a:r>
          </a:p>
          <a:p>
            <a:pPr lvl="0"/>
            <a:endParaRPr lang="en-US" sz="1700" u="sng" dirty="0" smtClean="0"/>
          </a:p>
          <a:p>
            <a:pPr lvl="0"/>
            <a:r>
              <a:rPr lang="en-US" sz="1700" b="1" dirty="0" smtClean="0"/>
              <a:t>June </a:t>
            </a:r>
            <a:r>
              <a:rPr lang="en-US" sz="1700" b="1" dirty="0"/>
              <a:t>All Participant Call </a:t>
            </a:r>
          </a:p>
          <a:p>
            <a:pPr lvl="1"/>
            <a:r>
              <a:rPr lang="en-US" sz="1700" dirty="0" smtClean="0"/>
              <a:t>6/20/2019</a:t>
            </a:r>
            <a:r>
              <a:rPr lang="en-US" sz="1700" dirty="0"/>
              <a:t>, </a:t>
            </a:r>
            <a:r>
              <a:rPr lang="en-US" sz="1700" dirty="0" smtClean="0"/>
              <a:t>1-2pm </a:t>
            </a:r>
            <a:r>
              <a:rPr lang="en-US" sz="1700" dirty="0"/>
              <a:t>ET </a:t>
            </a:r>
            <a:endParaRPr lang="en-US" sz="1700" dirty="0" smtClean="0"/>
          </a:p>
          <a:p>
            <a:pPr lvl="1"/>
            <a:endParaRPr lang="en-US" sz="1700" dirty="0"/>
          </a:p>
          <a:p>
            <a:pPr lvl="0"/>
            <a:r>
              <a:rPr lang="en-US" sz="1700" b="1" dirty="0" smtClean="0"/>
              <a:t>CUI Marking Workgroup </a:t>
            </a:r>
          </a:p>
          <a:p>
            <a:pPr lvl="1"/>
            <a:r>
              <a:rPr lang="en-US" sz="1700" dirty="0" smtClean="0"/>
              <a:t>Probably Thursdays </a:t>
            </a:r>
            <a:r>
              <a:rPr lang="en-US" sz="1700" dirty="0"/>
              <a:t>from 3-4 pm ET beginning in mid-June for 5 </a:t>
            </a:r>
            <a:r>
              <a:rPr lang="en-US" sz="1700" dirty="0" smtClean="0"/>
              <a:t>weeks</a:t>
            </a:r>
          </a:p>
          <a:p>
            <a:pPr lvl="1"/>
            <a:r>
              <a:rPr lang="en-US" sz="1700" dirty="0" smtClean="0"/>
              <a:t>If you are interested, please notify </a:t>
            </a:r>
            <a:r>
              <a:rPr lang="en-US" sz="1700" dirty="0" smtClean="0">
                <a:hlinkClick r:id="rId3"/>
              </a:rPr>
              <a:t>administrator@eHealthexchange.com</a:t>
            </a:r>
            <a:r>
              <a:rPr lang="en-US" sz="1700" dirty="0" smtClean="0"/>
              <a:t>  </a:t>
            </a:r>
            <a:endParaRPr lang="en-US" sz="1700" dirty="0"/>
          </a:p>
          <a:p>
            <a:pPr marL="457200" lvl="1" indent="0">
              <a:buNone/>
            </a:pPr>
            <a:endParaRPr lang="en-US" sz="1700" dirty="0"/>
          </a:p>
          <a:p>
            <a:endParaRPr lang="en-US" sz="1700" dirty="0"/>
          </a:p>
        </p:txBody>
      </p:sp>
      <p:sp>
        <p:nvSpPr>
          <p:cNvPr id="4" name="Content Placeholder 3"/>
          <p:cNvSpPr>
            <a:spLocks noGrp="1"/>
          </p:cNvSpPr>
          <p:nvPr>
            <p:ph sz="half" idx="2"/>
          </p:nvPr>
        </p:nvSpPr>
        <p:spPr/>
        <p:txBody>
          <a:bodyPr>
            <a:noAutofit/>
          </a:bodyPr>
          <a:lstStyle/>
          <a:p>
            <a:r>
              <a:rPr lang="en-US" sz="1800" b="1" dirty="0"/>
              <a:t>Annual eHealth Exchange Meeting </a:t>
            </a:r>
            <a:endParaRPr lang="en-US" sz="1800" b="1" dirty="0" smtClean="0"/>
          </a:p>
          <a:p>
            <a:pPr lvl="1"/>
            <a:r>
              <a:rPr lang="en-US" sz="1800" dirty="0" smtClean="0"/>
              <a:t>December </a:t>
            </a:r>
            <a:r>
              <a:rPr lang="en-US" sz="1800" b="1" dirty="0" smtClean="0">
                <a:solidFill>
                  <a:schemeClr val="accent3"/>
                </a:solidFill>
              </a:rPr>
              <a:t>4</a:t>
            </a:r>
            <a:r>
              <a:rPr lang="en-US" sz="1800" dirty="0" smtClean="0"/>
              <a:t>, </a:t>
            </a:r>
            <a:r>
              <a:rPr lang="en-US" sz="1800" dirty="0"/>
              <a:t>2019 </a:t>
            </a:r>
            <a:endParaRPr lang="en-US" sz="1800" dirty="0" smtClean="0"/>
          </a:p>
          <a:p>
            <a:pPr lvl="1"/>
            <a:r>
              <a:rPr lang="en-US" sz="1800" dirty="0" smtClean="0"/>
              <a:t>Gaylord </a:t>
            </a:r>
            <a:r>
              <a:rPr lang="en-US" sz="1800" dirty="0"/>
              <a:t>National Resort &amp; Convention Center (Washington DC</a:t>
            </a:r>
            <a:r>
              <a:rPr lang="en-US" sz="1800" dirty="0" smtClean="0"/>
              <a:t>)</a:t>
            </a:r>
          </a:p>
          <a:p>
            <a:pPr lvl="1"/>
            <a:r>
              <a:rPr lang="en-US" sz="1800" dirty="0" smtClean="0"/>
              <a:t>Sequoia Project &amp; Carequality meetings December 5-6, 2019</a:t>
            </a:r>
            <a:endParaRPr lang="en-US" sz="1800" dirty="0"/>
          </a:p>
          <a:p>
            <a:endParaRPr lang="en-US" sz="1700" dirty="0"/>
          </a:p>
        </p:txBody>
      </p:sp>
      <p:sp>
        <p:nvSpPr>
          <p:cNvPr id="5" name="Footer Placeholder 4"/>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smtClean="0">
                <a:ln>
                  <a:noFill/>
                </a:ln>
                <a:solidFill>
                  <a:srgbClr val="2088BD"/>
                </a:solidFill>
                <a:effectLst/>
                <a:uLnTx/>
                <a:uFillTx/>
                <a:latin typeface="Calibri"/>
                <a:ea typeface="+mn-ea"/>
                <a:cs typeface="+mn-cs"/>
              </a:rPr>
              <a:t>2019 © eHealth Exchange. All rights reserved.</a:t>
            </a:r>
            <a:endParaRPr kumimoji="0" lang="en-US" sz="900" b="0" i="0" u="none" strike="noStrike" kern="1200" cap="none" spc="0" normalizeH="0" baseline="0" noProof="0" dirty="0">
              <a:ln>
                <a:noFill/>
              </a:ln>
              <a:solidFill>
                <a:srgbClr val="2088BD"/>
              </a:solidFill>
              <a:effectLst/>
              <a:uLnTx/>
              <a:uFillTx/>
              <a:latin typeface="Calibri"/>
              <a:ea typeface="+mn-ea"/>
              <a:cs typeface="+mn-cs"/>
            </a:endParaRPr>
          </a:p>
        </p:txBody>
      </p:sp>
      <p:sp>
        <p:nvSpPr>
          <p:cNvPr id="6" name="Slide Number Placeholder 5"/>
          <p:cNvSpPr>
            <a:spLocks noGrp="1"/>
          </p:cNvSpPr>
          <p:nvPr>
            <p:ph type="sldNum"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10F2CD9-D4A6-D649-B317-3FECD8B02543}" type="slidenum">
              <a:rPr kumimoji="0" lang="en-US" sz="1100" b="0" i="0" u="none" strike="noStrike" kern="1200" cap="none" spc="0" normalizeH="0" baseline="0" noProof="0" smtClean="0">
                <a:ln>
                  <a:noFill/>
                </a:ln>
                <a:solidFill>
                  <a:srgbClr val="2588B6"/>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a:t>
            </a:fld>
            <a:endParaRPr kumimoji="0" lang="en-US" sz="1100" b="0" i="0" u="none" strike="noStrike" kern="1200" cap="none" spc="0" normalizeH="0" baseline="0" noProof="0" dirty="0">
              <a:ln>
                <a:noFill/>
              </a:ln>
              <a:solidFill>
                <a:srgbClr val="2588B6"/>
              </a:solidFill>
              <a:effectLst/>
              <a:uLnTx/>
              <a:uFillTx/>
              <a:latin typeface="Calibri"/>
              <a:ea typeface="+mn-ea"/>
              <a:cs typeface="+mn-cs"/>
            </a:endParaRPr>
          </a:p>
        </p:txBody>
      </p:sp>
      <p:sp>
        <p:nvSpPr>
          <p:cNvPr id="7" name="Rectangle 6"/>
          <p:cNvSpPr/>
          <p:nvPr/>
        </p:nvSpPr>
        <p:spPr>
          <a:xfrm>
            <a:off x="2738934" y="6008197"/>
            <a:ext cx="3666132" cy="369332"/>
          </a:xfrm>
          <a:prstGeom prst="rect">
            <a:avLst/>
          </a:prstGeom>
        </p:spPr>
        <p:txBody>
          <a:bodyPr wrap="none">
            <a:spAutoFit/>
          </a:bodyPr>
          <a:lstStyle/>
          <a:p>
            <a:r>
              <a:rPr lang="en-US" b="1" dirty="0">
                <a:solidFill>
                  <a:schemeClr val="accent2"/>
                </a:solidFill>
              </a:rPr>
              <a:t>https://</a:t>
            </a:r>
            <a:r>
              <a:rPr lang="en-US" b="1" dirty="0" smtClean="0">
                <a:solidFill>
                  <a:schemeClr val="accent2"/>
                </a:solidFill>
              </a:rPr>
              <a:t>ehealthexchange.org/events</a:t>
            </a:r>
            <a:endParaRPr lang="en-US" b="1" dirty="0">
              <a:solidFill>
                <a:schemeClr val="accent2"/>
              </a:solidFill>
            </a:endParaRPr>
          </a:p>
        </p:txBody>
      </p:sp>
    </p:spTree>
    <p:extLst>
      <p:ext uri="{BB962C8B-B14F-4D97-AF65-F5344CB8AC3E}">
        <p14:creationId xmlns:p14="http://schemas.microsoft.com/office/powerpoint/2010/main" val="913609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Engage!</a:t>
            </a:r>
            <a:endParaRPr lang="en-US" dirty="0"/>
          </a:p>
        </p:txBody>
      </p:sp>
      <p:sp>
        <p:nvSpPr>
          <p:cNvPr id="3" name="Content Placeholder 2"/>
          <p:cNvSpPr>
            <a:spLocks noGrp="1"/>
          </p:cNvSpPr>
          <p:nvPr>
            <p:ph sz="half" idx="1"/>
          </p:nvPr>
        </p:nvSpPr>
        <p:spPr>
          <a:xfrm>
            <a:off x="457200" y="1898118"/>
            <a:ext cx="3944679" cy="4044567"/>
          </a:xfrm>
        </p:spPr>
        <p:txBody>
          <a:bodyPr>
            <a:noAutofit/>
          </a:bodyPr>
          <a:lstStyle/>
          <a:p>
            <a:pPr lvl="0"/>
            <a:r>
              <a:rPr lang="en-US" sz="1500" b="1" dirty="0" smtClean="0"/>
              <a:t>Hub Info Meetings</a:t>
            </a:r>
            <a:endParaRPr lang="en-US" sz="1500" b="1" dirty="0"/>
          </a:p>
          <a:p>
            <a:pPr lvl="1"/>
            <a:r>
              <a:rPr lang="en-US" sz="1500" dirty="0" smtClean="0"/>
              <a:t>Tuesdays </a:t>
            </a:r>
            <a:r>
              <a:rPr lang="en-US" sz="1500" dirty="0"/>
              <a:t>at </a:t>
            </a:r>
            <a:r>
              <a:rPr lang="en-US" sz="1500" dirty="0" smtClean="0"/>
              <a:t>1pm ET</a:t>
            </a:r>
          </a:p>
          <a:p>
            <a:pPr lvl="1"/>
            <a:r>
              <a:rPr lang="en-US" sz="1500" dirty="0" smtClean="0"/>
              <a:t>Thursdays </a:t>
            </a:r>
            <a:r>
              <a:rPr lang="en-US" sz="1500" dirty="0"/>
              <a:t>at </a:t>
            </a:r>
            <a:r>
              <a:rPr lang="en-US" sz="1500" dirty="0" smtClean="0"/>
              <a:t>4pm </a:t>
            </a:r>
            <a:r>
              <a:rPr lang="en-US" sz="1500" dirty="0"/>
              <a:t>ET</a:t>
            </a:r>
          </a:p>
          <a:p>
            <a:pPr lvl="0"/>
            <a:endParaRPr lang="en-US" sz="1500" u="sng" dirty="0" smtClean="0"/>
          </a:p>
          <a:p>
            <a:pPr lvl="0"/>
            <a:r>
              <a:rPr lang="en-US" sz="1500" b="1" dirty="0" smtClean="0"/>
              <a:t>June </a:t>
            </a:r>
            <a:r>
              <a:rPr lang="en-US" sz="1500" b="1" dirty="0"/>
              <a:t>All Participant Call </a:t>
            </a:r>
          </a:p>
          <a:p>
            <a:pPr lvl="1"/>
            <a:r>
              <a:rPr lang="en-US" sz="1500" dirty="0" smtClean="0"/>
              <a:t>6/20/2019</a:t>
            </a:r>
            <a:r>
              <a:rPr lang="en-US" sz="1500" dirty="0"/>
              <a:t>, </a:t>
            </a:r>
            <a:r>
              <a:rPr lang="en-US" sz="1500" dirty="0" smtClean="0"/>
              <a:t>1-2pm </a:t>
            </a:r>
            <a:r>
              <a:rPr lang="en-US" sz="1500" dirty="0"/>
              <a:t>ET </a:t>
            </a:r>
            <a:endParaRPr lang="en-US" sz="1500" dirty="0" smtClean="0"/>
          </a:p>
          <a:p>
            <a:pPr lvl="1"/>
            <a:endParaRPr lang="en-US" sz="1500" dirty="0"/>
          </a:p>
          <a:p>
            <a:r>
              <a:rPr lang="en-US" sz="1500" b="1" dirty="0"/>
              <a:t>Annual eHealth Exchange Meeting </a:t>
            </a:r>
          </a:p>
          <a:p>
            <a:pPr lvl="1"/>
            <a:r>
              <a:rPr lang="en-US" sz="1500" dirty="0"/>
              <a:t>December </a:t>
            </a:r>
            <a:r>
              <a:rPr lang="en-US" sz="1500" dirty="0">
                <a:solidFill>
                  <a:schemeClr val="accent3"/>
                </a:solidFill>
              </a:rPr>
              <a:t>4</a:t>
            </a:r>
            <a:r>
              <a:rPr lang="en-US" sz="1500" dirty="0"/>
              <a:t>, 2019 </a:t>
            </a:r>
          </a:p>
          <a:p>
            <a:pPr lvl="1"/>
            <a:r>
              <a:rPr lang="en-US" sz="1500" dirty="0"/>
              <a:t>Gaylord National Resort &amp; Convention Center (Washington DC)</a:t>
            </a:r>
          </a:p>
          <a:p>
            <a:pPr lvl="1"/>
            <a:r>
              <a:rPr lang="en-US" sz="1500" dirty="0"/>
              <a:t>Sequoia Project &amp; Carequality meetings December 5-6, 2019</a:t>
            </a:r>
          </a:p>
          <a:p>
            <a:pPr marL="457200" lvl="1" indent="0">
              <a:buNone/>
            </a:pPr>
            <a:endParaRPr lang="en-US" sz="1700" dirty="0"/>
          </a:p>
          <a:p>
            <a:endParaRPr lang="en-US" sz="1700" dirty="0"/>
          </a:p>
        </p:txBody>
      </p:sp>
      <p:sp>
        <p:nvSpPr>
          <p:cNvPr id="4" name="Content Placeholder 3"/>
          <p:cNvSpPr>
            <a:spLocks noGrp="1"/>
          </p:cNvSpPr>
          <p:nvPr>
            <p:ph sz="half" idx="2"/>
          </p:nvPr>
        </p:nvSpPr>
        <p:spPr>
          <a:xfrm>
            <a:off x="4648200" y="1898118"/>
            <a:ext cx="4261884" cy="4044567"/>
          </a:xfrm>
        </p:spPr>
        <p:txBody>
          <a:bodyPr>
            <a:noAutofit/>
          </a:bodyPr>
          <a:lstStyle/>
          <a:p>
            <a:pPr lvl="0"/>
            <a:r>
              <a:rPr lang="en-US" sz="1500" b="1" dirty="0"/>
              <a:t>CUI Marking Workgroup </a:t>
            </a:r>
          </a:p>
          <a:p>
            <a:pPr lvl="1"/>
            <a:r>
              <a:rPr lang="en-US" sz="1500" dirty="0"/>
              <a:t>Document recommended standardized practice or content standard to specify how to electronically tag </a:t>
            </a:r>
            <a:r>
              <a:rPr lang="en-US" sz="1500" dirty="0" smtClean="0"/>
              <a:t>Controlled Unclassified Information (CUI) specified </a:t>
            </a:r>
            <a:r>
              <a:rPr lang="en-US" sz="1500" dirty="0"/>
              <a:t>with respect to Message </a:t>
            </a:r>
            <a:r>
              <a:rPr lang="en-US" sz="1500" dirty="0" smtClean="0"/>
              <a:t>Content</a:t>
            </a:r>
          </a:p>
          <a:p>
            <a:pPr lvl="1"/>
            <a:r>
              <a:rPr lang="en-US" sz="1500" dirty="0" smtClean="0"/>
              <a:t>Consider </a:t>
            </a:r>
            <a:r>
              <a:rPr lang="en-US" sz="1500" dirty="0"/>
              <a:t>HL7® </a:t>
            </a:r>
            <a:r>
              <a:rPr lang="en-US" sz="1500" dirty="0" smtClean="0"/>
              <a:t>proposed value </a:t>
            </a:r>
            <a:r>
              <a:rPr lang="en-US" sz="1500" dirty="0"/>
              <a:t>set for CUI Specified </a:t>
            </a:r>
            <a:r>
              <a:rPr lang="en-US" sz="1500" dirty="0" smtClean="0"/>
              <a:t>labels </a:t>
            </a:r>
            <a:r>
              <a:rPr lang="en-US" sz="1500" dirty="0"/>
              <a:t>which would also include markings indicating confidentiality level protection, handling instructions required by applicable policy, etc. </a:t>
            </a:r>
          </a:p>
          <a:p>
            <a:pPr lvl="1"/>
            <a:r>
              <a:rPr lang="en-US" sz="1500" dirty="0" smtClean="0"/>
              <a:t>Probably </a:t>
            </a:r>
            <a:r>
              <a:rPr lang="en-US" sz="1500" dirty="0"/>
              <a:t>Thursdays from 3-4 pm ET beginning in mid-June for 5 </a:t>
            </a:r>
            <a:r>
              <a:rPr lang="en-US" sz="1500" dirty="0" smtClean="0"/>
              <a:t>weeks</a:t>
            </a:r>
          </a:p>
          <a:p>
            <a:pPr lvl="1"/>
            <a:endParaRPr lang="en-US" sz="1500" dirty="0"/>
          </a:p>
          <a:p>
            <a:pPr lvl="1"/>
            <a:r>
              <a:rPr lang="en-US" sz="1500" dirty="0"/>
              <a:t>If you are interested, please notify </a:t>
            </a:r>
            <a:r>
              <a:rPr lang="en-US" sz="1500" dirty="0">
                <a:hlinkClick r:id="rId3"/>
              </a:rPr>
              <a:t>administrator@eHealthexchange.com</a:t>
            </a:r>
            <a:r>
              <a:rPr lang="en-US" sz="1500" dirty="0"/>
              <a:t>  </a:t>
            </a:r>
          </a:p>
          <a:p>
            <a:endParaRPr lang="en-US" sz="1500" dirty="0"/>
          </a:p>
        </p:txBody>
      </p:sp>
      <p:sp>
        <p:nvSpPr>
          <p:cNvPr id="5" name="Footer Placeholder 4"/>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smtClean="0">
                <a:ln>
                  <a:noFill/>
                </a:ln>
                <a:solidFill>
                  <a:srgbClr val="2088BD"/>
                </a:solidFill>
                <a:effectLst/>
                <a:uLnTx/>
                <a:uFillTx/>
                <a:latin typeface="Calibri"/>
                <a:ea typeface="+mn-ea"/>
                <a:cs typeface="+mn-cs"/>
              </a:rPr>
              <a:t>2019 © eHealth Exchange. All rights reserved.</a:t>
            </a:r>
            <a:endParaRPr kumimoji="0" lang="en-US" sz="900" b="0" i="0" u="none" strike="noStrike" kern="1200" cap="none" spc="0" normalizeH="0" baseline="0" noProof="0" dirty="0">
              <a:ln>
                <a:noFill/>
              </a:ln>
              <a:solidFill>
                <a:srgbClr val="2088BD"/>
              </a:solidFill>
              <a:effectLst/>
              <a:uLnTx/>
              <a:uFillTx/>
              <a:latin typeface="Calibri"/>
              <a:ea typeface="+mn-ea"/>
              <a:cs typeface="+mn-cs"/>
            </a:endParaRPr>
          </a:p>
        </p:txBody>
      </p:sp>
      <p:sp>
        <p:nvSpPr>
          <p:cNvPr id="6" name="Slide Number Placeholder 5"/>
          <p:cNvSpPr>
            <a:spLocks noGrp="1"/>
          </p:cNvSpPr>
          <p:nvPr>
            <p:ph type="sldNum"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10F2CD9-D4A6-D649-B317-3FECD8B02543}" type="slidenum">
              <a:rPr kumimoji="0" lang="en-US" sz="1100" b="0" i="0" u="none" strike="noStrike" kern="1200" cap="none" spc="0" normalizeH="0" baseline="0" noProof="0" smtClean="0">
                <a:ln>
                  <a:noFill/>
                </a:ln>
                <a:solidFill>
                  <a:srgbClr val="2588B6"/>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25</a:t>
            </a:fld>
            <a:endParaRPr kumimoji="0" lang="en-US" sz="1100" b="0" i="0" u="none" strike="noStrike" kern="1200" cap="none" spc="0" normalizeH="0" baseline="0" noProof="0" dirty="0">
              <a:ln>
                <a:noFill/>
              </a:ln>
              <a:solidFill>
                <a:srgbClr val="2588B6"/>
              </a:solidFill>
              <a:effectLst/>
              <a:uLnTx/>
              <a:uFillTx/>
              <a:latin typeface="Calibri"/>
              <a:ea typeface="+mn-ea"/>
              <a:cs typeface="+mn-cs"/>
            </a:endParaRPr>
          </a:p>
        </p:txBody>
      </p:sp>
      <p:sp>
        <p:nvSpPr>
          <p:cNvPr id="7" name="Rectangle 6"/>
          <p:cNvSpPr/>
          <p:nvPr/>
        </p:nvSpPr>
        <p:spPr>
          <a:xfrm>
            <a:off x="2738934" y="5942685"/>
            <a:ext cx="3666132" cy="369332"/>
          </a:xfrm>
          <a:prstGeom prst="rect">
            <a:avLst/>
          </a:prstGeom>
        </p:spPr>
        <p:txBody>
          <a:bodyPr wrap="none">
            <a:spAutoFit/>
          </a:bodyPr>
          <a:lstStyle/>
          <a:p>
            <a:r>
              <a:rPr lang="en-US" b="1" dirty="0">
                <a:solidFill>
                  <a:schemeClr val="accent2"/>
                </a:solidFill>
              </a:rPr>
              <a:t>https://</a:t>
            </a:r>
            <a:r>
              <a:rPr lang="en-US" b="1" dirty="0" smtClean="0">
                <a:solidFill>
                  <a:schemeClr val="accent2"/>
                </a:solidFill>
              </a:rPr>
              <a:t>ehealthexchange.org/events</a:t>
            </a:r>
            <a:endParaRPr lang="en-US" b="1" dirty="0">
              <a:solidFill>
                <a:schemeClr val="accent2"/>
              </a:solidFill>
            </a:endParaRPr>
          </a:p>
        </p:txBody>
      </p:sp>
    </p:spTree>
    <p:extLst>
      <p:ext uri="{BB962C8B-B14F-4D97-AF65-F5344CB8AC3E}">
        <p14:creationId xmlns:p14="http://schemas.microsoft.com/office/powerpoint/2010/main" val="2248547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We’re Growing</a:t>
            </a:r>
            <a:endParaRPr lang="en-US" dirty="0"/>
          </a:p>
        </p:txBody>
      </p:sp>
      <p:sp>
        <p:nvSpPr>
          <p:cNvPr id="3" name="Footer Placeholder 2"/>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FFFFFE"/>
                </a:solidFill>
                <a:effectLst/>
                <a:uLnTx/>
                <a:uFillTx/>
                <a:latin typeface="Calibri"/>
                <a:ea typeface="+mn-ea"/>
                <a:cs typeface="+mn-cs"/>
              </a:rPr>
              <a:t>2019 </a:t>
            </a:r>
            <a:r>
              <a:rPr kumimoji="0" lang="en-US" sz="900" b="0" i="0" u="none" strike="noStrike" kern="1200" cap="none" spc="0" normalizeH="0" baseline="0" noProof="0" dirty="0">
                <a:ln>
                  <a:noFill/>
                </a:ln>
                <a:solidFill>
                  <a:srgbClr val="FFFFFE"/>
                </a:solidFill>
                <a:effectLst/>
                <a:uLnTx/>
                <a:uFillTx/>
                <a:latin typeface="Calibri"/>
                <a:ea typeface="+mn-ea"/>
                <a:cs typeface="+mn-cs"/>
              </a:rPr>
              <a:t>© </a:t>
            </a:r>
            <a:r>
              <a:rPr kumimoji="0" lang="en-US" sz="900" b="0" i="0" u="none" strike="noStrike" kern="1200" cap="none" spc="0" normalizeH="0" baseline="0" noProof="0" dirty="0" smtClean="0">
                <a:ln>
                  <a:noFill/>
                </a:ln>
                <a:solidFill>
                  <a:srgbClr val="FFFFFE"/>
                </a:solidFill>
                <a:effectLst/>
                <a:uLnTx/>
                <a:uFillTx/>
                <a:latin typeface="Calibri"/>
                <a:ea typeface="+mn-ea"/>
                <a:cs typeface="+mn-cs"/>
              </a:rPr>
              <a:t>eHealth Exchange. </a:t>
            </a:r>
            <a:r>
              <a:rPr kumimoji="0" lang="en-US" sz="900" b="0" i="0" u="none" strike="noStrike" kern="1200" cap="none" spc="0" normalizeH="0" baseline="0" noProof="0" dirty="0">
                <a:ln>
                  <a:noFill/>
                </a:ln>
                <a:solidFill>
                  <a:srgbClr val="FFFFFE"/>
                </a:solidFill>
                <a:effectLst/>
                <a:uLnTx/>
                <a:uFillTx/>
                <a:latin typeface="Calibri"/>
                <a:ea typeface="+mn-ea"/>
                <a:cs typeface="+mn-cs"/>
              </a:rPr>
              <a:t>All rights reserved.</a:t>
            </a:r>
          </a:p>
        </p:txBody>
      </p:sp>
      <p:sp>
        <p:nvSpPr>
          <p:cNvPr id="4" name="Slide Number Placeholder 3"/>
          <p:cNvSpPr>
            <a:spLocks noGrp="1"/>
          </p:cNvSpPr>
          <p:nvPr>
            <p:ph type="sldNum"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10F2CD9-D4A6-D649-B317-3FECD8B02543}" type="slidenum">
              <a:rPr kumimoji="0" lang="en-US" sz="1100" b="0" i="0" u="none" strike="noStrike" kern="1200" cap="none" spc="0" normalizeH="0" baseline="0" noProof="0" smtClean="0">
                <a:ln>
                  <a:noFill/>
                </a:ln>
                <a:solidFill>
                  <a:srgbClr val="FFFFFE"/>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a:t>
            </a:fld>
            <a:endParaRPr kumimoji="0" lang="en-US" sz="1100" b="0" i="0" u="none" strike="noStrike" kern="1200" cap="none" spc="0" normalizeH="0" baseline="0" noProof="0" dirty="0">
              <a:ln>
                <a:noFill/>
              </a:ln>
              <a:solidFill>
                <a:srgbClr val="FFFFFE"/>
              </a:solidFill>
              <a:effectLst/>
              <a:uLnTx/>
              <a:uFillTx/>
              <a:latin typeface="Calibri"/>
              <a:ea typeface="+mn-ea"/>
              <a:cs typeface="+mn-cs"/>
            </a:endParaRPr>
          </a:p>
        </p:txBody>
      </p:sp>
    </p:spTree>
    <p:extLst>
      <p:ext uri="{BB962C8B-B14F-4D97-AF65-F5344CB8AC3E}">
        <p14:creationId xmlns:p14="http://schemas.microsoft.com/office/powerpoint/2010/main" val="317390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Director, Policy &amp; Governance</a:t>
            </a:r>
          </a:p>
        </p:txBody>
      </p:sp>
      <p:sp>
        <p:nvSpPr>
          <p:cNvPr id="3" name="Content Placeholder 2"/>
          <p:cNvSpPr>
            <a:spLocks noGrp="1"/>
          </p:cNvSpPr>
          <p:nvPr>
            <p:ph sz="half" idx="1"/>
          </p:nvPr>
        </p:nvSpPr>
        <p:spPr>
          <a:xfrm>
            <a:off x="457199" y="1898118"/>
            <a:ext cx="4369981" cy="4044567"/>
          </a:xfrm>
        </p:spPr>
        <p:txBody>
          <a:bodyPr>
            <a:noAutofit/>
          </a:bodyPr>
          <a:lstStyle/>
          <a:p>
            <a:pPr>
              <a:spcAft>
                <a:spcPts val="600"/>
              </a:spcAft>
            </a:pPr>
            <a:r>
              <a:rPr lang="en-US" dirty="0" smtClean="0"/>
              <a:t>New opening</a:t>
            </a:r>
            <a:endParaRPr lang="en-US" dirty="0"/>
          </a:p>
          <a:p>
            <a:pPr>
              <a:spcAft>
                <a:spcPts val="600"/>
              </a:spcAft>
            </a:pPr>
            <a:r>
              <a:rPr lang="en-US" dirty="0" smtClean="0">
                <a:hlinkClick r:id="rId3"/>
              </a:rPr>
              <a:t>https</a:t>
            </a:r>
            <a:r>
              <a:rPr lang="en-US" dirty="0">
                <a:hlinkClick r:id="rId3"/>
              </a:rPr>
              <a:t>://</a:t>
            </a:r>
            <a:r>
              <a:rPr lang="en-US" dirty="0" smtClean="0">
                <a:hlinkClick r:id="rId3"/>
              </a:rPr>
              <a:t>sequoiaproject.org/careers</a:t>
            </a:r>
            <a:r>
              <a:rPr lang="en-US" dirty="0" smtClean="0"/>
              <a:t> </a:t>
            </a:r>
            <a:endParaRPr lang="en-US" dirty="0"/>
          </a:p>
        </p:txBody>
      </p:sp>
      <p:sp>
        <p:nvSpPr>
          <p:cNvPr id="4" name="Content Placeholder 3"/>
          <p:cNvSpPr>
            <a:spLocks noGrp="1"/>
          </p:cNvSpPr>
          <p:nvPr>
            <p:ph sz="half" idx="2"/>
          </p:nvPr>
        </p:nvSpPr>
        <p:spPr>
          <a:xfrm>
            <a:off x="4731488" y="1898118"/>
            <a:ext cx="3955312" cy="4044567"/>
          </a:xfrm>
        </p:spPr>
        <p:txBody>
          <a:bodyPr>
            <a:noAutofit/>
          </a:bodyPr>
          <a:lstStyle/>
          <a:p>
            <a:pPr>
              <a:spcAft>
                <a:spcPts val="600"/>
              </a:spcAft>
            </a:pPr>
            <a:r>
              <a:rPr lang="en-US" dirty="0" smtClean="0"/>
              <a:t>Leader and subject matter expert regarding exchange-related legal and trust agreements, emerging national policies, as well as policies &amp; procedures</a:t>
            </a:r>
          </a:p>
          <a:p>
            <a:pPr>
              <a:spcAft>
                <a:spcPts val="600"/>
              </a:spcAft>
            </a:pPr>
            <a:r>
              <a:rPr lang="en-US" dirty="0" smtClean="0"/>
              <a:t>Oversees network governance</a:t>
            </a:r>
          </a:p>
          <a:p>
            <a:pPr>
              <a:spcAft>
                <a:spcPts val="600"/>
              </a:spcAft>
            </a:pPr>
            <a:r>
              <a:rPr lang="en-US" dirty="0" smtClean="0"/>
              <a:t>Evaluates potential new use cases, network capabilities, and related policy implications to enhance and grow the network</a:t>
            </a:r>
            <a:endParaRPr lang="en-US" dirty="0"/>
          </a:p>
        </p:txBody>
      </p:sp>
      <p:sp>
        <p:nvSpPr>
          <p:cNvPr id="5" name="Footer Placeholder 4"/>
          <p:cNvSpPr>
            <a:spLocks noGrp="1"/>
          </p:cNvSpPr>
          <p:nvPr>
            <p:ph type="ftr" sz="quarter" idx="3"/>
          </p:nvPr>
        </p:nvSpPr>
        <p:spPr/>
        <p:txBody>
          <a:bodyPr/>
          <a:lstStyle/>
          <a:p>
            <a:r>
              <a:rPr lang="en-US" smtClean="0"/>
              <a:t>2019 © eHealth Exchange. All rights reserved.</a:t>
            </a:r>
            <a:endParaRPr lang="en-US" dirty="0"/>
          </a:p>
        </p:txBody>
      </p:sp>
      <p:sp>
        <p:nvSpPr>
          <p:cNvPr id="6" name="Slide Number Placeholder 5"/>
          <p:cNvSpPr>
            <a:spLocks noGrp="1"/>
          </p:cNvSpPr>
          <p:nvPr>
            <p:ph type="sldNum" sz="quarter" idx="4"/>
          </p:nvPr>
        </p:nvSpPr>
        <p:spPr/>
        <p:txBody>
          <a:bodyPr/>
          <a:lstStyle/>
          <a:p>
            <a:fld id="{110F2CD9-D4A6-D649-B317-3FECD8B02543}" type="slidenum">
              <a:rPr lang="en-US" smtClean="0"/>
              <a:pPr/>
              <a:t>4</a:t>
            </a:fld>
            <a:endParaRPr lang="en-US" dirty="0"/>
          </a:p>
        </p:txBody>
      </p:sp>
    </p:spTree>
    <p:extLst>
      <p:ext uri="{BB962C8B-B14F-4D97-AF65-F5344CB8AC3E}">
        <p14:creationId xmlns:p14="http://schemas.microsoft.com/office/powerpoint/2010/main" val="1920359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Validation Update</a:t>
            </a:r>
            <a:br>
              <a:rPr lang="en-US" dirty="0" smtClean="0"/>
            </a:br>
            <a:endParaRPr lang="en-US" dirty="0"/>
          </a:p>
        </p:txBody>
      </p:sp>
      <p:sp>
        <p:nvSpPr>
          <p:cNvPr id="3" name="Footer Placeholder 2"/>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FFFFFE"/>
                </a:solidFill>
                <a:effectLst/>
                <a:uLnTx/>
                <a:uFillTx/>
                <a:latin typeface="Calibri"/>
                <a:ea typeface="+mn-ea"/>
                <a:cs typeface="+mn-cs"/>
              </a:rPr>
              <a:t>2019 </a:t>
            </a:r>
            <a:r>
              <a:rPr kumimoji="0" lang="en-US" sz="900" b="0" i="0" u="none" strike="noStrike" kern="1200" cap="none" spc="0" normalizeH="0" baseline="0" noProof="0" dirty="0">
                <a:ln>
                  <a:noFill/>
                </a:ln>
                <a:solidFill>
                  <a:srgbClr val="FFFFFE"/>
                </a:solidFill>
                <a:effectLst/>
                <a:uLnTx/>
                <a:uFillTx/>
                <a:latin typeface="Calibri"/>
                <a:ea typeface="+mn-ea"/>
                <a:cs typeface="+mn-cs"/>
              </a:rPr>
              <a:t>© </a:t>
            </a:r>
            <a:r>
              <a:rPr kumimoji="0" lang="en-US" sz="900" b="0" i="0" u="none" strike="noStrike" kern="1200" cap="none" spc="0" normalizeH="0" baseline="0" noProof="0" dirty="0" smtClean="0">
                <a:ln>
                  <a:noFill/>
                </a:ln>
                <a:solidFill>
                  <a:srgbClr val="FFFFFE"/>
                </a:solidFill>
                <a:effectLst/>
                <a:uLnTx/>
                <a:uFillTx/>
                <a:latin typeface="Calibri"/>
                <a:ea typeface="+mn-ea"/>
                <a:cs typeface="+mn-cs"/>
              </a:rPr>
              <a:t>eHealth Exchange. </a:t>
            </a:r>
            <a:r>
              <a:rPr kumimoji="0" lang="en-US" sz="900" b="0" i="0" u="none" strike="noStrike" kern="1200" cap="none" spc="0" normalizeH="0" baseline="0" noProof="0" dirty="0">
                <a:ln>
                  <a:noFill/>
                </a:ln>
                <a:solidFill>
                  <a:srgbClr val="FFFFFE"/>
                </a:solidFill>
                <a:effectLst/>
                <a:uLnTx/>
                <a:uFillTx/>
                <a:latin typeface="Calibri"/>
                <a:ea typeface="+mn-ea"/>
                <a:cs typeface="+mn-cs"/>
              </a:rPr>
              <a:t>All rights reserved.</a:t>
            </a:r>
          </a:p>
        </p:txBody>
      </p:sp>
      <p:sp>
        <p:nvSpPr>
          <p:cNvPr id="4" name="Slide Number Placeholder 3"/>
          <p:cNvSpPr>
            <a:spLocks noGrp="1"/>
          </p:cNvSpPr>
          <p:nvPr>
            <p:ph type="sldNum"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10F2CD9-D4A6-D649-B317-3FECD8B02543}" type="slidenum">
              <a:rPr kumimoji="0" lang="en-US" sz="1100" b="0" i="0" u="none" strike="noStrike" kern="1200" cap="none" spc="0" normalizeH="0" baseline="0" noProof="0" smtClean="0">
                <a:ln>
                  <a:noFill/>
                </a:ln>
                <a:solidFill>
                  <a:srgbClr val="FFFFFE"/>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5</a:t>
            </a:fld>
            <a:endParaRPr kumimoji="0" lang="en-US" sz="1100" b="0" i="0" u="none" strike="noStrike" kern="1200" cap="none" spc="0" normalizeH="0" baseline="0" noProof="0" dirty="0">
              <a:ln>
                <a:noFill/>
              </a:ln>
              <a:solidFill>
                <a:srgbClr val="FFFFFE"/>
              </a:solidFill>
              <a:effectLst/>
              <a:uLnTx/>
              <a:uFillTx/>
              <a:latin typeface="Calibri"/>
              <a:ea typeface="+mn-ea"/>
              <a:cs typeface="+mn-cs"/>
            </a:endParaRPr>
          </a:p>
        </p:txBody>
      </p:sp>
    </p:spTree>
    <p:extLst>
      <p:ext uri="{BB962C8B-B14F-4D97-AF65-F5344CB8AC3E}">
        <p14:creationId xmlns:p14="http://schemas.microsoft.com/office/powerpoint/2010/main" val="3194041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you submitted your content sample?</a:t>
            </a:r>
            <a:endParaRPr lang="en-US" dirty="0"/>
          </a:p>
        </p:txBody>
      </p:sp>
      <p:sp>
        <p:nvSpPr>
          <p:cNvPr id="3" name="Content Placeholder 2"/>
          <p:cNvSpPr>
            <a:spLocks noGrp="1"/>
          </p:cNvSpPr>
          <p:nvPr>
            <p:ph idx="1"/>
          </p:nvPr>
        </p:nvSpPr>
        <p:spPr>
          <a:xfrm>
            <a:off x="457200" y="1893604"/>
            <a:ext cx="8229600" cy="4555356"/>
          </a:xfrm>
        </p:spPr>
        <p:txBody>
          <a:bodyPr>
            <a:noAutofit/>
          </a:bodyPr>
          <a:lstStyle/>
          <a:p>
            <a:r>
              <a:rPr lang="en-US" sz="1800" dirty="0" smtClean="0"/>
              <a:t>Content Testing Program:</a:t>
            </a:r>
          </a:p>
          <a:p>
            <a:pPr lvl="1"/>
            <a:r>
              <a:rPr lang="en-US" sz="1800" dirty="0" smtClean="0"/>
              <a:t>Requires Participants to submit a content sample by 5-</a:t>
            </a:r>
            <a:r>
              <a:rPr lang="en-US" sz="1800" b="1" u="sng" dirty="0" smtClean="0"/>
              <a:t>6</a:t>
            </a:r>
            <a:r>
              <a:rPr lang="en-US" sz="1800" dirty="0" smtClean="0"/>
              <a:t>-2019 (extended from 2-5-2019). </a:t>
            </a:r>
          </a:p>
          <a:p>
            <a:endParaRPr lang="en-US" sz="1800" dirty="0" smtClean="0"/>
          </a:p>
          <a:p>
            <a:r>
              <a:rPr lang="en-US" sz="1800" dirty="0">
                <a:solidFill>
                  <a:schemeClr val="tx2"/>
                </a:solidFill>
              </a:rPr>
              <a:t>Typical Issues:</a:t>
            </a:r>
          </a:p>
          <a:p>
            <a:pPr lvl="1"/>
            <a:r>
              <a:rPr lang="en-US" sz="1800" dirty="0" smtClean="0">
                <a:solidFill>
                  <a:schemeClr val="tx2"/>
                </a:solidFill>
              </a:rPr>
              <a:t>Terminology (e.g</a:t>
            </a:r>
            <a:r>
              <a:rPr lang="en-US" sz="1800" dirty="0">
                <a:solidFill>
                  <a:schemeClr val="tx2"/>
                </a:solidFill>
              </a:rPr>
              <a:t>. incorrect code system reference or incorrect value from value set referenced in the Value Set Authority </a:t>
            </a:r>
            <a:r>
              <a:rPr lang="en-US" sz="1800" dirty="0" smtClean="0">
                <a:solidFill>
                  <a:schemeClr val="tx2"/>
                </a:solidFill>
              </a:rPr>
              <a:t>Center)</a:t>
            </a:r>
            <a:endParaRPr lang="en-US" sz="1800" dirty="0">
              <a:solidFill>
                <a:schemeClr val="tx2"/>
              </a:solidFill>
            </a:endParaRPr>
          </a:p>
          <a:p>
            <a:pPr lvl="1"/>
            <a:endParaRPr lang="en-US" sz="1800" dirty="0" smtClean="0">
              <a:solidFill>
                <a:schemeClr val="tx2"/>
              </a:solidFill>
            </a:endParaRPr>
          </a:p>
          <a:p>
            <a:pPr lvl="1"/>
            <a:r>
              <a:rPr lang="en-US" sz="1800" dirty="0" smtClean="0">
                <a:solidFill>
                  <a:schemeClr val="tx2"/>
                </a:solidFill>
              </a:rPr>
              <a:t>Required Fields (e.g. street address)</a:t>
            </a:r>
            <a:endParaRPr lang="en-US" sz="1800" dirty="0">
              <a:solidFill>
                <a:schemeClr val="tx2"/>
              </a:solidFill>
            </a:endParaRPr>
          </a:p>
          <a:p>
            <a:pPr marL="0" indent="0">
              <a:buNone/>
            </a:pPr>
            <a:endParaRPr lang="en-US" sz="1800" dirty="0" smtClean="0"/>
          </a:p>
          <a:p>
            <a:endParaRPr lang="en-US" sz="1800" dirty="0" smtClean="0"/>
          </a:p>
          <a:p>
            <a:r>
              <a:rPr lang="en-US" sz="1800" dirty="0" smtClean="0"/>
              <a:t>For </a:t>
            </a:r>
            <a:r>
              <a:rPr lang="en-US" sz="1800" dirty="0"/>
              <a:t>more details visit: </a:t>
            </a:r>
            <a:r>
              <a:rPr lang="en-US" sz="1800" dirty="0">
                <a:hlinkClick r:id="rId3"/>
              </a:rPr>
              <a:t>https://</a:t>
            </a:r>
            <a:r>
              <a:rPr lang="en-US" sz="1800" dirty="0" smtClean="0">
                <a:hlinkClick r:id="rId3"/>
              </a:rPr>
              <a:t>ehealthexchange.org/testing-program/content-testing</a:t>
            </a:r>
            <a:endParaRPr lang="en-US" sz="1800" dirty="0"/>
          </a:p>
        </p:txBody>
      </p:sp>
      <p:sp>
        <p:nvSpPr>
          <p:cNvPr id="4" name="Footer Placeholder 3"/>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2088BD"/>
                </a:solidFill>
                <a:effectLst/>
                <a:uLnTx/>
                <a:uFillTx/>
                <a:latin typeface="Calibri"/>
                <a:ea typeface="+mn-ea"/>
                <a:cs typeface="+mn-cs"/>
              </a:rPr>
              <a:t>2019 © eHealth Exchange. All rights reserved.</a:t>
            </a:r>
            <a:endParaRPr kumimoji="0" lang="en-US" sz="900" b="0" i="0" u="none" strike="noStrike" kern="1200" cap="none" spc="0" normalizeH="0" baseline="0" noProof="0" dirty="0">
              <a:ln>
                <a:noFill/>
              </a:ln>
              <a:solidFill>
                <a:srgbClr val="2088BD"/>
              </a:solidFill>
              <a:effectLst/>
              <a:uLnTx/>
              <a:uFillTx/>
              <a:latin typeface="Calibri"/>
              <a:ea typeface="+mn-ea"/>
              <a:cs typeface="+mn-cs"/>
            </a:endParaRPr>
          </a:p>
        </p:txBody>
      </p:sp>
      <p:sp>
        <p:nvSpPr>
          <p:cNvPr id="5" name="Slide Number Placeholder 4"/>
          <p:cNvSpPr>
            <a:spLocks noGrp="1"/>
          </p:cNvSpPr>
          <p:nvPr>
            <p:ph type="sldNum"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10F2CD9-D4A6-D649-B317-3FECD8B02543}" type="slidenum">
              <a:rPr kumimoji="0" lang="en-US" sz="1100" b="0" i="0" u="none" strike="noStrike" kern="1200" cap="none" spc="0" normalizeH="0" baseline="0" noProof="0" smtClean="0">
                <a:ln>
                  <a:noFill/>
                </a:ln>
                <a:solidFill>
                  <a:srgbClr val="2588B6"/>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a:t>
            </a:fld>
            <a:endParaRPr kumimoji="0" lang="en-US" sz="1100" b="0" i="0" u="none" strike="noStrike" kern="1200" cap="none" spc="0" normalizeH="0" baseline="0" noProof="0" dirty="0">
              <a:ln>
                <a:noFill/>
              </a:ln>
              <a:solidFill>
                <a:srgbClr val="2588B6"/>
              </a:solidFill>
              <a:effectLst/>
              <a:uLnTx/>
              <a:uFillTx/>
              <a:latin typeface="Calibri"/>
              <a:ea typeface="+mn-ea"/>
              <a:cs typeface="+mn-cs"/>
            </a:endParaRPr>
          </a:p>
        </p:txBody>
      </p:sp>
      <p:pic>
        <p:nvPicPr>
          <p:cNvPr id="6" name="Picture 5" descr="A picture containing clipart&#10;&#10;Description automatically generated">
            <a:extLst>
              <a:ext uri="{FF2B5EF4-FFF2-40B4-BE49-F238E27FC236}">
                <a16:creationId xmlns:a16="http://schemas.microsoft.com/office/drawing/2014/main" id="{BABB7AFE-9481-B942-9770-5638B3D1B49D}"/>
              </a:ext>
            </a:extLst>
          </p:cNvPr>
          <p:cNvPicPr>
            <a:picLocks noChangeAspect="1"/>
          </p:cNvPicPr>
          <p:nvPr/>
        </p:nvPicPr>
        <p:blipFill>
          <a:blip r:embed="rId4"/>
          <a:stretch>
            <a:fillRect/>
          </a:stretch>
        </p:blipFill>
        <p:spPr>
          <a:xfrm>
            <a:off x="3619500" y="5942398"/>
            <a:ext cx="1905000" cy="241300"/>
          </a:xfrm>
          <a:prstGeom prst="rect">
            <a:avLst/>
          </a:prstGeom>
        </p:spPr>
      </p:pic>
    </p:spTree>
    <p:extLst>
      <p:ext uri="{BB962C8B-B14F-4D97-AF65-F5344CB8AC3E}">
        <p14:creationId xmlns:p14="http://schemas.microsoft.com/office/powerpoint/2010/main" val="2197845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Validation – Next </a:t>
            </a:r>
            <a:r>
              <a:rPr lang="en-US" dirty="0" smtClean="0"/>
              <a:t>Steps</a:t>
            </a:r>
            <a:endParaRPr lang="en-US" dirty="0"/>
          </a:p>
        </p:txBody>
      </p:sp>
      <p:sp>
        <p:nvSpPr>
          <p:cNvPr id="3" name="Content Placeholder 2"/>
          <p:cNvSpPr>
            <a:spLocks noGrp="1"/>
          </p:cNvSpPr>
          <p:nvPr>
            <p:ph idx="1"/>
          </p:nvPr>
        </p:nvSpPr>
        <p:spPr>
          <a:xfrm>
            <a:off x="457200" y="1893604"/>
            <a:ext cx="8229600" cy="4517646"/>
          </a:xfrm>
        </p:spPr>
        <p:txBody>
          <a:bodyPr>
            <a:noAutofit/>
          </a:bodyPr>
          <a:lstStyle/>
          <a:p>
            <a:pPr>
              <a:buFont typeface="+mj-lt"/>
              <a:buAutoNum type="arabicPeriod"/>
            </a:pPr>
            <a:r>
              <a:rPr lang="en-US" sz="1800" dirty="0"/>
              <a:t>Participants who do not pass content validation </a:t>
            </a:r>
            <a:r>
              <a:rPr lang="en-US" sz="1800" dirty="0" smtClean="0"/>
              <a:t>must </a:t>
            </a:r>
            <a:r>
              <a:rPr lang="en-US" sz="1800" dirty="0"/>
              <a:t>retest within 18 months to confirm they remediated conformance issues </a:t>
            </a:r>
            <a:endParaRPr lang="en-US" sz="1800" dirty="0" smtClean="0"/>
          </a:p>
          <a:p>
            <a:pPr>
              <a:buFont typeface="+mj-lt"/>
              <a:buAutoNum type="arabicPeriod"/>
            </a:pPr>
            <a:endParaRPr lang="en-US" sz="1800" b="1" dirty="0"/>
          </a:p>
          <a:p>
            <a:pPr>
              <a:buFont typeface="+mj-lt"/>
              <a:buAutoNum type="arabicPeriod"/>
            </a:pPr>
            <a:r>
              <a:rPr lang="en-US" sz="1800" dirty="0" smtClean="0"/>
              <a:t>Coordinating </a:t>
            </a:r>
            <a:r>
              <a:rPr lang="en-US" sz="1800" dirty="0" smtClean="0"/>
              <a:t>Committee </a:t>
            </a:r>
            <a:r>
              <a:rPr lang="en-US" sz="1800" dirty="0" smtClean="0"/>
              <a:t>Also Evaluating </a:t>
            </a:r>
            <a:r>
              <a:rPr lang="en-US" sz="1800" dirty="0" smtClean="0">
                <a:solidFill>
                  <a:srgbClr val="C00000"/>
                </a:solidFill>
              </a:rPr>
              <a:t>(TBD</a:t>
            </a:r>
            <a:r>
              <a:rPr lang="en-US" sz="1800" dirty="0" smtClean="0">
                <a:solidFill>
                  <a:schemeClr val="tx2"/>
                </a:solidFill>
              </a:rPr>
              <a:t>)</a:t>
            </a:r>
            <a:r>
              <a:rPr lang="en-US" sz="1800" dirty="0" smtClean="0">
                <a:solidFill>
                  <a:srgbClr val="C00000"/>
                </a:solidFill>
              </a:rPr>
              <a:t>:</a:t>
            </a:r>
            <a:endParaRPr lang="en-US" sz="1800" dirty="0">
              <a:solidFill>
                <a:srgbClr val="C00000"/>
              </a:solidFill>
            </a:endParaRPr>
          </a:p>
          <a:p>
            <a:pPr marL="0" indent="0">
              <a:buNone/>
            </a:pPr>
            <a:endParaRPr lang="en-US" sz="1800" dirty="0" smtClean="0"/>
          </a:p>
          <a:p>
            <a:pPr marL="685800" lvl="1">
              <a:buFont typeface="Arial" panose="020B0604020202020204" pitchFamily="34" charset="0"/>
              <a:buChar char="•"/>
            </a:pPr>
            <a:r>
              <a:rPr lang="en-US" sz="1800" b="1" dirty="0" smtClean="0"/>
              <a:t>Possibility</a:t>
            </a:r>
            <a:r>
              <a:rPr lang="en-US" sz="1800" dirty="0" smtClean="0"/>
              <a:t> of asking Participants </a:t>
            </a:r>
            <a:r>
              <a:rPr lang="en-US" sz="1800" dirty="0"/>
              <a:t>who don’t complete testing by 5/6/2019 </a:t>
            </a:r>
            <a:r>
              <a:rPr lang="en-US" sz="1800" dirty="0" smtClean="0"/>
              <a:t>to </a:t>
            </a:r>
            <a:r>
              <a:rPr lang="en-US" sz="1800" dirty="0"/>
              <a:t>submit a </a:t>
            </a:r>
            <a:r>
              <a:rPr lang="en-US" sz="1800" dirty="0" smtClean="0"/>
              <a:t>submission </a:t>
            </a:r>
            <a:r>
              <a:rPr lang="en-US" sz="1800" dirty="0"/>
              <a:t>plan by </a:t>
            </a:r>
            <a:r>
              <a:rPr lang="en-US" sz="1800" dirty="0" smtClean="0"/>
              <a:t>8/1/2019 </a:t>
            </a:r>
            <a:r>
              <a:rPr lang="en-US" sz="1800" dirty="0"/>
              <a:t>for Coordinating Committee </a:t>
            </a:r>
            <a:r>
              <a:rPr lang="en-US" sz="1800" dirty="0" smtClean="0"/>
              <a:t>review</a:t>
            </a:r>
          </a:p>
          <a:p>
            <a:pPr marL="685800" lvl="1">
              <a:buFont typeface="Arial" panose="020B0604020202020204" pitchFamily="34" charset="0"/>
              <a:buChar char="•"/>
            </a:pPr>
            <a:endParaRPr lang="en-US" sz="1800" dirty="0"/>
          </a:p>
          <a:p>
            <a:pPr marL="685800" lvl="1">
              <a:buFont typeface="Arial" panose="020B0604020202020204" pitchFamily="34" charset="0"/>
              <a:buChar char="•"/>
            </a:pPr>
            <a:r>
              <a:rPr lang="en-US" sz="1800" b="1" dirty="0" smtClean="0"/>
              <a:t>Possibility</a:t>
            </a:r>
            <a:r>
              <a:rPr lang="en-US" sz="1800" dirty="0" smtClean="0"/>
              <a:t> of </a:t>
            </a:r>
            <a:r>
              <a:rPr lang="en-US" sz="1800" dirty="0" smtClean="0"/>
              <a:t>requiring</a:t>
            </a:r>
            <a:endParaRPr lang="en-US" sz="1800" dirty="0" smtClean="0"/>
          </a:p>
          <a:p>
            <a:pPr marL="685800" lvl="1">
              <a:buFont typeface="Arial" panose="020B0604020202020204" pitchFamily="34" charset="0"/>
              <a:buChar char="•"/>
            </a:pPr>
            <a:endParaRPr lang="en-US" sz="1800" dirty="0"/>
          </a:p>
          <a:p>
            <a:pPr marL="685800" lvl="1">
              <a:buFont typeface="Arial" panose="020B0604020202020204" pitchFamily="34" charset="0"/>
              <a:buChar char="•"/>
            </a:pPr>
            <a:r>
              <a:rPr lang="en-US" sz="1800" b="1" dirty="0" smtClean="0"/>
              <a:t>Possibility</a:t>
            </a:r>
            <a:r>
              <a:rPr lang="en-US" sz="1800" dirty="0" smtClean="0"/>
              <a:t> of requiring Participants </a:t>
            </a:r>
            <a:r>
              <a:rPr lang="en-US" sz="1800" dirty="0"/>
              <a:t>who do not remediate conformance issues within 18 months </a:t>
            </a:r>
            <a:r>
              <a:rPr lang="en-US" sz="1800" dirty="0" smtClean="0"/>
              <a:t>to submit </a:t>
            </a:r>
            <a:r>
              <a:rPr lang="en-US" sz="1800" dirty="0"/>
              <a:t>a remediation plan and/or a conformance waiver request within two </a:t>
            </a:r>
            <a:r>
              <a:rPr lang="en-US" sz="1800" dirty="0" smtClean="0"/>
              <a:t>months </a:t>
            </a:r>
            <a:r>
              <a:rPr lang="en-US" sz="1800" dirty="0"/>
              <a:t>of </a:t>
            </a:r>
            <a:r>
              <a:rPr lang="en-US" sz="1800" dirty="0" smtClean="0"/>
              <a:t>the 18 </a:t>
            </a:r>
            <a:r>
              <a:rPr lang="en-US" sz="1800" dirty="0"/>
              <a:t>month deadline for Coordinating Committee </a:t>
            </a:r>
            <a:r>
              <a:rPr lang="en-US" sz="1800" dirty="0" smtClean="0"/>
              <a:t>review</a:t>
            </a:r>
          </a:p>
          <a:p>
            <a:pPr marL="857250" lvl="1" indent="-457200">
              <a:buFont typeface="+mj-lt"/>
              <a:buAutoNum type="alphaLcPeriod"/>
            </a:pPr>
            <a:endParaRPr lang="en-US" sz="1800" dirty="0" smtClean="0"/>
          </a:p>
          <a:p>
            <a:pPr marL="457200" indent="-457200">
              <a:buFont typeface="+mj-lt"/>
              <a:buAutoNum type="arabicPeriod" startAt="2"/>
            </a:pPr>
            <a:endParaRPr lang="en-US" sz="1800" dirty="0"/>
          </a:p>
          <a:p>
            <a:pPr marL="457200" indent="-457200">
              <a:buFont typeface="+mj-lt"/>
              <a:buAutoNum type="arabicPeriod" startAt="2"/>
            </a:pPr>
            <a:endParaRPr lang="en-US" sz="1800" dirty="0" smtClean="0"/>
          </a:p>
          <a:p>
            <a:pPr marL="457200" indent="-457200">
              <a:buFont typeface="+mj-lt"/>
              <a:buAutoNum type="arabicPeriod" startAt="2"/>
            </a:pPr>
            <a:endParaRPr lang="en-US" sz="1600" dirty="0"/>
          </a:p>
          <a:p>
            <a:pPr marL="457200" indent="-457200">
              <a:buFont typeface="+mj-lt"/>
              <a:buAutoNum type="arabicPeriod" startAt="2"/>
            </a:pPr>
            <a:endParaRPr lang="en-US" sz="1600" dirty="0"/>
          </a:p>
        </p:txBody>
      </p:sp>
      <p:sp>
        <p:nvSpPr>
          <p:cNvPr id="4" name="Footer Placeholder 3"/>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smtClean="0">
                <a:ln>
                  <a:noFill/>
                </a:ln>
                <a:solidFill>
                  <a:srgbClr val="2088BD"/>
                </a:solidFill>
                <a:effectLst/>
                <a:uLnTx/>
                <a:uFillTx/>
                <a:latin typeface="Calibri"/>
                <a:ea typeface="+mn-ea"/>
                <a:cs typeface="+mn-cs"/>
              </a:rPr>
              <a:t>2019 © eHealth Exchange. All rights reserved.</a:t>
            </a:r>
            <a:endParaRPr kumimoji="0" lang="en-US" sz="900" b="0" i="0" u="none" strike="noStrike" kern="1200" cap="none" spc="0" normalizeH="0" baseline="0" noProof="0" dirty="0">
              <a:ln>
                <a:noFill/>
              </a:ln>
              <a:solidFill>
                <a:srgbClr val="2088BD"/>
              </a:solidFill>
              <a:effectLst/>
              <a:uLnTx/>
              <a:uFillTx/>
              <a:latin typeface="Calibri"/>
              <a:ea typeface="+mn-ea"/>
              <a:cs typeface="+mn-cs"/>
            </a:endParaRPr>
          </a:p>
        </p:txBody>
      </p:sp>
      <p:sp>
        <p:nvSpPr>
          <p:cNvPr id="5" name="Slide Number Placeholder 4"/>
          <p:cNvSpPr>
            <a:spLocks noGrp="1"/>
          </p:cNvSpPr>
          <p:nvPr>
            <p:ph type="sldNum"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10F2CD9-D4A6-D649-B317-3FECD8B02543}" type="slidenum">
              <a:rPr kumimoji="0" lang="en-US" sz="1100" b="0" i="0" u="none" strike="noStrike" kern="1200" cap="none" spc="0" normalizeH="0" baseline="0" noProof="0" smtClean="0">
                <a:ln>
                  <a:noFill/>
                </a:ln>
                <a:solidFill>
                  <a:srgbClr val="2588B6"/>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7</a:t>
            </a:fld>
            <a:endParaRPr kumimoji="0" lang="en-US" sz="1100" b="0" i="0" u="none" strike="noStrike" kern="1200" cap="none" spc="0" normalizeH="0" baseline="0" noProof="0" dirty="0">
              <a:ln>
                <a:noFill/>
              </a:ln>
              <a:solidFill>
                <a:srgbClr val="2588B6"/>
              </a:solidFill>
              <a:effectLst/>
              <a:uLnTx/>
              <a:uFillTx/>
              <a:latin typeface="Calibri"/>
              <a:ea typeface="+mn-ea"/>
              <a:cs typeface="+mn-cs"/>
            </a:endParaRPr>
          </a:p>
        </p:txBody>
      </p:sp>
    </p:spTree>
    <p:extLst>
      <p:ext uri="{BB962C8B-B14F-4D97-AF65-F5344CB8AC3E}">
        <p14:creationId xmlns:p14="http://schemas.microsoft.com/office/powerpoint/2010/main" val="3490291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Hub Update</a:t>
            </a:r>
            <a:br>
              <a:rPr lang="en-US" dirty="0" smtClean="0"/>
            </a:br>
            <a:endParaRPr lang="en-US" sz="1800" dirty="0"/>
          </a:p>
        </p:txBody>
      </p:sp>
      <p:sp>
        <p:nvSpPr>
          <p:cNvPr id="3" name="Footer Placeholder 2"/>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FFFFFE"/>
                </a:solidFill>
                <a:effectLst/>
                <a:uLnTx/>
                <a:uFillTx/>
                <a:latin typeface="Calibri"/>
                <a:ea typeface="+mn-ea"/>
                <a:cs typeface="+mn-cs"/>
              </a:rPr>
              <a:t>©Copyright 2019 eHealth Exchange. All rights reserved. Confidential.</a:t>
            </a:r>
            <a:endParaRPr kumimoji="0" lang="en-US" sz="900" b="0" i="0" u="none" strike="noStrike" kern="1200" cap="none" spc="0" normalizeH="0" baseline="0" noProof="0" dirty="0">
              <a:ln>
                <a:noFill/>
              </a:ln>
              <a:solidFill>
                <a:srgbClr val="FFFFFE"/>
              </a:solidFill>
              <a:effectLst/>
              <a:uLnTx/>
              <a:uFillTx/>
              <a:latin typeface="Calibri"/>
              <a:ea typeface="+mn-ea"/>
              <a:cs typeface="+mn-cs"/>
            </a:endParaRPr>
          </a:p>
        </p:txBody>
      </p:sp>
      <p:sp>
        <p:nvSpPr>
          <p:cNvPr id="4" name="Slide Number Placeholder 3"/>
          <p:cNvSpPr>
            <a:spLocks noGrp="1"/>
          </p:cNvSpPr>
          <p:nvPr>
            <p:ph type="sldNum"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10F2CD9-D4A6-D649-B317-3FECD8B02543}" type="slidenum">
              <a:rPr kumimoji="0" lang="en-US" sz="1100" b="0" i="0" u="none" strike="noStrike" kern="1200" cap="none" spc="0" normalizeH="0" baseline="0" noProof="0" smtClean="0">
                <a:ln>
                  <a:noFill/>
                </a:ln>
                <a:solidFill>
                  <a:srgbClr val="FFFFFE"/>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a:t>
            </a:fld>
            <a:endParaRPr kumimoji="0" lang="en-US" sz="1100" b="0" i="0" u="none" strike="noStrike" kern="1200" cap="none" spc="0" normalizeH="0" baseline="0" noProof="0" dirty="0">
              <a:ln>
                <a:noFill/>
              </a:ln>
              <a:solidFill>
                <a:srgbClr val="FFFFFE"/>
              </a:solidFill>
              <a:effectLst/>
              <a:uLnTx/>
              <a:uFillTx/>
              <a:latin typeface="Calibri"/>
              <a:ea typeface="+mn-ea"/>
              <a:cs typeface="+mn-cs"/>
            </a:endParaRPr>
          </a:p>
        </p:txBody>
      </p:sp>
    </p:spTree>
    <p:extLst>
      <p:ext uri="{BB962C8B-B14F-4D97-AF65-F5344CB8AC3E}">
        <p14:creationId xmlns:p14="http://schemas.microsoft.com/office/powerpoint/2010/main" val="1828112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35236" y="627027"/>
            <a:ext cx="8229600" cy="994071"/>
          </a:xfrm>
        </p:spPr>
        <p:txBody>
          <a:bodyPr/>
          <a:lstStyle/>
          <a:p>
            <a:r>
              <a:rPr lang="en-US" altLang="en-US" dirty="0" smtClean="0"/>
              <a:t>Single Connection to the Nation</a:t>
            </a:r>
            <a:endParaRPr lang="en-US" altLang="en-US" dirty="0"/>
          </a:p>
        </p:txBody>
      </p:sp>
      <p:sp>
        <p:nvSpPr>
          <p:cNvPr id="2" name="Footer Placeholder 1"/>
          <p:cNvSpPr>
            <a:spLocks noGrp="1"/>
          </p:cNvSpPr>
          <p:nvPr>
            <p:ph type="ftr" sz="quarter" idx="3"/>
          </p:nvPr>
        </p:nvSpPr>
        <p:spPr/>
        <p:txBody>
          <a:bodyPr/>
          <a:lstStyle/>
          <a:p>
            <a:r>
              <a:rPr lang="en-US" dirty="0" smtClean="0"/>
              <a:t>©Copyright 2019 The eHealth Exchange. </a:t>
            </a:r>
            <a:r>
              <a:rPr lang="en-US" dirty="0"/>
              <a:t>All rights reserved. Confidential.</a:t>
            </a:r>
          </a:p>
        </p:txBody>
      </p:sp>
      <p:sp>
        <p:nvSpPr>
          <p:cNvPr id="4" name="Slide Number Placeholder 3"/>
          <p:cNvSpPr>
            <a:spLocks noGrp="1"/>
          </p:cNvSpPr>
          <p:nvPr>
            <p:ph type="sldNum" sz="quarter" idx="4"/>
          </p:nvPr>
        </p:nvSpPr>
        <p:spPr>
          <a:prstGeom prst="bracketPair">
            <a:avLst>
              <a:gd name="adj" fmla="val 17949"/>
            </a:avLst>
          </a:prstGeom>
        </p:spPr>
        <p:txBody>
          <a:bodyPr/>
          <a:lstStyle/>
          <a:p>
            <a:fld id="{6E2D2B3B-882E-40F3-A32F-6DD516915044}" type="slidenum">
              <a:rPr lang="en-US" smtClean="0"/>
              <a:pPr/>
              <a:t>9</a:t>
            </a:fld>
            <a:endParaRPr lang="en-US" dirty="0"/>
          </a:p>
        </p:txBody>
      </p:sp>
      <p:cxnSp>
        <p:nvCxnSpPr>
          <p:cNvPr id="7" name="Straight Connector 6"/>
          <p:cNvCxnSpPr/>
          <p:nvPr/>
        </p:nvCxnSpPr>
        <p:spPr>
          <a:xfrm flipH="1">
            <a:off x="1430941" y="4768425"/>
            <a:ext cx="2309626" cy="0"/>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585753" y="3434963"/>
            <a:ext cx="1154813" cy="2000195"/>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585754" y="2768231"/>
            <a:ext cx="1154813" cy="2000195"/>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430941" y="2768231"/>
            <a:ext cx="1154813" cy="2000195"/>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430941" y="3434963"/>
            <a:ext cx="2309626" cy="0"/>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430941" y="3434963"/>
            <a:ext cx="1154813" cy="2000195"/>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585754" y="2768231"/>
            <a:ext cx="0" cy="1333463"/>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585754" y="2768231"/>
            <a:ext cx="1154813" cy="666732"/>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430941" y="3434963"/>
            <a:ext cx="1154813" cy="666732"/>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1430941" y="2768231"/>
            <a:ext cx="1154813" cy="666732"/>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1430941" y="4101694"/>
            <a:ext cx="1154813" cy="666732"/>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1430941" y="3434963"/>
            <a:ext cx="0" cy="1333463"/>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2585754" y="4101695"/>
            <a:ext cx="0" cy="1333463"/>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flipV="1">
            <a:off x="1430941" y="4768426"/>
            <a:ext cx="1154813" cy="666732"/>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2585754" y="4101694"/>
            <a:ext cx="1154813" cy="666732"/>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2585754" y="4768426"/>
            <a:ext cx="1154813" cy="666732"/>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2585754" y="3434963"/>
            <a:ext cx="1154813" cy="666732"/>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740567" y="3434963"/>
            <a:ext cx="0" cy="1333463"/>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3384977" y="3079373"/>
            <a:ext cx="711180" cy="711180"/>
          </a:xfrm>
          <a:prstGeom prst="ellipse">
            <a:avLst/>
          </a:prstGeom>
          <a:solidFill>
            <a:srgbClr val="D9D9D9"/>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en-US" sz="1050" kern="0" dirty="0" smtClean="0">
                <a:solidFill>
                  <a:srgbClr val="000000"/>
                </a:solidFill>
              </a:rPr>
              <a:t>SSA</a:t>
            </a:r>
          </a:p>
          <a:p>
            <a:pPr algn="ctr" defTabSz="685800">
              <a:defRPr/>
            </a:pPr>
            <a:r>
              <a:rPr lang="en-US" sz="1050" kern="0" dirty="0" smtClean="0">
                <a:solidFill>
                  <a:srgbClr val="000000"/>
                </a:solidFill>
              </a:rPr>
              <a:t>(150+)</a:t>
            </a:r>
            <a:endParaRPr lang="en-US" sz="1050" kern="0" dirty="0">
              <a:solidFill>
                <a:srgbClr val="000000"/>
              </a:solidFill>
            </a:endParaRPr>
          </a:p>
        </p:txBody>
      </p:sp>
      <p:sp>
        <p:nvSpPr>
          <p:cNvPr id="26" name="Oval 25"/>
          <p:cNvSpPr/>
          <p:nvPr/>
        </p:nvSpPr>
        <p:spPr>
          <a:xfrm>
            <a:off x="3384977" y="4412836"/>
            <a:ext cx="711180" cy="711180"/>
          </a:xfrm>
          <a:prstGeom prst="ellipse">
            <a:avLst/>
          </a:prstGeom>
          <a:solidFill>
            <a:srgbClr val="D9D9D9"/>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en-US" sz="1050" kern="0" dirty="0" smtClean="0">
                <a:solidFill>
                  <a:srgbClr val="000000"/>
                </a:solidFill>
              </a:rPr>
              <a:t>VA</a:t>
            </a:r>
          </a:p>
          <a:p>
            <a:pPr algn="ctr" defTabSz="685800">
              <a:defRPr/>
            </a:pPr>
            <a:r>
              <a:rPr lang="en-US" sz="1050" kern="0" dirty="0" smtClean="0">
                <a:solidFill>
                  <a:srgbClr val="000000"/>
                </a:solidFill>
              </a:rPr>
              <a:t>(200+)</a:t>
            </a:r>
            <a:endParaRPr lang="en-US" sz="1050" kern="0" dirty="0">
              <a:solidFill>
                <a:srgbClr val="000000"/>
              </a:solidFill>
            </a:endParaRPr>
          </a:p>
        </p:txBody>
      </p:sp>
      <p:sp>
        <p:nvSpPr>
          <p:cNvPr id="27" name="Oval 26"/>
          <p:cNvSpPr/>
          <p:nvPr/>
        </p:nvSpPr>
        <p:spPr>
          <a:xfrm>
            <a:off x="2230164" y="5079568"/>
            <a:ext cx="711180" cy="711180"/>
          </a:xfrm>
          <a:prstGeom prst="ellipse">
            <a:avLst/>
          </a:prstGeom>
          <a:solidFill>
            <a:srgbClr val="D9D9D9"/>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en-US" sz="1050" kern="0" dirty="0" smtClean="0">
                <a:solidFill>
                  <a:srgbClr val="000000"/>
                </a:solidFill>
              </a:rPr>
              <a:t>Tiger Institute</a:t>
            </a:r>
          </a:p>
          <a:p>
            <a:pPr algn="ctr" defTabSz="685800">
              <a:defRPr/>
            </a:pPr>
            <a:r>
              <a:rPr lang="en-US" sz="1050" kern="0" dirty="0" smtClean="0">
                <a:solidFill>
                  <a:srgbClr val="000000"/>
                </a:solidFill>
              </a:rPr>
              <a:t>(3)</a:t>
            </a:r>
            <a:endParaRPr lang="en-US" sz="1050" kern="0" dirty="0">
              <a:solidFill>
                <a:srgbClr val="000000"/>
              </a:solidFill>
            </a:endParaRPr>
          </a:p>
        </p:txBody>
      </p:sp>
      <p:sp>
        <p:nvSpPr>
          <p:cNvPr id="28" name="Oval 27"/>
          <p:cNvSpPr/>
          <p:nvPr/>
        </p:nvSpPr>
        <p:spPr>
          <a:xfrm>
            <a:off x="1075351" y="4412836"/>
            <a:ext cx="711180" cy="711180"/>
          </a:xfrm>
          <a:prstGeom prst="ellipse">
            <a:avLst/>
          </a:prstGeom>
          <a:solidFill>
            <a:srgbClr val="D9D9D9"/>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en-US" sz="1050" kern="0" dirty="0" smtClean="0">
                <a:solidFill>
                  <a:srgbClr val="000000"/>
                </a:solidFill>
              </a:rPr>
              <a:t>Michiana(6)</a:t>
            </a:r>
            <a:endParaRPr lang="en-US" sz="1050" kern="0" dirty="0">
              <a:solidFill>
                <a:srgbClr val="000000"/>
              </a:solidFill>
            </a:endParaRPr>
          </a:p>
        </p:txBody>
      </p:sp>
      <p:sp>
        <p:nvSpPr>
          <p:cNvPr id="29" name="Oval 28"/>
          <p:cNvSpPr/>
          <p:nvPr/>
        </p:nvSpPr>
        <p:spPr>
          <a:xfrm>
            <a:off x="1075351" y="3079373"/>
            <a:ext cx="711180" cy="711180"/>
          </a:xfrm>
          <a:prstGeom prst="ellipse">
            <a:avLst/>
          </a:prstGeom>
          <a:solidFill>
            <a:srgbClr val="D9D9D9"/>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en-US" sz="1050" kern="0" dirty="0" smtClean="0">
                <a:solidFill>
                  <a:srgbClr val="000000"/>
                </a:solidFill>
              </a:rPr>
              <a:t>DoD</a:t>
            </a:r>
          </a:p>
          <a:p>
            <a:pPr algn="ctr" defTabSz="685800">
              <a:defRPr/>
            </a:pPr>
            <a:r>
              <a:rPr lang="en-US" sz="1050" kern="0" dirty="0" smtClean="0">
                <a:solidFill>
                  <a:srgbClr val="000000"/>
                </a:solidFill>
              </a:rPr>
              <a:t>(60+)</a:t>
            </a:r>
            <a:endParaRPr lang="en-US" sz="1050" kern="0" dirty="0">
              <a:solidFill>
                <a:srgbClr val="000000"/>
              </a:solidFill>
            </a:endParaRPr>
          </a:p>
        </p:txBody>
      </p:sp>
      <p:sp>
        <p:nvSpPr>
          <p:cNvPr id="30" name="Oval 29"/>
          <p:cNvSpPr/>
          <p:nvPr/>
        </p:nvSpPr>
        <p:spPr>
          <a:xfrm>
            <a:off x="2230164" y="2412641"/>
            <a:ext cx="711180" cy="711180"/>
          </a:xfrm>
          <a:prstGeom prst="ellipse">
            <a:avLst/>
          </a:prstGeom>
          <a:solidFill>
            <a:srgbClr val="D9D9D9"/>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en-US" sz="1050" kern="0" dirty="0" smtClean="0">
                <a:solidFill>
                  <a:srgbClr val="000000"/>
                </a:solidFill>
              </a:rPr>
              <a:t>Dignity</a:t>
            </a:r>
          </a:p>
          <a:p>
            <a:pPr algn="ctr" defTabSz="685800">
              <a:defRPr/>
            </a:pPr>
            <a:r>
              <a:rPr lang="en-US" sz="1050" kern="0" dirty="0" smtClean="0">
                <a:solidFill>
                  <a:srgbClr val="000000"/>
                </a:solidFill>
              </a:rPr>
              <a:t>(20+)</a:t>
            </a:r>
            <a:endParaRPr lang="en-US" sz="1050" kern="0" dirty="0">
              <a:solidFill>
                <a:srgbClr val="000000"/>
              </a:solidFill>
            </a:endParaRPr>
          </a:p>
        </p:txBody>
      </p:sp>
      <p:cxnSp>
        <p:nvCxnSpPr>
          <p:cNvPr id="39" name="Straight Connector 38"/>
          <p:cNvCxnSpPr/>
          <p:nvPr/>
        </p:nvCxnSpPr>
        <p:spPr>
          <a:xfrm>
            <a:off x="6694413" y="2768231"/>
            <a:ext cx="0" cy="1333463"/>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539600" y="3434963"/>
            <a:ext cx="1154813" cy="666732"/>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5539600" y="4101694"/>
            <a:ext cx="1154813" cy="666732"/>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6694413" y="4101695"/>
            <a:ext cx="0" cy="1333463"/>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flipV="1">
            <a:off x="6694413" y="4101694"/>
            <a:ext cx="1154813" cy="666732"/>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6694413" y="3434963"/>
            <a:ext cx="1154813" cy="666732"/>
          </a:xfrm>
          <a:prstGeom prst="line">
            <a:avLst/>
          </a:prstGeom>
          <a:ln w="12700">
            <a:solidFill>
              <a:srgbClr val="000000"/>
            </a:solidFill>
            <a:prstDash val="solid"/>
            <a:headEnd type="none"/>
            <a:tailEnd type="none"/>
          </a:ln>
        </p:spPr>
        <p:style>
          <a:lnRef idx="1">
            <a:schemeClr val="accent1"/>
          </a:lnRef>
          <a:fillRef idx="0">
            <a:schemeClr val="accent1"/>
          </a:fillRef>
          <a:effectRef idx="0">
            <a:schemeClr val="accent1"/>
          </a:effectRef>
          <a:fontRef idx="minor">
            <a:schemeClr val="tx1"/>
          </a:fontRef>
        </p:style>
      </p:cxnSp>
      <p:sp>
        <p:nvSpPr>
          <p:cNvPr id="51" name="Oval 50"/>
          <p:cNvSpPr/>
          <p:nvPr/>
        </p:nvSpPr>
        <p:spPr>
          <a:xfrm>
            <a:off x="7493636" y="3079373"/>
            <a:ext cx="711180" cy="711180"/>
          </a:xfrm>
          <a:prstGeom prst="ellipse">
            <a:avLst/>
          </a:prstGeom>
          <a:solidFill>
            <a:srgbClr val="D9D9D9"/>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en-US" sz="1050" kern="0" dirty="0" smtClean="0">
                <a:solidFill>
                  <a:srgbClr val="000000"/>
                </a:solidFill>
              </a:rPr>
              <a:t>SSA</a:t>
            </a:r>
            <a:endParaRPr lang="en-US" sz="1050" kern="0" dirty="0">
              <a:solidFill>
                <a:srgbClr val="000000"/>
              </a:solidFill>
            </a:endParaRPr>
          </a:p>
        </p:txBody>
      </p:sp>
      <p:sp>
        <p:nvSpPr>
          <p:cNvPr id="52" name="Oval 51"/>
          <p:cNvSpPr/>
          <p:nvPr/>
        </p:nvSpPr>
        <p:spPr>
          <a:xfrm>
            <a:off x="7493636" y="4412836"/>
            <a:ext cx="711180" cy="711180"/>
          </a:xfrm>
          <a:prstGeom prst="ellipse">
            <a:avLst/>
          </a:prstGeom>
          <a:solidFill>
            <a:srgbClr val="D9D9D9"/>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en-US" sz="1050" kern="0" dirty="0" smtClean="0">
                <a:solidFill>
                  <a:srgbClr val="000000"/>
                </a:solidFill>
              </a:rPr>
              <a:t>VA</a:t>
            </a:r>
            <a:endParaRPr lang="en-US" sz="1050" kern="0" dirty="0">
              <a:solidFill>
                <a:srgbClr val="000000"/>
              </a:solidFill>
            </a:endParaRPr>
          </a:p>
        </p:txBody>
      </p:sp>
      <p:sp>
        <p:nvSpPr>
          <p:cNvPr id="53" name="Oval 52"/>
          <p:cNvSpPr/>
          <p:nvPr/>
        </p:nvSpPr>
        <p:spPr>
          <a:xfrm>
            <a:off x="6338823" y="5079568"/>
            <a:ext cx="711180" cy="711180"/>
          </a:xfrm>
          <a:prstGeom prst="ellipse">
            <a:avLst/>
          </a:prstGeom>
          <a:solidFill>
            <a:srgbClr val="D9D9D9"/>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en-US" sz="1050" kern="0" dirty="0">
              <a:solidFill>
                <a:srgbClr val="000000"/>
              </a:solidFill>
            </a:endParaRPr>
          </a:p>
        </p:txBody>
      </p:sp>
      <p:sp>
        <p:nvSpPr>
          <p:cNvPr id="54" name="Oval 53"/>
          <p:cNvSpPr/>
          <p:nvPr/>
        </p:nvSpPr>
        <p:spPr>
          <a:xfrm>
            <a:off x="5184010" y="4412836"/>
            <a:ext cx="711180" cy="711180"/>
          </a:xfrm>
          <a:prstGeom prst="ellipse">
            <a:avLst/>
          </a:prstGeom>
          <a:solidFill>
            <a:srgbClr val="D9D9D9"/>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en-US" sz="1050" kern="0" dirty="0">
                <a:solidFill>
                  <a:srgbClr val="000000"/>
                </a:solidFill>
              </a:rPr>
              <a:t>Michiana</a:t>
            </a:r>
          </a:p>
        </p:txBody>
      </p:sp>
      <p:sp>
        <p:nvSpPr>
          <p:cNvPr id="55" name="Oval 54"/>
          <p:cNvSpPr/>
          <p:nvPr/>
        </p:nvSpPr>
        <p:spPr>
          <a:xfrm>
            <a:off x="5184010" y="3079373"/>
            <a:ext cx="711180" cy="711180"/>
          </a:xfrm>
          <a:prstGeom prst="ellipse">
            <a:avLst/>
          </a:prstGeom>
          <a:solidFill>
            <a:srgbClr val="D9D9D9"/>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en-US" sz="1050" kern="0" dirty="0" smtClean="0">
                <a:solidFill>
                  <a:srgbClr val="000000"/>
                </a:solidFill>
              </a:rPr>
              <a:t>DoD</a:t>
            </a:r>
            <a:endParaRPr lang="en-US" sz="1050" kern="0" dirty="0">
              <a:solidFill>
                <a:srgbClr val="000000"/>
              </a:solidFill>
            </a:endParaRPr>
          </a:p>
        </p:txBody>
      </p:sp>
      <p:sp>
        <p:nvSpPr>
          <p:cNvPr id="56" name="Oval 55"/>
          <p:cNvSpPr/>
          <p:nvPr/>
        </p:nvSpPr>
        <p:spPr>
          <a:xfrm>
            <a:off x="6338823" y="2412641"/>
            <a:ext cx="711180" cy="711180"/>
          </a:xfrm>
          <a:prstGeom prst="ellipse">
            <a:avLst/>
          </a:prstGeom>
          <a:solidFill>
            <a:srgbClr val="D9D9D9"/>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en-US" sz="1050" kern="0" dirty="0" smtClean="0">
                <a:solidFill>
                  <a:srgbClr val="000000"/>
                </a:solidFill>
              </a:rPr>
              <a:t>Dignity</a:t>
            </a:r>
            <a:endParaRPr lang="en-US" sz="1050" kern="0" dirty="0">
              <a:solidFill>
                <a:srgbClr val="000000"/>
              </a:solidFill>
            </a:endParaRPr>
          </a:p>
        </p:txBody>
      </p:sp>
      <p:sp>
        <p:nvSpPr>
          <p:cNvPr id="57" name="Oval 56"/>
          <p:cNvSpPr/>
          <p:nvPr/>
        </p:nvSpPr>
        <p:spPr>
          <a:xfrm>
            <a:off x="6338823" y="3746104"/>
            <a:ext cx="711180" cy="711180"/>
          </a:xfrm>
          <a:prstGeom prst="ellipse">
            <a:avLst/>
          </a:prstGeom>
          <a:solidFill>
            <a:schemeClr val="accent3"/>
          </a:solidFill>
          <a:ln w="254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en-US" sz="1050" b="1" kern="0" dirty="0" smtClean="0">
                <a:solidFill>
                  <a:srgbClr val="FFFFFF"/>
                </a:solidFill>
              </a:rPr>
              <a:t>Hub</a:t>
            </a:r>
            <a:endParaRPr lang="en-US" sz="1050" b="1" kern="0" dirty="0">
              <a:solidFill>
                <a:srgbClr val="FFFFFF"/>
              </a:solidFill>
            </a:endParaRPr>
          </a:p>
        </p:txBody>
      </p:sp>
      <p:sp>
        <p:nvSpPr>
          <p:cNvPr id="3" name="TextBox 2"/>
          <p:cNvSpPr txBox="1"/>
          <p:nvPr/>
        </p:nvSpPr>
        <p:spPr>
          <a:xfrm>
            <a:off x="994787" y="1851890"/>
            <a:ext cx="3145134" cy="507831"/>
          </a:xfrm>
          <a:prstGeom prst="rect">
            <a:avLst/>
          </a:prstGeom>
          <a:noFill/>
        </p:spPr>
        <p:txBody>
          <a:bodyPr wrap="square" rtlCol="0">
            <a:spAutoFit/>
          </a:bodyPr>
          <a:lstStyle/>
          <a:p>
            <a:pPr algn="ctr"/>
            <a:r>
              <a:rPr lang="en-US" b="1" dirty="0" smtClean="0">
                <a:solidFill>
                  <a:srgbClr val="474847"/>
                </a:solidFill>
              </a:rPr>
              <a:t>Current State</a:t>
            </a:r>
          </a:p>
          <a:p>
            <a:pPr algn="ctr"/>
            <a:r>
              <a:rPr lang="en-US" sz="800" dirty="0" smtClean="0">
                <a:solidFill>
                  <a:srgbClr val="474847"/>
                </a:solidFill>
              </a:rPr>
              <a:t>Multiple Connections Per Participant</a:t>
            </a:r>
            <a:endParaRPr lang="en-US" sz="800" dirty="0">
              <a:solidFill>
                <a:srgbClr val="474847"/>
              </a:solidFill>
            </a:endParaRPr>
          </a:p>
        </p:txBody>
      </p:sp>
      <p:sp>
        <p:nvSpPr>
          <p:cNvPr id="58" name="TextBox 57"/>
          <p:cNvSpPr txBox="1"/>
          <p:nvPr/>
        </p:nvSpPr>
        <p:spPr>
          <a:xfrm>
            <a:off x="5121846" y="1851890"/>
            <a:ext cx="3145134" cy="507831"/>
          </a:xfrm>
          <a:prstGeom prst="rect">
            <a:avLst/>
          </a:prstGeom>
          <a:noFill/>
        </p:spPr>
        <p:txBody>
          <a:bodyPr wrap="square" rtlCol="0">
            <a:spAutoFit/>
          </a:bodyPr>
          <a:lstStyle/>
          <a:p>
            <a:pPr algn="ctr"/>
            <a:r>
              <a:rPr lang="en-US" b="1" smtClean="0">
                <a:solidFill>
                  <a:srgbClr val="474847"/>
                </a:solidFill>
              </a:rPr>
              <a:t>Future State</a:t>
            </a:r>
            <a:endParaRPr lang="en-US" b="1" dirty="0" smtClean="0">
              <a:solidFill>
                <a:srgbClr val="474847"/>
              </a:solidFill>
            </a:endParaRPr>
          </a:p>
          <a:p>
            <a:pPr algn="ctr"/>
            <a:r>
              <a:rPr lang="en-US" sz="800" dirty="0" smtClean="0">
                <a:solidFill>
                  <a:srgbClr val="474847"/>
                </a:solidFill>
              </a:rPr>
              <a:t>1 Connection Per Participant</a:t>
            </a:r>
            <a:endParaRPr lang="en-US" sz="800" dirty="0">
              <a:solidFill>
                <a:srgbClr val="474847"/>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3065" y="4198398"/>
            <a:ext cx="482697" cy="58866"/>
          </a:xfrm>
          <a:prstGeom prst="rect">
            <a:avLst/>
          </a:prstGeom>
        </p:spPr>
      </p:pic>
      <p:sp>
        <p:nvSpPr>
          <p:cNvPr id="48" name="Content Placeholder 2"/>
          <p:cNvSpPr txBox="1">
            <a:spLocks/>
          </p:cNvSpPr>
          <p:nvPr/>
        </p:nvSpPr>
        <p:spPr>
          <a:xfrm>
            <a:off x="7161772" y="2430892"/>
            <a:ext cx="1952167" cy="648993"/>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000" kern="1200">
                <a:solidFill>
                  <a:srgbClr val="474847"/>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474847"/>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474847"/>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rgbClr val="474847"/>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rgbClr val="474847"/>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71450" indent="-171450">
              <a:spcBef>
                <a:spcPts val="0"/>
              </a:spcBef>
              <a:buClr>
                <a:srgbClr val="00B050"/>
              </a:buClr>
              <a:buFont typeface="Wingdings" panose="05000000000000000000" pitchFamily="2" charset="2"/>
              <a:buChar char="ü"/>
            </a:pPr>
            <a:r>
              <a:rPr lang="en-US" sz="1100" dirty="0" smtClean="0"/>
              <a:t>Expands Reach</a:t>
            </a:r>
          </a:p>
          <a:p>
            <a:pPr marL="171450" indent="-171450">
              <a:spcBef>
                <a:spcPts val="0"/>
              </a:spcBef>
              <a:buClr>
                <a:srgbClr val="00B050"/>
              </a:buClr>
              <a:buFont typeface="Wingdings" panose="05000000000000000000" pitchFamily="2" charset="2"/>
              <a:buChar char="ü"/>
            </a:pPr>
            <a:r>
              <a:rPr lang="en-US" sz="1100" dirty="0" smtClean="0"/>
              <a:t>Lowers Cost</a:t>
            </a:r>
          </a:p>
          <a:p>
            <a:pPr marL="171450" indent="-171450">
              <a:spcBef>
                <a:spcPts val="0"/>
              </a:spcBef>
              <a:buClr>
                <a:srgbClr val="00B050"/>
              </a:buClr>
              <a:buFont typeface="Wingdings" panose="05000000000000000000" pitchFamily="2" charset="2"/>
              <a:buChar char="ü"/>
            </a:pPr>
            <a:r>
              <a:rPr lang="en-US" sz="1100" dirty="0" smtClean="0"/>
              <a:t>Introduces New Capabilities</a:t>
            </a:r>
          </a:p>
          <a:p>
            <a:pPr marL="171450" indent="-171450">
              <a:spcBef>
                <a:spcPts val="0"/>
              </a:spcBef>
              <a:buClr>
                <a:srgbClr val="00B050"/>
              </a:buClr>
              <a:buFont typeface="Wingdings" panose="05000000000000000000" pitchFamily="2" charset="2"/>
              <a:buChar char="ü"/>
            </a:pPr>
            <a:endParaRPr lang="en-US" sz="1200" dirty="0" smtClean="0"/>
          </a:p>
          <a:p>
            <a:pPr>
              <a:spcAft>
                <a:spcPts val="1200"/>
              </a:spcAft>
              <a:buClr>
                <a:srgbClr val="00B050"/>
              </a:buClr>
              <a:buFont typeface="Wingdings" panose="05000000000000000000" pitchFamily="2" charset="2"/>
              <a:buChar char="ü"/>
            </a:pPr>
            <a:endParaRPr lang="en-US" dirty="0" smtClean="0"/>
          </a:p>
          <a:p>
            <a:endParaRPr lang="en-US" dirty="0"/>
          </a:p>
        </p:txBody>
      </p:sp>
      <p:pic>
        <p:nvPicPr>
          <p:cNvPr id="31" name="Picture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45144" y="5250074"/>
            <a:ext cx="741477" cy="251757"/>
          </a:xfrm>
          <a:prstGeom prst="rect">
            <a:avLst/>
          </a:prstGeom>
        </p:spPr>
      </p:pic>
      <p:sp>
        <p:nvSpPr>
          <p:cNvPr id="50" name="Right Arrow 49"/>
          <p:cNvSpPr/>
          <p:nvPr/>
        </p:nvSpPr>
        <p:spPr>
          <a:xfrm>
            <a:off x="4394339" y="3768328"/>
            <a:ext cx="615630" cy="576514"/>
          </a:xfrm>
          <a:prstGeom prst="rightArrow">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49202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8">
      <a:dk1>
        <a:srgbClr val="2088BD"/>
      </a:dk1>
      <a:lt1>
        <a:srgbClr val="FFFFFE"/>
      </a:lt1>
      <a:dk2>
        <a:srgbClr val="474847"/>
      </a:dk2>
      <a:lt2>
        <a:srgbClr val="13529D"/>
      </a:lt2>
      <a:accent1>
        <a:srgbClr val="E0DCCE"/>
      </a:accent1>
      <a:accent2>
        <a:srgbClr val="E56726"/>
      </a:accent2>
      <a:accent3>
        <a:srgbClr val="1A59A1"/>
      </a:accent3>
      <a:accent4>
        <a:srgbClr val="8F8F8F"/>
      </a:accent4>
      <a:accent5>
        <a:srgbClr val="A2DAF1"/>
      </a:accent5>
      <a:accent6>
        <a:srgbClr val="8D1C57"/>
      </a:accent6>
      <a:hlink>
        <a:srgbClr val="2088BD"/>
      </a:hlink>
      <a:folHlink>
        <a:srgbClr val="62942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Custom 18">
      <a:dk1>
        <a:srgbClr val="2088BD"/>
      </a:dk1>
      <a:lt1>
        <a:srgbClr val="FFFFFE"/>
      </a:lt1>
      <a:dk2>
        <a:srgbClr val="474847"/>
      </a:dk2>
      <a:lt2>
        <a:srgbClr val="13529D"/>
      </a:lt2>
      <a:accent1>
        <a:srgbClr val="E0DCCE"/>
      </a:accent1>
      <a:accent2>
        <a:srgbClr val="E56726"/>
      </a:accent2>
      <a:accent3>
        <a:srgbClr val="1A59A1"/>
      </a:accent3>
      <a:accent4>
        <a:srgbClr val="8F8F8F"/>
      </a:accent4>
      <a:accent5>
        <a:srgbClr val="A2DAF1"/>
      </a:accent5>
      <a:accent6>
        <a:srgbClr val="8D1C57"/>
      </a:accent6>
      <a:hlink>
        <a:srgbClr val="2088BD"/>
      </a:hlink>
      <a:folHlink>
        <a:srgbClr val="62942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1CF8B65F3C14348A79CE45DC82F092D" ma:contentTypeVersion="4" ma:contentTypeDescription="Create a new document." ma:contentTypeScope="" ma:versionID="97a12f04e28622ebf01f942c6e9bd1b6">
  <xsd:schema xmlns:xsd="http://www.w3.org/2001/XMLSchema" xmlns:xs="http://www.w3.org/2001/XMLSchema" xmlns:p="http://schemas.microsoft.com/office/2006/metadata/properties" xmlns:ns2="7faab0c9-4a42-4c19-bbc0-196349141a53" targetNamespace="http://schemas.microsoft.com/office/2006/metadata/properties" ma:root="true" ma:fieldsID="86fdb1969c7a94c7022a3516d0db925a" ns2:_="">
    <xsd:import namespace="7faab0c9-4a42-4c19-bbc0-196349141a53"/>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aab0c9-4a42-4c19-bbc0-196349141a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2F284B-5EBD-4267-9D34-9C6919FD94A0}">
  <ds:schemaRefs>
    <ds:schemaRef ds:uri="http://schemas.microsoft.com/sharepoint/v3/contenttype/forms"/>
  </ds:schemaRefs>
</ds:datastoreItem>
</file>

<file path=customXml/itemProps2.xml><?xml version="1.0" encoding="utf-8"?>
<ds:datastoreItem xmlns:ds="http://schemas.openxmlformats.org/officeDocument/2006/customXml" ds:itemID="{775A9330-CE29-419A-96E8-D33801E13E5B}">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7faab0c9-4a42-4c19-bbc0-196349141a53"/>
    <ds:schemaRef ds:uri="http://www.w3.org/XML/1998/namespace"/>
  </ds:schemaRefs>
</ds:datastoreItem>
</file>

<file path=customXml/itemProps3.xml><?xml version="1.0" encoding="utf-8"?>
<ds:datastoreItem xmlns:ds="http://schemas.openxmlformats.org/officeDocument/2006/customXml" ds:itemID="{47F3CF34-910D-4706-91D1-922E5C9892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aab0c9-4a42-4c19-bbc0-196349141a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22184</TotalTime>
  <Words>2358</Words>
  <Application>Microsoft Office PowerPoint</Application>
  <PresentationFormat>On-screen Show (4:3)</PresentationFormat>
  <Paragraphs>393</Paragraphs>
  <Slides>25</Slides>
  <Notes>25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25</vt:i4>
      </vt:variant>
    </vt:vector>
  </HeadingPairs>
  <TitlesOfParts>
    <vt:vector size="35" baseType="lpstr">
      <vt:lpstr>Arial</vt:lpstr>
      <vt:lpstr>Calibri</vt:lpstr>
      <vt:lpstr>DIN Pro Regular</vt:lpstr>
      <vt:lpstr>Nexa Bold</vt:lpstr>
      <vt:lpstr>Open Sans</vt:lpstr>
      <vt:lpstr>Segoe UI</vt:lpstr>
      <vt:lpstr>Tahoma</vt:lpstr>
      <vt:lpstr>Wingdings</vt:lpstr>
      <vt:lpstr>Office Theme</vt:lpstr>
      <vt:lpstr>1_Office Theme</vt:lpstr>
      <vt:lpstr>All Participant Call</vt:lpstr>
      <vt:lpstr>How Do I Participate?</vt:lpstr>
      <vt:lpstr>We’re Growing</vt:lpstr>
      <vt:lpstr>Director, Policy &amp; Governance</vt:lpstr>
      <vt:lpstr>Content Validation Update </vt:lpstr>
      <vt:lpstr>Have you submitted your content sample?</vt:lpstr>
      <vt:lpstr>Content Validation – Next Steps</vt:lpstr>
      <vt:lpstr>Hub Update </vt:lpstr>
      <vt:lpstr>Single Connection to the Nation</vt:lpstr>
      <vt:lpstr>Timeline</vt:lpstr>
      <vt:lpstr>What Do I Need To Do Now?</vt:lpstr>
      <vt:lpstr>What Do I Need To Do This Summer?</vt:lpstr>
      <vt:lpstr>Next Steps</vt:lpstr>
      <vt:lpstr>Communication</vt:lpstr>
      <vt:lpstr>Amended Participation Agreement</vt:lpstr>
      <vt:lpstr>Why is the Participant Agreement Changing?</vt:lpstr>
      <vt:lpstr>Amended Participation Agreement (Major Changes)</vt:lpstr>
      <vt:lpstr>eHealth Exchange Carequality Implementer Status</vt:lpstr>
      <vt:lpstr>Carequality Implementer Steps </vt:lpstr>
      <vt:lpstr>Confidential Unclassified Information (CUI) Program</vt:lpstr>
      <vt:lpstr>DURSA Amendment Tasks for Carequality Onboarding</vt:lpstr>
      <vt:lpstr>DURSA Amendment Timeline for Carequality Onboarding</vt:lpstr>
      <vt:lpstr>Upcoming Events</vt:lpstr>
      <vt:lpstr>Please Engage!</vt:lpstr>
      <vt:lpstr>Please Engage!</vt:lpstr>
    </vt:vector>
  </TitlesOfParts>
  <Company>Spire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Leigh</dc:creator>
  <cp:lastModifiedBy>Jay Nakashima</cp:lastModifiedBy>
  <cp:revision>272</cp:revision>
  <cp:lastPrinted>2019-05-16T15:49:41Z</cp:lastPrinted>
  <dcterms:created xsi:type="dcterms:W3CDTF">2014-11-20T18:56:47Z</dcterms:created>
  <dcterms:modified xsi:type="dcterms:W3CDTF">2019-05-16T15:51:00Z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0x01010051CF8B65F3C14348A79CE45DC82F092D</vt:lpwstr>
  </property>
</Properties>
</file>