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847" r:id="rId2"/>
    <p:sldId id="993" r:id="rId3"/>
    <p:sldId id="1002" r:id="rId4"/>
    <p:sldId id="996" r:id="rId5"/>
    <p:sldId id="998" r:id="rId6"/>
    <p:sldId id="999" r:id="rId7"/>
    <p:sldId id="1000" r:id="rId8"/>
    <p:sldId id="1001" r:id="rId9"/>
  </p:sldIdLst>
  <p:sldSz cx="12192000" cy="6858000"/>
  <p:notesSz cx="9388475"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79568"/>
    <a:srgbClr val="3F6EC2"/>
    <a:srgbClr val="CCECFF"/>
    <a:srgbClr val="6DC6CD"/>
    <a:srgbClr val="2588B6"/>
    <a:srgbClr val="9FB8DC"/>
    <a:srgbClr val="F47E21"/>
    <a:srgbClr val="FF66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6" autoAdjust="0"/>
    <p:restoredTop sz="86275" autoAdjust="0"/>
  </p:normalViewPr>
  <p:slideViewPr>
    <p:cSldViewPr snapToGrid="0" snapToObjects="1">
      <p:cViewPr varScale="1">
        <p:scale>
          <a:sx n="90" d="100"/>
          <a:sy n="90" d="100"/>
        </p:scale>
        <p:origin x="1194" y="96"/>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317964" y="0"/>
            <a:ext cx="4068339" cy="355124"/>
          </a:xfrm>
          <a:prstGeom prst="rect">
            <a:avLst/>
          </a:prstGeom>
        </p:spPr>
        <p:txBody>
          <a:bodyPr vert="horz" lIns="91440" tIns="45720" rIns="91440" bIns="45720" rtlCol="0"/>
          <a:lstStyle>
            <a:lvl1pPr algn="r">
              <a:defRPr sz="1200"/>
            </a:lvl1pPr>
          </a:lstStyle>
          <a:p>
            <a:fld id="{071FD415-63BC-0D49-851A-36FC616F5B9B}" type="datetimeFigureOut">
              <a:rPr lang="en-US" smtClean="0"/>
              <a:t>3/15/2021</a:t>
            </a:fld>
            <a:endParaRPr lang="en-US" dirty="0"/>
          </a:p>
        </p:txBody>
      </p:sp>
      <p:sp>
        <p:nvSpPr>
          <p:cNvPr id="4" name="Footer Placeholder 3"/>
          <p:cNvSpPr>
            <a:spLocks noGrp="1"/>
          </p:cNvSpPr>
          <p:nvPr>
            <p:ph type="ftr" sz="quarter" idx="2"/>
          </p:nvPr>
        </p:nvSpPr>
        <p:spPr>
          <a:xfrm>
            <a:off x="0" y="6746119"/>
            <a:ext cx="4068339" cy="35512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17964" y="6746119"/>
            <a:ext cx="4068339" cy="355124"/>
          </a:xfrm>
          <a:prstGeom prst="rect">
            <a:avLst/>
          </a:prstGeom>
        </p:spPr>
        <p:txBody>
          <a:bodyPr vert="horz" lIns="91440" tIns="45720" rIns="91440" bIns="45720" rtlCol="0" anchor="b"/>
          <a:lstStyle>
            <a:lvl1pPr algn="r">
              <a:defRPr sz="1200"/>
            </a:lvl1pPr>
          </a:lstStyle>
          <a:p>
            <a:fld id="{3AAF2714-D650-844E-815B-B24424EEC542}" type="slidenum">
              <a:rPr lang="en-US" smtClean="0"/>
              <a:t>‹#›</a:t>
            </a:fld>
            <a:endParaRPr lang="en-US" dirty="0"/>
          </a:p>
        </p:txBody>
      </p:sp>
    </p:spTree>
    <p:extLst>
      <p:ext uri="{BB962C8B-B14F-4D97-AF65-F5344CB8AC3E}">
        <p14:creationId xmlns:p14="http://schemas.microsoft.com/office/powerpoint/2010/main" val="29855870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317964" y="0"/>
            <a:ext cx="4068339" cy="355124"/>
          </a:xfrm>
          <a:prstGeom prst="rect">
            <a:avLst/>
          </a:prstGeom>
        </p:spPr>
        <p:txBody>
          <a:bodyPr vert="horz" lIns="91440" tIns="45720" rIns="91440" bIns="45720" rtlCol="0"/>
          <a:lstStyle>
            <a:lvl1pPr algn="r">
              <a:defRPr sz="1200"/>
            </a:lvl1pPr>
          </a:lstStyle>
          <a:p>
            <a:fld id="{271F9D92-D460-3646-B989-B3A6135F9E77}" type="datetimeFigureOut">
              <a:rPr lang="en-US" smtClean="0"/>
              <a:t>3/15/2021</a:t>
            </a:fld>
            <a:endParaRPr lang="en-US" dirty="0"/>
          </a:p>
        </p:txBody>
      </p:sp>
      <p:sp>
        <p:nvSpPr>
          <p:cNvPr id="4" name="Slide Image Placeholder 3"/>
          <p:cNvSpPr>
            <a:spLocks noGrp="1" noRot="1" noChangeAspect="1"/>
          </p:cNvSpPr>
          <p:nvPr>
            <p:ph type="sldImg" idx="2"/>
          </p:nvPr>
        </p:nvSpPr>
        <p:spPr>
          <a:xfrm>
            <a:off x="2327275" y="533400"/>
            <a:ext cx="4733925" cy="26622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8848" y="3373676"/>
            <a:ext cx="7510780" cy="31961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512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64" y="6746119"/>
            <a:ext cx="4068339" cy="355124"/>
          </a:xfrm>
          <a:prstGeom prst="rect">
            <a:avLst/>
          </a:prstGeom>
        </p:spPr>
        <p:txBody>
          <a:bodyPr vert="horz" lIns="91440" tIns="45720" rIns="91440" bIns="45720" rtlCol="0" anchor="b"/>
          <a:lstStyle>
            <a:lvl1pPr algn="r">
              <a:defRPr sz="1200"/>
            </a:lvl1pPr>
          </a:lstStyle>
          <a:p>
            <a:fld id="{58555216-BC27-9147-8535-B519AFE1B914}" type="slidenum">
              <a:rPr lang="en-US" smtClean="0"/>
              <a:t>‹#›</a:t>
            </a:fld>
            <a:endParaRPr lang="en-US" dirty="0"/>
          </a:p>
        </p:txBody>
      </p:sp>
    </p:spTree>
    <p:extLst>
      <p:ext uri="{BB962C8B-B14F-4D97-AF65-F5344CB8AC3E}">
        <p14:creationId xmlns:p14="http://schemas.microsoft.com/office/powerpoint/2010/main" val="339071977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smtClean="0">
                <a:solidFill>
                  <a:srgbClr val="0070C0"/>
                </a:solidFill>
              </a:rPr>
              <a:t>Stored </a:t>
            </a:r>
            <a:r>
              <a:rPr lang="en-US" dirty="0" smtClean="0"/>
              <a:t>Store final version on Box at </a:t>
            </a:r>
          </a:p>
          <a:p>
            <a:pPr algn="l"/>
            <a:r>
              <a:rPr lang="en-US" dirty="0" smtClean="0"/>
              <a:t>eHx &gt; Hub&gt; Ops &gt; Carequality Bridge &gt; Current Status plus Presentations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solidFill>
                <a:srgbClr val="0070C0"/>
              </a:solidFill>
            </a:endParaRPr>
          </a:p>
        </p:txBody>
      </p:sp>
      <p:sp>
        <p:nvSpPr>
          <p:cNvPr id="4" name="Slide Number Placeholder 3"/>
          <p:cNvSpPr>
            <a:spLocks noGrp="1"/>
          </p:cNvSpPr>
          <p:nvPr>
            <p:ph type="sldNum" sz="quarter" idx="10"/>
          </p:nvPr>
        </p:nvSpPr>
        <p:spPr/>
        <p:txBody>
          <a:bodyPr/>
          <a:lstStyle/>
          <a:p>
            <a:fld id="{58555216-BC27-9147-8535-B519AFE1B914}" type="slidenum">
              <a:rPr lang="en-US" smtClean="0"/>
              <a:t>1</a:t>
            </a:fld>
            <a:endParaRPr lang="en-US" dirty="0"/>
          </a:p>
        </p:txBody>
      </p:sp>
    </p:spTree>
    <p:extLst>
      <p:ext uri="{BB962C8B-B14F-4D97-AF65-F5344CB8AC3E}">
        <p14:creationId xmlns:p14="http://schemas.microsoft.com/office/powerpoint/2010/main" val="25660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Jay</a:t>
            </a:r>
            <a:endParaRPr lang="en-US" dirty="0"/>
          </a:p>
        </p:txBody>
      </p:sp>
      <p:sp>
        <p:nvSpPr>
          <p:cNvPr id="4" name="Slide Number Placeholder 3"/>
          <p:cNvSpPr>
            <a:spLocks noGrp="1"/>
          </p:cNvSpPr>
          <p:nvPr>
            <p:ph type="sldNum" sz="quarter" idx="10"/>
          </p:nvPr>
        </p:nvSpPr>
        <p:spPr/>
        <p:txBody>
          <a:bodyPr/>
          <a:lstStyle/>
          <a:p>
            <a:fld id="{58555216-BC27-9147-8535-B519AFE1B914}" type="slidenum">
              <a:rPr lang="en-US" smtClean="0"/>
              <a:t>2</a:t>
            </a:fld>
            <a:endParaRPr lang="en-US" dirty="0"/>
          </a:p>
        </p:txBody>
      </p:sp>
    </p:spTree>
    <p:extLst>
      <p:ext uri="{BB962C8B-B14F-4D97-AF65-F5344CB8AC3E}">
        <p14:creationId xmlns:p14="http://schemas.microsoft.com/office/powerpoint/2010/main" val="3449073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a:t>
            </a:r>
            <a:r>
              <a:rPr lang="en-US" baseline="0" dirty="0" smtClean="0"/>
              <a:t> M</a:t>
            </a:r>
            <a:endParaRPr lang="en-US" dirty="0"/>
          </a:p>
        </p:txBody>
      </p:sp>
      <p:sp>
        <p:nvSpPr>
          <p:cNvPr id="4" name="Slide Number Placeholder 3"/>
          <p:cNvSpPr>
            <a:spLocks noGrp="1"/>
          </p:cNvSpPr>
          <p:nvPr>
            <p:ph type="sldNum" sz="quarter" idx="10"/>
          </p:nvPr>
        </p:nvSpPr>
        <p:spPr/>
        <p:txBody>
          <a:bodyPr/>
          <a:lstStyle/>
          <a:p>
            <a:fld id="{58555216-BC27-9147-8535-B519AFE1B914}" type="slidenum">
              <a:rPr lang="en-US" smtClean="0"/>
              <a:t>3</a:t>
            </a:fld>
            <a:endParaRPr lang="en-US" dirty="0"/>
          </a:p>
        </p:txBody>
      </p:sp>
    </p:spTree>
    <p:extLst>
      <p:ext uri="{BB962C8B-B14F-4D97-AF65-F5344CB8AC3E}">
        <p14:creationId xmlns:p14="http://schemas.microsoft.com/office/powerpoint/2010/main" val="68802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 M</a:t>
            </a:r>
            <a:endParaRPr lang="en-US" dirty="0"/>
          </a:p>
        </p:txBody>
      </p:sp>
      <p:sp>
        <p:nvSpPr>
          <p:cNvPr id="4" name="Slide Number Placeholder 3"/>
          <p:cNvSpPr>
            <a:spLocks noGrp="1"/>
          </p:cNvSpPr>
          <p:nvPr>
            <p:ph type="sldNum" sz="quarter" idx="10"/>
          </p:nvPr>
        </p:nvSpPr>
        <p:spPr/>
        <p:txBody>
          <a:bodyPr/>
          <a:lstStyle/>
          <a:p>
            <a:fld id="{58555216-BC27-9147-8535-B519AFE1B914}" type="slidenum">
              <a:rPr lang="en-US" smtClean="0"/>
              <a:t>4</a:t>
            </a:fld>
            <a:endParaRPr lang="en-US" dirty="0"/>
          </a:p>
        </p:txBody>
      </p:sp>
    </p:spTree>
    <p:extLst>
      <p:ext uri="{BB962C8B-B14F-4D97-AF65-F5344CB8AC3E}">
        <p14:creationId xmlns:p14="http://schemas.microsoft.com/office/powerpoint/2010/main" val="1554457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 M; Providers such as DaVita and CVS Minute clinic do not currently need to do this.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Requesting time to implement this has been deemed reasonable.</a:t>
            </a:r>
          </a:p>
        </p:txBody>
      </p:sp>
      <p:sp>
        <p:nvSpPr>
          <p:cNvPr id="4" name="Slide Number Placeholder 3"/>
          <p:cNvSpPr>
            <a:spLocks noGrp="1"/>
          </p:cNvSpPr>
          <p:nvPr>
            <p:ph type="sldNum" sz="quarter" idx="10"/>
          </p:nvPr>
        </p:nvSpPr>
        <p:spPr/>
        <p:txBody>
          <a:bodyPr/>
          <a:lstStyle/>
          <a:p>
            <a:fld id="{58555216-BC27-9147-8535-B519AFE1B914}" type="slidenum">
              <a:rPr lang="en-US" smtClean="0"/>
              <a:t>5</a:t>
            </a:fld>
            <a:endParaRPr lang="en-US" dirty="0"/>
          </a:p>
        </p:txBody>
      </p:sp>
    </p:spTree>
    <p:extLst>
      <p:ext uri="{BB962C8B-B14F-4D97-AF65-F5344CB8AC3E}">
        <p14:creationId xmlns:p14="http://schemas.microsoft.com/office/powerpoint/2010/main" val="4267637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Jay</a:t>
            </a:r>
            <a:endParaRPr lang="en-US" dirty="0"/>
          </a:p>
        </p:txBody>
      </p:sp>
      <p:sp>
        <p:nvSpPr>
          <p:cNvPr id="4" name="Slide Number Placeholder 3"/>
          <p:cNvSpPr>
            <a:spLocks noGrp="1"/>
          </p:cNvSpPr>
          <p:nvPr>
            <p:ph type="sldNum" sz="quarter" idx="10"/>
          </p:nvPr>
        </p:nvSpPr>
        <p:spPr/>
        <p:txBody>
          <a:bodyPr/>
          <a:lstStyle/>
          <a:p>
            <a:fld id="{58555216-BC27-9147-8535-B519AFE1B914}" type="slidenum">
              <a:rPr lang="en-US" smtClean="0"/>
              <a:t>6</a:t>
            </a:fld>
            <a:endParaRPr lang="en-US" dirty="0"/>
          </a:p>
        </p:txBody>
      </p:sp>
    </p:spTree>
    <p:extLst>
      <p:ext uri="{BB962C8B-B14F-4D97-AF65-F5344CB8AC3E}">
        <p14:creationId xmlns:p14="http://schemas.microsoft.com/office/powerpoint/2010/main" val="396398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Jay</a:t>
            </a:r>
            <a:endParaRPr lang="en-US" dirty="0"/>
          </a:p>
        </p:txBody>
      </p:sp>
      <p:sp>
        <p:nvSpPr>
          <p:cNvPr id="4" name="Slide Number Placeholder 3"/>
          <p:cNvSpPr>
            <a:spLocks noGrp="1"/>
          </p:cNvSpPr>
          <p:nvPr>
            <p:ph type="sldNum" sz="quarter" idx="10"/>
          </p:nvPr>
        </p:nvSpPr>
        <p:spPr/>
        <p:txBody>
          <a:bodyPr/>
          <a:lstStyle/>
          <a:p>
            <a:fld id="{58555216-BC27-9147-8535-B519AFE1B914}" type="slidenum">
              <a:rPr lang="en-US" smtClean="0"/>
              <a:t>7</a:t>
            </a:fld>
            <a:endParaRPr lang="en-US" dirty="0"/>
          </a:p>
        </p:txBody>
      </p:sp>
    </p:spTree>
    <p:extLst>
      <p:ext uri="{BB962C8B-B14F-4D97-AF65-F5344CB8AC3E}">
        <p14:creationId xmlns:p14="http://schemas.microsoft.com/office/powerpoint/2010/main" val="1183996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Jay</a:t>
            </a:r>
            <a:endParaRPr lang="en-US" dirty="0"/>
          </a:p>
        </p:txBody>
      </p:sp>
      <p:sp>
        <p:nvSpPr>
          <p:cNvPr id="4" name="Slide Number Placeholder 3"/>
          <p:cNvSpPr>
            <a:spLocks noGrp="1"/>
          </p:cNvSpPr>
          <p:nvPr>
            <p:ph type="sldNum" sz="quarter" idx="10"/>
          </p:nvPr>
        </p:nvSpPr>
        <p:spPr/>
        <p:txBody>
          <a:bodyPr/>
          <a:lstStyle/>
          <a:p>
            <a:fld id="{58555216-BC27-9147-8535-B519AFE1B914}" type="slidenum">
              <a:rPr lang="en-US" smtClean="0"/>
              <a:t>8</a:t>
            </a:fld>
            <a:endParaRPr lang="en-US" dirty="0"/>
          </a:p>
        </p:txBody>
      </p:sp>
    </p:spTree>
    <p:extLst>
      <p:ext uri="{BB962C8B-B14F-4D97-AF65-F5344CB8AC3E}">
        <p14:creationId xmlns:p14="http://schemas.microsoft.com/office/powerpoint/2010/main" val="1481894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B65CD0-E65A-1844-B8E1-349B1E12554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040"/>
            <a:ext cx="12192000" cy="3763415"/>
          </a:xfrm>
          <a:prstGeom prst="rect">
            <a:avLst/>
          </a:prstGeom>
        </p:spPr>
      </p:pic>
      <p:sp>
        <p:nvSpPr>
          <p:cNvPr id="2" name="Title 1"/>
          <p:cNvSpPr>
            <a:spLocks noGrp="1"/>
          </p:cNvSpPr>
          <p:nvPr>
            <p:ph type="ctrTitle"/>
          </p:nvPr>
        </p:nvSpPr>
        <p:spPr>
          <a:xfrm>
            <a:off x="914400" y="4325614"/>
            <a:ext cx="10363200" cy="1021236"/>
          </a:xfrm>
        </p:spPr>
        <p:txBody>
          <a:bodyPr anchor="b">
            <a:normAutofit/>
          </a:bodyPr>
          <a:lstStyle>
            <a:lvl1pPr algn="l">
              <a:defRPr sz="3200">
                <a:solidFill>
                  <a:srgbClr val="2588B6"/>
                </a:solidFill>
              </a:defRPr>
            </a:lvl1pPr>
          </a:lstStyle>
          <a:p>
            <a:r>
              <a:rPr lang="en-US" dirty="0"/>
              <a:t>Click to edit Master title style</a:t>
            </a:r>
          </a:p>
        </p:txBody>
      </p:sp>
      <p:sp>
        <p:nvSpPr>
          <p:cNvPr id="3" name="Subtitle 2"/>
          <p:cNvSpPr>
            <a:spLocks noGrp="1"/>
          </p:cNvSpPr>
          <p:nvPr>
            <p:ph type="subTitle" idx="1"/>
          </p:nvPr>
        </p:nvSpPr>
        <p:spPr>
          <a:xfrm>
            <a:off x="914400" y="5391474"/>
            <a:ext cx="10363200" cy="598253"/>
          </a:xfrm>
        </p:spPr>
        <p:txBody>
          <a:bodyPr>
            <a:normAutofit/>
          </a:bodyPr>
          <a:lstStyle>
            <a:lvl1pPr marL="0" indent="0" algn="l">
              <a:buNone/>
              <a:defRPr sz="1900"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Footer Placeholder 4"/>
          <p:cNvSpPr>
            <a:spLocks noGrp="1"/>
          </p:cNvSpPr>
          <p:nvPr>
            <p:ph type="ftr" sz="quarter" idx="3"/>
          </p:nvPr>
        </p:nvSpPr>
        <p:spPr>
          <a:xfrm>
            <a:off x="1090725" y="6448961"/>
            <a:ext cx="3860800" cy="365125"/>
          </a:xfrm>
          <a:prstGeom prst="rect">
            <a:avLst/>
          </a:prstGeom>
        </p:spPr>
        <p:txBody>
          <a:bodyPr anchor="ctr"/>
          <a:lstStyle>
            <a:lvl1pPr algn="l">
              <a:defRPr sz="900"/>
            </a:lvl1pPr>
          </a:lstStyle>
          <a:p>
            <a:r>
              <a:rPr lang="en-US" dirty="0" smtClean="0"/>
              <a:t>© </a:t>
            </a:r>
            <a:r>
              <a:rPr lang="en-US" dirty="0"/>
              <a:t>eHealth Exchange. All Rights Reserved.</a:t>
            </a:r>
          </a:p>
        </p:txBody>
      </p:sp>
      <p:sp>
        <p:nvSpPr>
          <p:cNvPr id="12" name="Slide Number Placeholder 5"/>
          <p:cNvSpPr>
            <a:spLocks noGrp="1"/>
          </p:cNvSpPr>
          <p:nvPr>
            <p:ph type="sldNum" sz="quarter" idx="4"/>
          </p:nvPr>
        </p:nvSpPr>
        <p:spPr>
          <a:xfrm>
            <a:off x="433620" y="6501881"/>
            <a:ext cx="2844800" cy="365125"/>
          </a:xfrm>
          <a:prstGeom prst="rect">
            <a:avLst/>
          </a:prstGeom>
        </p:spPr>
        <p:txBody>
          <a:bodyPr/>
          <a:lstStyle>
            <a:lvl1pPr algn="l">
              <a:defRPr sz="1100">
                <a:solidFill>
                  <a:srgbClr val="2588B6"/>
                </a:solidFill>
              </a:defRPr>
            </a:lvl1pPr>
          </a:lstStyle>
          <a:p>
            <a:fld id="{110F2CD9-D4A6-D649-B317-3FECD8B02543}" type="slidenum">
              <a:rPr lang="en-US" smtClean="0"/>
              <a:pPr/>
              <a:t>‹#›</a:t>
            </a:fld>
            <a:endParaRPr lang="en-US" dirty="0"/>
          </a:p>
        </p:txBody>
      </p:sp>
      <p:sp>
        <p:nvSpPr>
          <p:cNvPr id="4" name="Date Placeholder 3"/>
          <p:cNvSpPr>
            <a:spLocks noGrp="1"/>
          </p:cNvSpPr>
          <p:nvPr>
            <p:ph type="dt" sz="half" idx="10"/>
          </p:nvPr>
        </p:nvSpPr>
        <p:spPr>
          <a:xfrm>
            <a:off x="8950120" y="272546"/>
            <a:ext cx="2844800" cy="365125"/>
          </a:xfrm>
          <a:prstGeom prst="rect">
            <a:avLst/>
          </a:prstGeom>
        </p:spPr>
        <p:txBody>
          <a:bodyPr/>
          <a:lstStyle>
            <a:lvl1pPr algn="r">
              <a:defRPr sz="2000">
                <a:solidFill>
                  <a:srgbClr val="FFFFFF"/>
                </a:solidFill>
              </a:defRPr>
            </a:lvl1pPr>
          </a:lstStyle>
          <a:p>
            <a:endParaRPr lang="en-US" dirty="0"/>
          </a:p>
        </p:txBody>
      </p:sp>
      <p:sp>
        <p:nvSpPr>
          <p:cNvPr id="14" name="Rectangle 13">
            <a:extLst>
              <a:ext uri="{FF2B5EF4-FFF2-40B4-BE49-F238E27FC236}">
                <a16:creationId xmlns:a16="http://schemas.microsoft.com/office/drawing/2014/main" id="{A51C8A7B-7B02-5943-9D76-BA170DAFEE74}"/>
              </a:ext>
            </a:extLst>
          </p:cNvPr>
          <p:cNvSpPr/>
          <p:nvPr userDrawn="1"/>
        </p:nvSpPr>
        <p:spPr>
          <a:xfrm>
            <a:off x="0" y="8040"/>
            <a:ext cx="12192000" cy="3599025"/>
          </a:xfrm>
          <a:prstGeom prst="rect">
            <a:avLst/>
          </a:prstGeom>
          <a:gradFill flip="none" rotWithShape="1">
            <a:gsLst>
              <a:gs pos="0">
                <a:srgbClr val="E27636"/>
              </a:gs>
              <a:gs pos="56000">
                <a:srgbClr val="E27636">
                  <a:alpha val="0"/>
                  <a:lumMod val="100000"/>
                </a:srgb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08917C4-68A3-564D-A8A5-A3091554CFBD}"/>
              </a:ext>
            </a:extLst>
          </p:cNvPr>
          <p:cNvSpPr/>
          <p:nvPr userDrawn="1"/>
        </p:nvSpPr>
        <p:spPr>
          <a:xfrm>
            <a:off x="0" y="3491347"/>
            <a:ext cx="12192000" cy="416598"/>
          </a:xfrm>
          <a:prstGeom prst="rect">
            <a:avLst/>
          </a:prstGeom>
          <a:solidFill>
            <a:srgbClr val="186E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 picture containing clipart&#10;&#10;Description automatically generated">
            <a:extLst>
              <a:ext uri="{FF2B5EF4-FFF2-40B4-BE49-F238E27FC236}">
                <a16:creationId xmlns:a16="http://schemas.microsoft.com/office/drawing/2014/main" id="{A26032DF-B23E-B64D-B7A1-47051A00B03E}"/>
              </a:ext>
            </a:extLst>
          </p:cNvPr>
          <p:cNvPicPr>
            <a:picLocks noChangeAspect="1"/>
          </p:cNvPicPr>
          <p:nvPr userDrawn="1"/>
        </p:nvPicPr>
        <p:blipFill>
          <a:blip r:embed="rId3"/>
          <a:stretch>
            <a:fillRect/>
          </a:stretch>
        </p:blipFill>
        <p:spPr>
          <a:xfrm>
            <a:off x="2719620" y="1542323"/>
            <a:ext cx="6014720" cy="871390"/>
          </a:xfrm>
          <a:prstGeom prst="rect">
            <a:avLst/>
          </a:prstGeom>
        </p:spPr>
      </p:pic>
    </p:spTree>
    <p:extLst>
      <p:ext uri="{BB962C8B-B14F-4D97-AF65-F5344CB8AC3E}">
        <p14:creationId xmlns:p14="http://schemas.microsoft.com/office/powerpoint/2010/main" val="369901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descr="A picture containing building&#10;&#10;Description automatically generated">
            <a:extLst>
              <a:ext uri="{FF2B5EF4-FFF2-40B4-BE49-F238E27FC236}">
                <a16:creationId xmlns:a16="http://schemas.microsoft.com/office/drawing/2014/main" id="{36C44C2E-0970-DA4F-B28C-5E3D1A8545A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5251485" cy="6858000"/>
          </a:xfrm>
          <a:prstGeom prst="rect">
            <a:avLst/>
          </a:prstGeom>
        </p:spPr>
      </p:pic>
      <p:pic>
        <p:nvPicPr>
          <p:cNvPr id="8" name="Picture 7" descr="A close up of a blue wall&#10;&#10;Description automatically generated">
            <a:extLst>
              <a:ext uri="{FF2B5EF4-FFF2-40B4-BE49-F238E27FC236}">
                <a16:creationId xmlns:a16="http://schemas.microsoft.com/office/drawing/2014/main" id="{58343D5D-A0D8-0648-A762-2C103BEDCD2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001491" y="0"/>
            <a:ext cx="7190509" cy="6858000"/>
          </a:xfrm>
          <a:prstGeom prst="rect">
            <a:avLst/>
          </a:prstGeom>
        </p:spPr>
      </p:pic>
      <p:sp>
        <p:nvSpPr>
          <p:cNvPr id="13" name="Rectangle 12">
            <a:extLst>
              <a:ext uri="{FF2B5EF4-FFF2-40B4-BE49-F238E27FC236}">
                <a16:creationId xmlns:a16="http://schemas.microsoft.com/office/drawing/2014/main" id="{A2C7280D-118B-D943-A3EA-7C89A0DAF939}"/>
              </a:ext>
            </a:extLst>
          </p:cNvPr>
          <p:cNvSpPr/>
          <p:nvPr userDrawn="1"/>
        </p:nvSpPr>
        <p:spPr>
          <a:xfrm>
            <a:off x="3197378" y="1996419"/>
            <a:ext cx="8994622" cy="2761319"/>
          </a:xfrm>
          <a:prstGeom prst="rect">
            <a:avLst/>
          </a:prstGeom>
          <a:solidFill>
            <a:srgbClr val="F37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37C05E-F5E2-3F42-BDDE-8F7B604644D4}"/>
              </a:ext>
            </a:extLst>
          </p:cNvPr>
          <p:cNvSpPr>
            <a:spLocks noGrp="1"/>
          </p:cNvSpPr>
          <p:nvPr>
            <p:ph type="ctrTitle" hasCustomPrompt="1"/>
          </p:nvPr>
        </p:nvSpPr>
        <p:spPr>
          <a:xfrm>
            <a:off x="4434625" y="1343770"/>
            <a:ext cx="7967265" cy="2387600"/>
          </a:xfrm>
        </p:spPr>
        <p:txBody>
          <a:bodyPr anchor="b">
            <a:normAutofit/>
          </a:bodyPr>
          <a:lstStyle>
            <a:lvl1pPr algn="l">
              <a:defRPr sz="7200">
                <a:solidFill>
                  <a:schemeClr val="bg1"/>
                </a:solidFill>
              </a:defRPr>
            </a:lvl1pPr>
          </a:lstStyle>
          <a:p>
            <a:r>
              <a:rPr lang="en-US" dirty="0"/>
              <a:t>MASTER TITLE</a:t>
            </a:r>
          </a:p>
        </p:txBody>
      </p:sp>
      <p:sp>
        <p:nvSpPr>
          <p:cNvPr id="3" name="Subtitle 2">
            <a:extLst>
              <a:ext uri="{FF2B5EF4-FFF2-40B4-BE49-F238E27FC236}">
                <a16:creationId xmlns:a16="http://schemas.microsoft.com/office/drawing/2014/main" id="{3134526A-9750-CF4B-9204-DB6B445D6631}"/>
              </a:ext>
            </a:extLst>
          </p:cNvPr>
          <p:cNvSpPr>
            <a:spLocks noGrp="1"/>
          </p:cNvSpPr>
          <p:nvPr>
            <p:ph type="subTitle" idx="1"/>
          </p:nvPr>
        </p:nvSpPr>
        <p:spPr>
          <a:xfrm>
            <a:off x="4477489" y="3769657"/>
            <a:ext cx="6497053" cy="1655762"/>
          </a:xfr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Graphic 8">
            <a:extLst>
              <a:ext uri="{FF2B5EF4-FFF2-40B4-BE49-F238E27FC236}">
                <a16:creationId xmlns:a16="http://schemas.microsoft.com/office/drawing/2014/main" id="{CA636AF4-EFB3-A549-AF58-AA97A9B5794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836608" y="5514230"/>
            <a:ext cx="4773015" cy="954604"/>
          </a:xfrm>
          <a:prstGeom prst="rect">
            <a:avLst/>
          </a:prstGeom>
        </p:spPr>
      </p:pic>
      <p:sp>
        <p:nvSpPr>
          <p:cNvPr id="12" name="Subtitle 5">
            <a:extLst>
              <a:ext uri="{FF2B5EF4-FFF2-40B4-BE49-F238E27FC236}">
                <a16:creationId xmlns:a16="http://schemas.microsoft.com/office/drawing/2014/main" id="{8B2F36DC-7D24-234D-BF89-9731598B204A}"/>
              </a:ext>
            </a:extLst>
          </p:cNvPr>
          <p:cNvSpPr txBox="1">
            <a:spLocks/>
          </p:cNvSpPr>
          <p:nvPr userDrawn="1"/>
        </p:nvSpPr>
        <p:spPr>
          <a:xfrm>
            <a:off x="555171" y="6218168"/>
            <a:ext cx="10363200" cy="598253"/>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400" kern="1200">
                <a:solidFill>
                  <a:schemeClr val="bg1"/>
                </a:solidFill>
                <a:latin typeface="+mj-lt"/>
                <a:ea typeface="+mn-ea"/>
                <a:cs typeface="+mn-cs"/>
              </a:defRPr>
            </a:lvl1pPr>
            <a:lvl2pPr marL="457200" indent="0" algn="ctr" defTabSz="457200" rtl="0" eaLnBrk="1" latinLnBrk="0" hangingPunct="1">
              <a:spcBef>
                <a:spcPct val="20000"/>
              </a:spcBef>
              <a:buFont typeface="Arial"/>
              <a:buNone/>
              <a:defRPr sz="2000" kern="1200">
                <a:solidFill>
                  <a:schemeClr val="tx2"/>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2"/>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2"/>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2"/>
                </a:solidFill>
                <a:latin typeface="+mn-lt"/>
                <a:ea typeface="+mn-ea"/>
                <a:cs typeface="+mn-cs"/>
              </a:defRPr>
            </a:lvl5pPr>
            <a:lvl6pPr marL="2286000" indent="0" algn="ctr" defTabSz="457200"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457200"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457200"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457200" rtl="0" eaLnBrk="1" latinLnBrk="0" hangingPunct="1">
              <a:spcBef>
                <a:spcPct val="20000"/>
              </a:spcBef>
              <a:buFont typeface="Arial"/>
              <a:buNone/>
              <a:defRPr sz="1600" kern="1200">
                <a:solidFill>
                  <a:schemeClr val="tx1"/>
                </a:solidFill>
                <a:latin typeface="+mn-lt"/>
                <a:ea typeface="+mn-ea"/>
                <a:cs typeface="+mn-cs"/>
              </a:defRPr>
            </a:lvl9pPr>
          </a:lstStyle>
          <a:p>
            <a:r>
              <a:rPr lang="en-US" sz="1400" dirty="0" smtClean="0"/>
              <a:t>© </a:t>
            </a:r>
            <a:r>
              <a:rPr lang="en-US" sz="1400" dirty="0"/>
              <a:t>eHealth Exchange. All Rights Reserved.</a:t>
            </a:r>
          </a:p>
        </p:txBody>
      </p:sp>
    </p:spTree>
    <p:extLst>
      <p:ext uri="{BB962C8B-B14F-4D97-AF65-F5344CB8AC3E}">
        <p14:creationId xmlns:p14="http://schemas.microsoft.com/office/powerpoint/2010/main" val="412399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893605"/>
            <a:ext cx="10972800" cy="4115201"/>
          </a:xfrm>
        </p:spPr>
        <p:txBody>
          <a:bodyPr/>
          <a:lstStyle>
            <a:lvl1pPr>
              <a:defRPr sz="2000">
                <a:solidFill>
                  <a:srgbClr val="474847"/>
                </a:solidFill>
              </a:defRPr>
            </a:lvl1pPr>
            <a:lvl2pPr>
              <a:defRPr>
                <a:solidFill>
                  <a:srgbClr val="474847"/>
                </a:solidFill>
              </a:defRPr>
            </a:lvl2pPr>
            <a:lvl3pPr>
              <a:defRPr>
                <a:solidFill>
                  <a:srgbClr val="474847"/>
                </a:solidFill>
              </a:defRPr>
            </a:lvl3pPr>
            <a:lvl4pPr>
              <a:defRPr>
                <a:solidFill>
                  <a:srgbClr val="474847"/>
                </a:solidFill>
              </a:defRPr>
            </a:lvl4pPr>
            <a:lvl5pPr>
              <a:defRPr>
                <a:solidFill>
                  <a:srgbClr val="4748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1090725" y="6448961"/>
            <a:ext cx="3860800" cy="365125"/>
          </a:xfrm>
          <a:prstGeom prst="rect">
            <a:avLst/>
          </a:prstGeom>
        </p:spPr>
        <p:txBody>
          <a:bodyPr anchor="ctr"/>
          <a:lstStyle>
            <a:lvl1pPr algn="l">
              <a:defRPr sz="900"/>
            </a:lvl1pPr>
          </a:lstStyle>
          <a:p>
            <a:r>
              <a:rPr lang="en-US" dirty="0" smtClean="0"/>
              <a:t>© </a:t>
            </a:r>
            <a:r>
              <a:rPr lang="en-US" dirty="0"/>
              <a:t>eHealth Exchange. All Rights Reserved.</a:t>
            </a:r>
          </a:p>
        </p:txBody>
      </p:sp>
      <p:sp>
        <p:nvSpPr>
          <p:cNvPr id="13" name="Slide Number Placeholder 5"/>
          <p:cNvSpPr>
            <a:spLocks noGrp="1"/>
          </p:cNvSpPr>
          <p:nvPr>
            <p:ph type="sldNum" sz="quarter" idx="4"/>
          </p:nvPr>
        </p:nvSpPr>
        <p:spPr>
          <a:xfrm>
            <a:off x="433620" y="6501881"/>
            <a:ext cx="2844800" cy="365125"/>
          </a:xfrm>
          <a:prstGeom prst="rect">
            <a:avLst/>
          </a:prstGeom>
        </p:spPr>
        <p:txBody>
          <a:bodyPr/>
          <a:lstStyle>
            <a:lvl1pPr algn="l">
              <a:defRPr sz="1100">
                <a:solidFill>
                  <a:srgbClr val="2588B6"/>
                </a:solidFill>
              </a:defRPr>
            </a:lvl1pPr>
          </a:lstStyle>
          <a:p>
            <a:fld id="{110F2CD9-D4A6-D649-B317-3FECD8B02543}" type="slidenum">
              <a:rPr lang="en-US" smtClean="0"/>
              <a:pPr/>
              <a:t>‹#›</a:t>
            </a:fld>
            <a:endParaRPr lang="en-US" dirty="0"/>
          </a:p>
        </p:txBody>
      </p:sp>
      <p:cxnSp>
        <p:nvCxnSpPr>
          <p:cNvPr id="5" name="Straight Connector 4"/>
          <p:cNvCxnSpPr/>
          <p:nvPr userDrawn="1"/>
        </p:nvCxnSpPr>
        <p:spPr>
          <a:xfrm>
            <a:off x="505083" y="6515110"/>
            <a:ext cx="9553317" cy="0"/>
          </a:xfrm>
          <a:prstGeom prst="line">
            <a:avLst/>
          </a:prstGeom>
          <a:ln w="6350" cmpd="sng">
            <a:gradFill flip="none" rotWithShape="1">
              <a:gsLst>
                <a:gs pos="0">
                  <a:schemeClr val="tx1"/>
                </a:gs>
                <a:gs pos="100000">
                  <a:schemeClr val="bg2"/>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29863" y="6398161"/>
            <a:ext cx="1664381" cy="260753"/>
          </a:xfrm>
          <a:prstGeom prst="rect">
            <a:avLst/>
          </a:prstGeom>
        </p:spPr>
      </p:pic>
    </p:spTree>
    <p:extLst>
      <p:ext uri="{BB962C8B-B14F-4D97-AF65-F5344CB8AC3E}">
        <p14:creationId xmlns:p14="http://schemas.microsoft.com/office/powerpoint/2010/main" val="2951545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98119"/>
            <a:ext cx="5384800" cy="4044567"/>
          </a:xfrm>
        </p:spPr>
        <p:txBody>
          <a:bodyPr>
            <a:normAutofit/>
          </a:bodyPr>
          <a:lstStyle>
            <a:lvl1pPr>
              <a:defRPr sz="2000">
                <a:solidFill>
                  <a:srgbClr val="474847"/>
                </a:solidFill>
              </a:defRPr>
            </a:lvl1pPr>
            <a:lvl2pPr>
              <a:defRPr sz="2000">
                <a:solidFill>
                  <a:srgbClr val="474847"/>
                </a:solidFill>
              </a:defRPr>
            </a:lvl2pPr>
            <a:lvl3pPr>
              <a:defRPr sz="2000">
                <a:solidFill>
                  <a:srgbClr val="474847"/>
                </a:solidFill>
              </a:defRPr>
            </a:lvl3pPr>
            <a:lvl4pPr>
              <a:defRPr sz="2000">
                <a:solidFill>
                  <a:srgbClr val="474847"/>
                </a:solidFill>
              </a:defRPr>
            </a:lvl4pPr>
            <a:lvl5pPr>
              <a:defRPr sz="2000">
                <a:solidFill>
                  <a:srgbClr val="474847"/>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898119"/>
            <a:ext cx="5384800" cy="4044567"/>
          </a:xfrm>
        </p:spPr>
        <p:txBody>
          <a:bodyPr>
            <a:normAutofit/>
          </a:bodyPr>
          <a:lstStyle>
            <a:lvl1pPr>
              <a:defRPr sz="2000">
                <a:solidFill>
                  <a:srgbClr val="474847"/>
                </a:solidFill>
              </a:defRPr>
            </a:lvl1pPr>
            <a:lvl2pPr>
              <a:defRPr sz="2000">
                <a:solidFill>
                  <a:srgbClr val="474847"/>
                </a:solidFill>
              </a:defRPr>
            </a:lvl2pPr>
            <a:lvl3pPr>
              <a:defRPr sz="2000">
                <a:solidFill>
                  <a:srgbClr val="474847"/>
                </a:solidFill>
              </a:defRPr>
            </a:lvl3pPr>
            <a:lvl4pPr>
              <a:defRPr sz="2000">
                <a:solidFill>
                  <a:srgbClr val="474847"/>
                </a:solidFill>
              </a:defRPr>
            </a:lvl4pPr>
            <a:lvl5pPr>
              <a:defRPr sz="2000">
                <a:solidFill>
                  <a:srgbClr val="474847"/>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4"/>
          <p:cNvSpPr>
            <a:spLocks noGrp="1"/>
          </p:cNvSpPr>
          <p:nvPr>
            <p:ph type="ftr" sz="quarter" idx="3"/>
          </p:nvPr>
        </p:nvSpPr>
        <p:spPr>
          <a:xfrm>
            <a:off x="1090725" y="6448961"/>
            <a:ext cx="3860800" cy="365125"/>
          </a:xfrm>
          <a:prstGeom prst="rect">
            <a:avLst/>
          </a:prstGeom>
        </p:spPr>
        <p:txBody>
          <a:bodyPr anchor="ctr"/>
          <a:lstStyle>
            <a:lvl1pPr algn="l">
              <a:defRPr sz="900"/>
            </a:lvl1pPr>
          </a:lstStyle>
          <a:p>
            <a:r>
              <a:rPr lang="en-US" dirty="0" smtClean="0"/>
              <a:t>© </a:t>
            </a:r>
            <a:r>
              <a:rPr lang="en-US" dirty="0"/>
              <a:t>eHealth Exchange. All Rights Reserved.</a:t>
            </a:r>
          </a:p>
        </p:txBody>
      </p:sp>
      <p:sp>
        <p:nvSpPr>
          <p:cNvPr id="18" name="Slide Number Placeholder 5"/>
          <p:cNvSpPr>
            <a:spLocks noGrp="1"/>
          </p:cNvSpPr>
          <p:nvPr>
            <p:ph type="sldNum" sz="quarter" idx="4"/>
          </p:nvPr>
        </p:nvSpPr>
        <p:spPr>
          <a:xfrm>
            <a:off x="433620" y="6501881"/>
            <a:ext cx="2844800" cy="365125"/>
          </a:xfrm>
          <a:prstGeom prst="rect">
            <a:avLst/>
          </a:prstGeom>
        </p:spPr>
        <p:txBody>
          <a:bodyPr/>
          <a:lstStyle>
            <a:lvl1pPr algn="l">
              <a:defRPr sz="1100">
                <a:solidFill>
                  <a:srgbClr val="2588B6"/>
                </a:solidFill>
              </a:defRPr>
            </a:lvl1pPr>
          </a:lstStyle>
          <a:p>
            <a:fld id="{110F2CD9-D4A6-D649-B317-3FECD8B02543}" type="slidenum">
              <a:rPr lang="en-US" smtClean="0"/>
              <a:pPr/>
              <a:t>‹#›</a:t>
            </a:fld>
            <a:endParaRPr lang="en-US" dirty="0"/>
          </a:p>
        </p:txBody>
      </p:sp>
      <p:cxnSp>
        <p:nvCxnSpPr>
          <p:cNvPr id="19" name="Straight Connector 18"/>
          <p:cNvCxnSpPr/>
          <p:nvPr userDrawn="1"/>
        </p:nvCxnSpPr>
        <p:spPr>
          <a:xfrm>
            <a:off x="505083" y="6515110"/>
            <a:ext cx="9553317" cy="0"/>
          </a:xfrm>
          <a:prstGeom prst="line">
            <a:avLst/>
          </a:prstGeom>
          <a:ln w="6350" cmpd="sng">
            <a:gradFill flip="none" rotWithShape="1">
              <a:gsLst>
                <a:gs pos="0">
                  <a:schemeClr val="tx1"/>
                </a:gs>
                <a:gs pos="100000">
                  <a:schemeClr val="bg2"/>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29863" y="6398161"/>
            <a:ext cx="1664381" cy="260753"/>
          </a:xfrm>
          <a:prstGeom prst="rect">
            <a:avLst/>
          </a:prstGeom>
        </p:spPr>
      </p:pic>
    </p:spTree>
    <p:extLst>
      <p:ext uri="{BB962C8B-B14F-4D97-AF65-F5344CB8AC3E}">
        <p14:creationId xmlns:p14="http://schemas.microsoft.com/office/powerpoint/2010/main" val="421967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65300"/>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99142"/>
            <a:ext cx="5386917" cy="3647382"/>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65300"/>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499142"/>
            <a:ext cx="5389033" cy="3647382"/>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0"/>
          </p:nvPr>
        </p:nvSpPr>
        <p:spPr>
          <a:xfrm>
            <a:off x="1090725" y="6448961"/>
            <a:ext cx="3860800" cy="365125"/>
          </a:xfrm>
          <a:prstGeom prst="rect">
            <a:avLst/>
          </a:prstGeom>
        </p:spPr>
        <p:txBody>
          <a:bodyPr anchor="ctr"/>
          <a:lstStyle>
            <a:lvl1pPr algn="l">
              <a:defRPr sz="900"/>
            </a:lvl1pPr>
          </a:lstStyle>
          <a:p>
            <a:r>
              <a:rPr lang="en-US" dirty="0" smtClean="0"/>
              <a:t>© </a:t>
            </a:r>
            <a:r>
              <a:rPr lang="en-US" dirty="0"/>
              <a:t>eHealth Exchange. All Rights Reserved.</a:t>
            </a:r>
          </a:p>
        </p:txBody>
      </p:sp>
      <p:sp>
        <p:nvSpPr>
          <p:cNvPr id="20" name="Slide Number Placeholder 5"/>
          <p:cNvSpPr>
            <a:spLocks noGrp="1"/>
          </p:cNvSpPr>
          <p:nvPr>
            <p:ph type="sldNum" sz="quarter" idx="11"/>
          </p:nvPr>
        </p:nvSpPr>
        <p:spPr>
          <a:xfrm>
            <a:off x="433620" y="6501881"/>
            <a:ext cx="2844800" cy="365125"/>
          </a:xfrm>
          <a:prstGeom prst="rect">
            <a:avLst/>
          </a:prstGeom>
        </p:spPr>
        <p:txBody>
          <a:bodyPr/>
          <a:lstStyle>
            <a:lvl1pPr algn="l">
              <a:defRPr sz="1100">
                <a:solidFill>
                  <a:srgbClr val="2588B6"/>
                </a:solidFill>
              </a:defRPr>
            </a:lvl1pPr>
          </a:lstStyle>
          <a:p>
            <a:fld id="{110F2CD9-D4A6-D649-B317-3FECD8B02543}" type="slidenum">
              <a:rPr lang="en-US" smtClean="0"/>
              <a:pPr/>
              <a:t>‹#›</a:t>
            </a:fld>
            <a:endParaRPr lang="en-US" dirty="0"/>
          </a:p>
        </p:txBody>
      </p:sp>
      <p:cxnSp>
        <p:nvCxnSpPr>
          <p:cNvPr id="21" name="Straight Connector 20"/>
          <p:cNvCxnSpPr/>
          <p:nvPr userDrawn="1"/>
        </p:nvCxnSpPr>
        <p:spPr>
          <a:xfrm>
            <a:off x="505083" y="6515110"/>
            <a:ext cx="9553317" cy="0"/>
          </a:xfrm>
          <a:prstGeom prst="line">
            <a:avLst/>
          </a:prstGeom>
          <a:ln w="6350" cmpd="sng">
            <a:gradFill flip="none" rotWithShape="1">
              <a:gsLst>
                <a:gs pos="0">
                  <a:schemeClr val="tx1"/>
                </a:gs>
                <a:gs pos="100000">
                  <a:schemeClr val="bg2"/>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29863" y="6398161"/>
            <a:ext cx="1664381" cy="260753"/>
          </a:xfrm>
          <a:prstGeom prst="rect">
            <a:avLst/>
          </a:prstGeom>
        </p:spPr>
      </p:pic>
    </p:spTree>
    <p:extLst>
      <p:ext uri="{BB962C8B-B14F-4D97-AF65-F5344CB8AC3E}">
        <p14:creationId xmlns:p14="http://schemas.microsoft.com/office/powerpoint/2010/main" val="134131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Footer Placeholder 4"/>
          <p:cNvSpPr>
            <a:spLocks noGrp="1"/>
          </p:cNvSpPr>
          <p:nvPr>
            <p:ph type="ftr" sz="quarter" idx="3"/>
          </p:nvPr>
        </p:nvSpPr>
        <p:spPr>
          <a:xfrm>
            <a:off x="1090725" y="6448961"/>
            <a:ext cx="3860800" cy="365125"/>
          </a:xfrm>
          <a:prstGeom prst="rect">
            <a:avLst/>
          </a:prstGeom>
        </p:spPr>
        <p:txBody>
          <a:bodyPr anchor="ctr"/>
          <a:lstStyle>
            <a:lvl1pPr algn="l">
              <a:defRPr sz="900"/>
            </a:lvl1pPr>
          </a:lstStyle>
          <a:p>
            <a:r>
              <a:rPr lang="en-US" dirty="0" smtClean="0"/>
              <a:t>© </a:t>
            </a:r>
            <a:r>
              <a:rPr lang="en-US" dirty="0"/>
              <a:t>eHealth Exchange. All Rights Reserved.</a:t>
            </a:r>
          </a:p>
        </p:txBody>
      </p:sp>
      <p:sp>
        <p:nvSpPr>
          <p:cNvPr id="16" name="Slide Number Placeholder 5"/>
          <p:cNvSpPr>
            <a:spLocks noGrp="1"/>
          </p:cNvSpPr>
          <p:nvPr>
            <p:ph type="sldNum" sz="quarter" idx="4"/>
          </p:nvPr>
        </p:nvSpPr>
        <p:spPr>
          <a:xfrm>
            <a:off x="433620" y="6501881"/>
            <a:ext cx="2844800" cy="365125"/>
          </a:xfrm>
          <a:prstGeom prst="rect">
            <a:avLst/>
          </a:prstGeom>
        </p:spPr>
        <p:txBody>
          <a:bodyPr/>
          <a:lstStyle>
            <a:lvl1pPr algn="l">
              <a:defRPr sz="1100">
                <a:solidFill>
                  <a:srgbClr val="2588B6"/>
                </a:solidFill>
              </a:defRPr>
            </a:lvl1pPr>
          </a:lstStyle>
          <a:p>
            <a:fld id="{110F2CD9-D4A6-D649-B317-3FECD8B02543}" type="slidenum">
              <a:rPr lang="en-US" smtClean="0"/>
              <a:pPr/>
              <a:t>‹#›</a:t>
            </a:fld>
            <a:endParaRPr lang="en-US" dirty="0"/>
          </a:p>
        </p:txBody>
      </p:sp>
      <p:cxnSp>
        <p:nvCxnSpPr>
          <p:cNvPr id="17" name="Straight Connector 16"/>
          <p:cNvCxnSpPr/>
          <p:nvPr userDrawn="1"/>
        </p:nvCxnSpPr>
        <p:spPr>
          <a:xfrm>
            <a:off x="505083" y="6515110"/>
            <a:ext cx="9553317" cy="0"/>
          </a:xfrm>
          <a:prstGeom prst="line">
            <a:avLst/>
          </a:prstGeom>
          <a:ln w="6350" cmpd="sng">
            <a:gradFill flip="none" rotWithShape="1">
              <a:gsLst>
                <a:gs pos="0">
                  <a:schemeClr val="tx1"/>
                </a:gs>
                <a:gs pos="100000">
                  <a:schemeClr val="bg2"/>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29863" y="6398161"/>
            <a:ext cx="1664381" cy="260753"/>
          </a:xfrm>
          <a:prstGeom prst="rect">
            <a:avLst/>
          </a:prstGeom>
        </p:spPr>
      </p:pic>
    </p:spTree>
    <p:extLst>
      <p:ext uri="{BB962C8B-B14F-4D97-AF65-F5344CB8AC3E}">
        <p14:creationId xmlns:p14="http://schemas.microsoft.com/office/powerpoint/2010/main" val="3200911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4" name="Footer Placeholder 4"/>
          <p:cNvSpPr>
            <a:spLocks noGrp="1"/>
          </p:cNvSpPr>
          <p:nvPr>
            <p:ph type="ftr" sz="quarter" idx="3"/>
          </p:nvPr>
        </p:nvSpPr>
        <p:spPr>
          <a:xfrm>
            <a:off x="1090725" y="6448961"/>
            <a:ext cx="3860800" cy="365125"/>
          </a:xfrm>
          <a:prstGeom prst="rect">
            <a:avLst/>
          </a:prstGeom>
        </p:spPr>
        <p:txBody>
          <a:bodyPr anchor="ctr"/>
          <a:lstStyle>
            <a:lvl1pPr algn="l">
              <a:defRPr sz="900"/>
            </a:lvl1pPr>
          </a:lstStyle>
          <a:p>
            <a:r>
              <a:rPr lang="en-US" dirty="0" smtClean="0"/>
              <a:t>© </a:t>
            </a:r>
            <a:r>
              <a:rPr lang="en-US" dirty="0"/>
              <a:t>eHealth Exchange. All Rights Reserved.</a:t>
            </a:r>
          </a:p>
        </p:txBody>
      </p:sp>
      <p:sp>
        <p:nvSpPr>
          <p:cNvPr id="15" name="Slide Number Placeholder 5"/>
          <p:cNvSpPr>
            <a:spLocks noGrp="1"/>
          </p:cNvSpPr>
          <p:nvPr>
            <p:ph type="sldNum" sz="quarter" idx="4"/>
          </p:nvPr>
        </p:nvSpPr>
        <p:spPr>
          <a:xfrm>
            <a:off x="433620" y="6501881"/>
            <a:ext cx="2844800" cy="365125"/>
          </a:xfrm>
          <a:prstGeom prst="rect">
            <a:avLst/>
          </a:prstGeom>
        </p:spPr>
        <p:txBody>
          <a:bodyPr/>
          <a:lstStyle>
            <a:lvl1pPr algn="l">
              <a:defRPr sz="1100">
                <a:solidFill>
                  <a:srgbClr val="2588B6"/>
                </a:solidFill>
              </a:defRPr>
            </a:lvl1pPr>
          </a:lstStyle>
          <a:p>
            <a:fld id="{110F2CD9-D4A6-D649-B317-3FECD8B02543}" type="slidenum">
              <a:rPr lang="en-US" smtClean="0"/>
              <a:pPr/>
              <a:t>‹#›</a:t>
            </a:fld>
            <a:endParaRPr lang="en-US" dirty="0"/>
          </a:p>
        </p:txBody>
      </p:sp>
      <p:cxnSp>
        <p:nvCxnSpPr>
          <p:cNvPr id="16" name="Straight Connector 15"/>
          <p:cNvCxnSpPr/>
          <p:nvPr userDrawn="1"/>
        </p:nvCxnSpPr>
        <p:spPr>
          <a:xfrm>
            <a:off x="505083" y="6515110"/>
            <a:ext cx="9553317" cy="0"/>
          </a:xfrm>
          <a:prstGeom prst="line">
            <a:avLst/>
          </a:prstGeom>
          <a:ln w="6350" cmpd="sng">
            <a:gradFill flip="none" rotWithShape="1">
              <a:gsLst>
                <a:gs pos="0">
                  <a:schemeClr val="tx1"/>
                </a:gs>
                <a:gs pos="100000">
                  <a:schemeClr val="bg2"/>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29863" y="6398161"/>
            <a:ext cx="1664381" cy="260753"/>
          </a:xfrm>
          <a:prstGeom prst="rect">
            <a:avLst/>
          </a:prstGeom>
        </p:spPr>
      </p:pic>
    </p:spTree>
    <p:extLst>
      <p:ext uri="{BB962C8B-B14F-4D97-AF65-F5344CB8AC3E}">
        <p14:creationId xmlns:p14="http://schemas.microsoft.com/office/powerpoint/2010/main" val="1398413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A2F706-3A4A-ED46-B39B-3918D2831D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8040"/>
            <a:ext cx="12192000" cy="1533293"/>
          </a:xfrm>
          <a:prstGeom prst="rect">
            <a:avLst/>
          </a:prstGeom>
        </p:spPr>
      </p:pic>
      <p:pic>
        <p:nvPicPr>
          <p:cNvPr id="14" name="Picture 13">
            <a:extLst>
              <a:ext uri="{FF2B5EF4-FFF2-40B4-BE49-F238E27FC236}">
                <a16:creationId xmlns:a16="http://schemas.microsoft.com/office/drawing/2014/main" id="{EB71E7F5-A4C9-394E-ADC7-BE0E19458CD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538478"/>
            <a:ext cx="12192000" cy="2317173"/>
          </a:xfrm>
          <a:prstGeom prst="rect">
            <a:avLst/>
          </a:prstGeom>
        </p:spPr>
      </p:pic>
      <p:sp>
        <p:nvSpPr>
          <p:cNvPr id="7" name="Rectangle 6"/>
          <p:cNvSpPr/>
          <p:nvPr userDrawn="1"/>
        </p:nvSpPr>
        <p:spPr>
          <a:xfrm>
            <a:off x="-1" y="1475183"/>
            <a:ext cx="12192000" cy="3135678"/>
          </a:xfrm>
          <a:prstGeom prst="rect">
            <a:avLst/>
          </a:prstGeom>
          <a:solidFill>
            <a:srgbClr val="186E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57000" y="1475184"/>
            <a:ext cx="10878000" cy="3096817"/>
          </a:xfrm>
        </p:spPr>
        <p:txBody>
          <a:bodyPr anchor="ctr"/>
          <a:lstStyle>
            <a:lvl1pPr algn="ctr">
              <a:defRPr>
                <a:solidFill>
                  <a:srgbClr val="FFFFFE"/>
                </a:solidFill>
              </a:defRPr>
            </a:lvl1pPr>
          </a:lstStyle>
          <a:p>
            <a:r>
              <a:rPr lang="en-US" dirty="0"/>
              <a:t>Click to edit Master title style</a:t>
            </a:r>
          </a:p>
        </p:txBody>
      </p:sp>
      <p:sp>
        <p:nvSpPr>
          <p:cNvPr id="9" name="Footer Placeholder 4"/>
          <p:cNvSpPr>
            <a:spLocks noGrp="1"/>
          </p:cNvSpPr>
          <p:nvPr>
            <p:ph type="ftr" sz="quarter" idx="3"/>
          </p:nvPr>
        </p:nvSpPr>
        <p:spPr>
          <a:xfrm>
            <a:off x="1090725" y="6448961"/>
            <a:ext cx="3860800" cy="365125"/>
          </a:xfrm>
          <a:prstGeom prst="rect">
            <a:avLst/>
          </a:prstGeom>
        </p:spPr>
        <p:txBody>
          <a:bodyPr anchor="ctr"/>
          <a:lstStyle>
            <a:lvl1pPr algn="l">
              <a:defRPr sz="900">
                <a:solidFill>
                  <a:srgbClr val="FFFFFE"/>
                </a:solidFill>
              </a:defRPr>
            </a:lvl1pPr>
          </a:lstStyle>
          <a:p>
            <a:r>
              <a:rPr lang="en-US" dirty="0" smtClean="0"/>
              <a:t>© </a:t>
            </a:r>
            <a:r>
              <a:rPr lang="en-US" dirty="0"/>
              <a:t>eHealth Exchange. All Rights Reserved.</a:t>
            </a:r>
          </a:p>
        </p:txBody>
      </p:sp>
      <p:sp>
        <p:nvSpPr>
          <p:cNvPr id="10" name="Slide Number Placeholder 5"/>
          <p:cNvSpPr>
            <a:spLocks noGrp="1"/>
          </p:cNvSpPr>
          <p:nvPr>
            <p:ph type="sldNum" sz="quarter" idx="4"/>
          </p:nvPr>
        </p:nvSpPr>
        <p:spPr>
          <a:xfrm>
            <a:off x="433620" y="6501881"/>
            <a:ext cx="2844800" cy="365125"/>
          </a:xfrm>
          <a:prstGeom prst="rect">
            <a:avLst/>
          </a:prstGeom>
        </p:spPr>
        <p:txBody>
          <a:bodyPr/>
          <a:lstStyle>
            <a:lvl1pPr algn="l">
              <a:defRPr sz="1100">
                <a:solidFill>
                  <a:srgbClr val="FFFFFE"/>
                </a:solidFill>
              </a:defRPr>
            </a:lvl1pPr>
          </a:lstStyle>
          <a:p>
            <a:fld id="{110F2CD9-D4A6-D649-B317-3FECD8B02543}" type="slidenum">
              <a:rPr lang="en-US" smtClean="0"/>
              <a:pPr/>
              <a:t>‹#›</a:t>
            </a:fld>
            <a:endParaRPr lang="en-US" dirty="0"/>
          </a:p>
        </p:txBody>
      </p:sp>
      <p:cxnSp>
        <p:nvCxnSpPr>
          <p:cNvPr id="11" name="Straight Connector 10"/>
          <p:cNvCxnSpPr/>
          <p:nvPr userDrawn="1"/>
        </p:nvCxnSpPr>
        <p:spPr>
          <a:xfrm>
            <a:off x="505083" y="6515110"/>
            <a:ext cx="955331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userDrawn="1"/>
        </p:nvSpPr>
        <p:spPr>
          <a:xfrm>
            <a:off x="-1" y="1371601"/>
            <a:ext cx="12192000" cy="1035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9" name="Rectangle 18"/>
          <p:cNvSpPr/>
          <p:nvPr userDrawn="1"/>
        </p:nvSpPr>
        <p:spPr>
          <a:xfrm>
            <a:off x="-1" y="4572001"/>
            <a:ext cx="12192000" cy="1035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5" name="Picture 14" descr="A picture containing clipart&#10;&#10;Description automatically generated">
            <a:extLst>
              <a:ext uri="{FF2B5EF4-FFF2-40B4-BE49-F238E27FC236}">
                <a16:creationId xmlns:a16="http://schemas.microsoft.com/office/drawing/2014/main" id="{8F347F5B-E545-EB4E-9482-C4E83597876A}"/>
              </a:ext>
            </a:extLst>
          </p:cNvPr>
          <p:cNvPicPr>
            <a:picLocks noChangeAspect="1"/>
          </p:cNvPicPr>
          <p:nvPr userDrawn="1"/>
        </p:nvPicPr>
        <p:blipFill>
          <a:blip r:embed="rId4"/>
          <a:stretch>
            <a:fillRect/>
          </a:stretch>
        </p:blipFill>
        <p:spPr>
          <a:xfrm>
            <a:off x="10150645" y="6421002"/>
            <a:ext cx="1618126" cy="234428"/>
          </a:xfrm>
          <a:prstGeom prst="rect">
            <a:avLst/>
          </a:prstGeom>
        </p:spPr>
      </p:pic>
    </p:spTree>
    <p:extLst>
      <p:ext uri="{BB962C8B-B14F-4D97-AF65-F5344CB8AC3E}">
        <p14:creationId xmlns:p14="http://schemas.microsoft.com/office/powerpoint/2010/main" val="38886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1461" y="1825625"/>
            <a:ext cx="10955539" cy="4351338"/>
          </a:xfrm>
        </p:spPr>
        <p:txBody>
          <a:bodyPr/>
          <a:lstStyle>
            <a:lvl2pPr>
              <a:defRPr sz="2417"/>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01461" y="128400"/>
            <a:ext cx="8796539" cy="1325563"/>
          </a:xfrm>
          <a:prstGeom prst="rect">
            <a:avLst/>
          </a:prstGeom>
        </p:spPr>
        <p:txBody>
          <a:bodyPr vert="horz" lIns="109728" tIns="54864" rIns="109728" bIns="54864" rtlCol="0" anchor="ctr">
            <a:normAutofit/>
          </a:bodyPr>
          <a:lstStyle/>
          <a:p>
            <a:r>
              <a:rPr lang="en-US" dirty="0"/>
              <a:t>Click to edit Master title style</a:t>
            </a:r>
          </a:p>
        </p:txBody>
      </p:sp>
      <p:pic>
        <p:nvPicPr>
          <p:cNvPr id="7" name="Picture 6">
            <a:extLst>
              <a:ext uri="{FF2B5EF4-FFF2-40B4-BE49-F238E27FC236}">
                <a16:creationId xmlns:a16="http://schemas.microsoft.com/office/drawing/2014/main" id="{17CA5362-8FAC-A741-9762-E216449082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0901" y="577182"/>
            <a:ext cx="2243073" cy="269486"/>
          </a:xfrm>
          <a:prstGeom prst="rect">
            <a:avLst/>
          </a:prstGeom>
        </p:spPr>
      </p:pic>
      <p:sp>
        <p:nvSpPr>
          <p:cNvPr id="11" name="Slide Number Placeholder 10">
            <a:extLst>
              <a:ext uri="{FF2B5EF4-FFF2-40B4-BE49-F238E27FC236}">
                <a16:creationId xmlns:a16="http://schemas.microsoft.com/office/drawing/2014/main" id="{999C5FFE-7B07-A54B-944C-79EE3E020B13}"/>
              </a:ext>
            </a:extLst>
          </p:cNvPr>
          <p:cNvSpPr>
            <a:spLocks noGrp="1"/>
          </p:cNvSpPr>
          <p:nvPr>
            <p:ph type="sldNum" sz="quarter" idx="4"/>
          </p:nvPr>
        </p:nvSpPr>
        <p:spPr>
          <a:xfrm>
            <a:off x="11689765" y="6516769"/>
            <a:ext cx="381000" cy="365125"/>
          </a:xfrm>
          <a:prstGeom prst="rect">
            <a:avLst/>
          </a:prstGeom>
        </p:spPr>
        <p:txBody>
          <a:bodyPr lIns="109728" tIns="54864" rIns="109728" bIns="54864"/>
          <a:lstStyle>
            <a:lvl1pPr>
              <a:defRPr sz="1083" b="0" i="0">
                <a:solidFill>
                  <a:schemeClr val="bg1"/>
                </a:solidFill>
                <a:latin typeface="Montserrat" pitchFamily="2" charset="77"/>
              </a:defRPr>
            </a:lvl1pPr>
          </a:lstStyle>
          <a:p>
            <a:fld id="{58DCA3CF-F0FB-9844-9606-7F294DED69AB}" type="slidenum">
              <a:rPr lang="en-US" smtClean="0"/>
              <a:pPr/>
              <a:t>‹#›</a:t>
            </a:fld>
            <a:endParaRPr lang="en-US" dirty="0"/>
          </a:p>
        </p:txBody>
      </p:sp>
    </p:spTree>
    <p:extLst>
      <p:ext uri="{BB962C8B-B14F-4D97-AF65-F5344CB8AC3E}">
        <p14:creationId xmlns:p14="http://schemas.microsoft.com/office/powerpoint/2010/main" val="50025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E2B39A-B916-BB43-90AD-F73B20C5D7A0}"/>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0" y="-5814"/>
            <a:ext cx="12192000" cy="728051"/>
          </a:xfrm>
          <a:prstGeom prst="rect">
            <a:avLst/>
          </a:prstGeom>
        </p:spPr>
      </p:pic>
      <p:sp>
        <p:nvSpPr>
          <p:cNvPr id="2" name="Title Placeholder 1"/>
          <p:cNvSpPr>
            <a:spLocks noGrp="1"/>
          </p:cNvSpPr>
          <p:nvPr>
            <p:ph type="title"/>
          </p:nvPr>
        </p:nvSpPr>
        <p:spPr>
          <a:xfrm>
            <a:off x="609600" y="736092"/>
            <a:ext cx="10972800" cy="99407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09600" y="1880777"/>
            <a:ext cx="10972800" cy="41152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1090725" y="6448961"/>
            <a:ext cx="3860800" cy="365125"/>
          </a:xfrm>
          <a:prstGeom prst="rect">
            <a:avLst/>
          </a:prstGeom>
        </p:spPr>
        <p:txBody>
          <a:bodyPr anchor="ctr"/>
          <a:lstStyle>
            <a:lvl1pPr algn="l">
              <a:defRPr sz="900"/>
            </a:lvl1pPr>
          </a:lstStyle>
          <a:p>
            <a:r>
              <a:rPr lang="en-US" dirty="0" smtClean="0"/>
              <a:t>© </a:t>
            </a:r>
            <a:r>
              <a:rPr lang="en-US" dirty="0"/>
              <a:t>eHealth Exchange. All Rights Reserved.</a:t>
            </a:r>
          </a:p>
        </p:txBody>
      </p:sp>
      <p:sp>
        <p:nvSpPr>
          <p:cNvPr id="9" name="Slide Number Placeholder 5"/>
          <p:cNvSpPr>
            <a:spLocks noGrp="1"/>
          </p:cNvSpPr>
          <p:nvPr>
            <p:ph type="sldNum" sz="quarter" idx="4"/>
          </p:nvPr>
        </p:nvSpPr>
        <p:spPr>
          <a:xfrm>
            <a:off x="433620" y="6501881"/>
            <a:ext cx="2844800" cy="365125"/>
          </a:xfrm>
          <a:prstGeom prst="rect">
            <a:avLst/>
          </a:prstGeom>
        </p:spPr>
        <p:txBody>
          <a:bodyPr/>
          <a:lstStyle>
            <a:lvl1pPr algn="l">
              <a:defRPr sz="1100">
                <a:solidFill>
                  <a:srgbClr val="2588B6"/>
                </a:solidFill>
              </a:defRPr>
            </a:lvl1pPr>
          </a:lstStyle>
          <a:p>
            <a:fld id="{110F2CD9-D4A6-D649-B317-3FECD8B02543}" type="slidenum">
              <a:rPr lang="en-US" smtClean="0"/>
              <a:pPr/>
              <a:t>‹#›</a:t>
            </a:fld>
            <a:endParaRPr lang="en-US" dirty="0"/>
          </a:p>
        </p:txBody>
      </p:sp>
      <p:sp>
        <p:nvSpPr>
          <p:cNvPr id="7" name="Rectangle 6">
            <a:extLst>
              <a:ext uri="{FF2B5EF4-FFF2-40B4-BE49-F238E27FC236}">
                <a16:creationId xmlns:a16="http://schemas.microsoft.com/office/drawing/2014/main" id="{B2ACE509-3216-D54A-B7CE-CA9A65EF33E9}"/>
              </a:ext>
            </a:extLst>
          </p:cNvPr>
          <p:cNvSpPr/>
          <p:nvPr userDrawn="1"/>
        </p:nvSpPr>
        <p:spPr>
          <a:xfrm>
            <a:off x="0" y="-13856"/>
            <a:ext cx="12192000" cy="736093"/>
          </a:xfrm>
          <a:prstGeom prst="rect">
            <a:avLst/>
          </a:prstGeom>
          <a:gradFill flip="none" rotWithShape="1">
            <a:gsLst>
              <a:gs pos="0">
                <a:srgbClr val="E27636"/>
              </a:gs>
              <a:gs pos="100000">
                <a:srgbClr val="E27636">
                  <a:alpha val="0"/>
                  <a:lumMod val="10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9634115"/>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2" r:id="rId4"/>
    <p:sldLayoutId id="2147483653" r:id="rId5"/>
    <p:sldLayoutId id="2147483654" r:id="rId6"/>
    <p:sldLayoutId id="2147483655" r:id="rId7"/>
    <p:sldLayoutId id="2147483656" r:id="rId8"/>
    <p:sldLayoutId id="2147483658" r:id="rId9"/>
  </p:sldLayoutIdLst>
  <p:hf hdr="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arequality.org/resourc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techsupport@sequoiaproject.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ehealthexchange.org/wp-content/uploads/2020/07/Carequality-Connectivity-Steps-for-Partcipants.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carequality.org/resource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Obligations to Exchange via Carequality</a:t>
            </a:r>
            <a:endParaRPr lang="en-US" sz="3600" dirty="0"/>
          </a:p>
        </p:txBody>
      </p:sp>
    </p:spTree>
    <p:extLst>
      <p:ext uri="{BB962C8B-B14F-4D97-AF65-F5344CB8AC3E}">
        <p14:creationId xmlns:p14="http://schemas.microsoft.com/office/powerpoint/2010/main" val="3598193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04" y="633984"/>
            <a:ext cx="10972800" cy="822707"/>
          </a:xfrm>
        </p:spPr>
        <p:txBody>
          <a:bodyPr>
            <a:normAutofit/>
          </a:bodyPr>
          <a:lstStyle/>
          <a:p>
            <a:r>
              <a:rPr lang="en-US" dirty="0"/>
              <a:t>Obligations </a:t>
            </a:r>
            <a:r>
              <a:rPr lang="en-US" dirty="0" smtClean="0"/>
              <a:t>When Exchanging </a:t>
            </a:r>
            <a:r>
              <a:rPr lang="en-US" dirty="0"/>
              <a:t>with Carequality</a:t>
            </a:r>
            <a:r>
              <a:rPr lang="en-US" dirty="0" smtClean="0"/>
              <a:t>:</a:t>
            </a:r>
            <a:endParaRPr lang="en-US" dirty="0"/>
          </a:p>
        </p:txBody>
      </p:sp>
      <p:sp>
        <p:nvSpPr>
          <p:cNvPr id="4" name="Footer Placeholder 3"/>
          <p:cNvSpPr>
            <a:spLocks noGrp="1"/>
          </p:cNvSpPr>
          <p:nvPr>
            <p:ph type="ftr" sz="quarter" idx="3"/>
          </p:nvPr>
        </p:nvSpPr>
        <p:spPr/>
        <p:txBody>
          <a:bodyPr/>
          <a:lstStyle/>
          <a:p>
            <a:r>
              <a:rPr lang="en-US" dirty="0" smtClean="0"/>
              <a:t>© </a:t>
            </a:r>
            <a:r>
              <a:rPr lang="en-US" dirty="0"/>
              <a:t>eHealth Exchange. All Rights Reserved.</a:t>
            </a:r>
          </a:p>
        </p:txBody>
      </p:sp>
      <p:sp>
        <p:nvSpPr>
          <p:cNvPr id="5" name="Slide Number Placeholder 4"/>
          <p:cNvSpPr>
            <a:spLocks noGrp="1"/>
          </p:cNvSpPr>
          <p:nvPr>
            <p:ph type="sldNum" sz="quarter" idx="4"/>
          </p:nvPr>
        </p:nvSpPr>
        <p:spPr/>
        <p:txBody>
          <a:bodyPr/>
          <a:lstStyle/>
          <a:p>
            <a:fld id="{110F2CD9-D4A6-D649-B317-3FECD8B02543}" type="slidenum">
              <a:rPr lang="en-US" smtClean="0"/>
              <a:pPr/>
              <a:t>2</a:t>
            </a:fld>
            <a:endParaRPr lang="en-US" dirty="0"/>
          </a:p>
        </p:txBody>
      </p:sp>
      <p:sp>
        <p:nvSpPr>
          <p:cNvPr id="3" name="TextBox 2"/>
          <p:cNvSpPr txBox="1"/>
          <p:nvPr/>
        </p:nvSpPr>
        <p:spPr>
          <a:xfrm>
            <a:off x="509156" y="1666528"/>
            <a:ext cx="11118272" cy="4693593"/>
          </a:xfrm>
          <a:prstGeom prst="rect">
            <a:avLst/>
          </a:prstGeom>
          <a:noFill/>
        </p:spPr>
        <p:txBody>
          <a:bodyPr wrap="square" rtlCol="0">
            <a:spAutoFit/>
          </a:bodyPr>
          <a:lstStyle/>
          <a:p>
            <a:r>
              <a:rPr lang="en-US" sz="1300" b="1" dirty="0" smtClean="0"/>
              <a:t>Current Obligations:</a:t>
            </a:r>
          </a:p>
          <a:p>
            <a:pPr marL="342900" indent="-342900">
              <a:buFont typeface="+mj-lt"/>
              <a:buAutoNum type="arabicPeriod"/>
            </a:pPr>
            <a:endParaRPr lang="en-US" sz="1300" dirty="0"/>
          </a:p>
          <a:p>
            <a:pPr marL="342900" indent="-342900">
              <a:buFont typeface="+mj-lt"/>
              <a:buAutoNum type="arabicPeriod"/>
            </a:pPr>
            <a:r>
              <a:rPr lang="en-US" sz="1300" dirty="0" smtClean="0"/>
              <a:t>Maintain directory entries in </a:t>
            </a:r>
            <a:r>
              <a:rPr lang="en-US" sz="1300" dirty="0" smtClean="0"/>
              <a:t>the Carequality Production directory by requesting eHealth Exchange make this entry.</a:t>
            </a:r>
            <a:endParaRPr lang="en-US" sz="1300" dirty="0" smtClean="0"/>
          </a:p>
          <a:p>
            <a:pPr marL="342900" indent="-342900">
              <a:buFont typeface="+mj-lt"/>
              <a:buAutoNum type="arabicPeriod"/>
            </a:pPr>
            <a:endParaRPr lang="en-US" sz="1300" dirty="0" smtClean="0"/>
          </a:p>
          <a:p>
            <a:pPr marL="342900" indent="-342900">
              <a:buFont typeface="+mj-lt"/>
              <a:buAutoNum type="arabicPeriod"/>
            </a:pPr>
            <a:r>
              <a:rPr lang="en-US" sz="1300" dirty="0" smtClean="0"/>
              <a:t>Authorize </a:t>
            </a:r>
            <a:r>
              <a:rPr lang="en-US" sz="1300" dirty="0"/>
              <a:t>a response to any and all Carequality directory listings for each Carequality use case </a:t>
            </a:r>
            <a:r>
              <a:rPr lang="en-US" sz="1300" dirty="0" smtClean="0"/>
              <a:t>(e.g. Query-Based Document Exchange) in </a:t>
            </a:r>
            <a:r>
              <a:rPr lang="en-US" sz="1300" dirty="0"/>
              <a:t>which your organization </a:t>
            </a:r>
            <a:r>
              <a:rPr lang="en-US" sz="1300" dirty="0" smtClean="0"/>
              <a:t>exchanges.</a:t>
            </a:r>
          </a:p>
          <a:p>
            <a:pPr marL="342900" indent="-342900">
              <a:buFont typeface="+mj-lt"/>
              <a:buAutoNum type="arabicPeriod"/>
            </a:pPr>
            <a:endParaRPr lang="en-US" sz="1300" dirty="0"/>
          </a:p>
          <a:p>
            <a:pPr marL="342900" indent="-342900">
              <a:buFont typeface="+mj-lt"/>
              <a:buAutoNum type="arabicPeriod"/>
            </a:pPr>
            <a:r>
              <a:rPr lang="en-US" sz="1300" dirty="0"/>
              <a:t>If your organization is a Health Information Exchange (HIE) or similar non-provider, create sub-participants entries in the eHealth Exchange production directory that represent the providers and/or payers within your organization</a:t>
            </a:r>
            <a:r>
              <a:rPr lang="en-US" sz="1300" dirty="0" smtClean="0"/>
              <a:t>. Requesting time to implement this has been deemed reasonable.</a:t>
            </a:r>
            <a:endParaRPr lang="en-US" sz="1300" dirty="0"/>
          </a:p>
          <a:p>
            <a:pPr marL="342900" indent="-342900">
              <a:buFont typeface="+mj-lt"/>
              <a:buAutoNum type="arabicPeriod"/>
            </a:pPr>
            <a:endParaRPr lang="en-US" sz="1300" dirty="0" smtClean="0"/>
          </a:p>
          <a:p>
            <a:pPr marL="342900" indent="-342900">
              <a:buFont typeface="+mj-lt"/>
              <a:buAutoNum type="arabicPeriod"/>
            </a:pPr>
            <a:r>
              <a:rPr lang="en-US" sz="1300" dirty="0" smtClean="0"/>
              <a:t>Adhere </a:t>
            </a:r>
            <a:r>
              <a:rPr lang="en-US" sz="1300" dirty="0"/>
              <a:t>to the </a:t>
            </a:r>
            <a:r>
              <a:rPr lang="en-US" sz="1300" b="1" dirty="0"/>
              <a:t>Carequality Connection Terms </a:t>
            </a:r>
            <a:r>
              <a:rPr lang="en-US" sz="1300" dirty="0"/>
              <a:t>(</a:t>
            </a:r>
            <a:r>
              <a:rPr lang="en-US" sz="1300" dirty="0">
                <a:hlinkClick r:id="rId3"/>
              </a:rPr>
              <a:t>https://carequality.org/resources</a:t>
            </a:r>
            <a:r>
              <a:rPr lang="en-US" sz="1300" dirty="0"/>
              <a:t>)</a:t>
            </a:r>
            <a:endParaRPr lang="en-US" sz="1300" u="sng" dirty="0"/>
          </a:p>
          <a:p>
            <a:endParaRPr lang="en-US" sz="1300" dirty="0"/>
          </a:p>
          <a:p>
            <a:pPr marL="342900" indent="-342900">
              <a:buFont typeface="+mj-lt"/>
              <a:buAutoNum type="arabicPeriod"/>
            </a:pPr>
            <a:endParaRPr lang="en-US" sz="1300" dirty="0"/>
          </a:p>
          <a:p>
            <a:r>
              <a:rPr lang="en-US" sz="1300" b="1" dirty="0" smtClean="0"/>
              <a:t>Possible New </a:t>
            </a:r>
            <a:r>
              <a:rPr lang="en-US" sz="1300" b="1" dirty="0" smtClean="0"/>
              <a:t>Obligations </a:t>
            </a:r>
            <a:r>
              <a:rPr lang="en-US" sz="1300" dirty="0" smtClean="0"/>
              <a:t>(required date unknown)</a:t>
            </a:r>
            <a:r>
              <a:rPr lang="en-US" sz="1300" b="1" dirty="0" smtClean="0"/>
              <a:t>:</a:t>
            </a:r>
            <a:endParaRPr lang="en-US" sz="1300" b="1" dirty="0"/>
          </a:p>
          <a:p>
            <a:pPr marL="342900" indent="-342900">
              <a:buFont typeface="+mj-lt"/>
              <a:buAutoNum type="arabicPeriod"/>
            </a:pPr>
            <a:endParaRPr lang="en-US" sz="1300" dirty="0"/>
          </a:p>
          <a:p>
            <a:pPr marL="342900" indent="-342900">
              <a:buFont typeface="+mj-lt"/>
              <a:buAutoNum type="arabicPeriod" startAt="5"/>
            </a:pPr>
            <a:r>
              <a:rPr lang="en-US" sz="1300" dirty="0"/>
              <a:t>Maintain a test environment with an active certificate authority (CA) issued certificate.</a:t>
            </a:r>
          </a:p>
          <a:p>
            <a:pPr lvl="1"/>
            <a:endParaRPr lang="en-US" sz="1300" dirty="0"/>
          </a:p>
          <a:p>
            <a:pPr marL="342900" indent="-342900">
              <a:buFont typeface="+mj-lt"/>
              <a:buAutoNum type="arabicPeriod" startAt="5"/>
            </a:pPr>
            <a:endParaRPr lang="en-US" sz="1300" dirty="0"/>
          </a:p>
          <a:p>
            <a:pPr marL="342900" indent="-342900">
              <a:buFont typeface="+mj-lt"/>
              <a:buAutoNum type="arabicPeriod" startAt="5"/>
            </a:pPr>
            <a:r>
              <a:rPr lang="en-US" sz="1300" dirty="0"/>
              <a:t>Maintain directory entries in Stage (non-production).</a:t>
            </a:r>
          </a:p>
          <a:p>
            <a:pPr marL="342900" indent="-342900">
              <a:buFont typeface="+mj-lt"/>
              <a:buAutoNum type="arabicPeriod" startAt="5"/>
            </a:pPr>
            <a:endParaRPr lang="en-US" sz="1300" dirty="0" smtClean="0"/>
          </a:p>
          <a:p>
            <a:pPr marL="342900" indent="-342900">
              <a:buFont typeface="+mj-lt"/>
              <a:buAutoNum type="arabicPeriod" startAt="5"/>
            </a:pPr>
            <a:endParaRPr lang="en-US" sz="1300" dirty="0"/>
          </a:p>
          <a:p>
            <a:pPr marL="342900" indent="-342900">
              <a:buFont typeface="+mj-lt"/>
              <a:buAutoNum type="arabicPeriod" startAt="5"/>
            </a:pPr>
            <a:r>
              <a:rPr lang="en-US" sz="1300" dirty="0" smtClean="0"/>
              <a:t>HIE </a:t>
            </a:r>
            <a:r>
              <a:rPr lang="en-US" sz="1300" dirty="0"/>
              <a:t>participants (aka “Candidate Implementers” in the Carequality world</a:t>
            </a:r>
            <a:r>
              <a:rPr lang="en-US" sz="1300" dirty="0" smtClean="0"/>
              <a:t>) complete a </a:t>
            </a:r>
            <a:r>
              <a:rPr lang="en-US" sz="1300" dirty="0"/>
              <a:t>Carequality Application for Carequality </a:t>
            </a:r>
            <a:r>
              <a:rPr lang="en-US" sz="1300" dirty="0" smtClean="0"/>
              <a:t>Connections form</a:t>
            </a:r>
            <a:r>
              <a:rPr lang="en-US" sz="1300" dirty="0" smtClean="0"/>
              <a:t>.</a:t>
            </a:r>
          </a:p>
          <a:p>
            <a:pPr marL="800100" lvl="1" indent="-342900">
              <a:buFont typeface="Arial" panose="020B0604020202020204" pitchFamily="34" charset="0"/>
              <a:buChar char="•"/>
            </a:pPr>
            <a:r>
              <a:rPr lang="en-US" sz="1300" dirty="0" smtClean="0"/>
              <a:t>Carequality </a:t>
            </a:r>
            <a:r>
              <a:rPr lang="en-US" sz="1300" u="sng" dirty="0" smtClean="0"/>
              <a:t>might</a:t>
            </a:r>
            <a:r>
              <a:rPr lang="en-US" sz="1300" dirty="0" smtClean="0"/>
              <a:t> be particularly sensitive to sharing </a:t>
            </a:r>
            <a:r>
              <a:rPr lang="en-US" sz="1300" u="sng" dirty="0" smtClean="0"/>
              <a:t>aggregated</a:t>
            </a:r>
            <a:r>
              <a:rPr lang="en-US" sz="1300" dirty="0" smtClean="0"/>
              <a:t> data with payers when that data was originally intended for non-Treatment purposes</a:t>
            </a:r>
            <a:endParaRPr lang="en-US" sz="1300" dirty="0"/>
          </a:p>
        </p:txBody>
      </p:sp>
      <p:sp>
        <p:nvSpPr>
          <p:cNvPr id="7" name="Title 1"/>
          <p:cNvSpPr txBox="1">
            <a:spLocks/>
          </p:cNvSpPr>
          <p:nvPr/>
        </p:nvSpPr>
        <p:spPr>
          <a:xfrm>
            <a:off x="1219200" y="1255175"/>
            <a:ext cx="10972800" cy="822707"/>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kern="1200">
                <a:solidFill>
                  <a:schemeClr val="tx1"/>
                </a:solidFill>
                <a:latin typeface="+mj-lt"/>
                <a:ea typeface="+mj-ea"/>
                <a:cs typeface="+mj-cs"/>
              </a:defRPr>
            </a:lvl1pPr>
          </a:lstStyle>
          <a:p>
            <a:endParaRPr lang="en-US" dirty="0"/>
          </a:p>
        </p:txBody>
      </p:sp>
      <p:sp>
        <p:nvSpPr>
          <p:cNvPr id="6" name="Rounded Rectangle 5"/>
          <p:cNvSpPr/>
          <p:nvPr/>
        </p:nvSpPr>
        <p:spPr>
          <a:xfrm>
            <a:off x="4733453" y="128150"/>
            <a:ext cx="2725094" cy="46196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Summary</a:t>
            </a:r>
            <a:endParaRPr lang="en-US" dirty="0"/>
          </a:p>
        </p:txBody>
      </p:sp>
    </p:spTree>
    <p:extLst>
      <p:ext uri="{BB962C8B-B14F-4D97-AF65-F5344CB8AC3E}">
        <p14:creationId xmlns:p14="http://schemas.microsoft.com/office/powerpoint/2010/main" val="3259920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smtClean="0"/>
              <a:t>© </a:t>
            </a:r>
            <a:r>
              <a:rPr lang="en-US" dirty="0"/>
              <a:t>eHealth Exchange. All Rights Reserved.</a:t>
            </a:r>
          </a:p>
        </p:txBody>
      </p:sp>
      <p:sp>
        <p:nvSpPr>
          <p:cNvPr id="5" name="Slide Number Placeholder 4"/>
          <p:cNvSpPr>
            <a:spLocks noGrp="1"/>
          </p:cNvSpPr>
          <p:nvPr>
            <p:ph type="sldNum" sz="quarter" idx="4"/>
          </p:nvPr>
        </p:nvSpPr>
        <p:spPr/>
        <p:txBody>
          <a:bodyPr/>
          <a:lstStyle/>
          <a:p>
            <a:fld id="{110F2CD9-D4A6-D649-B317-3FECD8B02543}" type="slidenum">
              <a:rPr lang="en-US" smtClean="0"/>
              <a:pPr/>
              <a:t>3</a:t>
            </a:fld>
            <a:endParaRPr lang="en-US" dirty="0"/>
          </a:p>
        </p:txBody>
      </p:sp>
      <p:sp>
        <p:nvSpPr>
          <p:cNvPr id="3" name="TextBox 2"/>
          <p:cNvSpPr txBox="1"/>
          <p:nvPr/>
        </p:nvSpPr>
        <p:spPr>
          <a:xfrm>
            <a:off x="693368" y="1732146"/>
            <a:ext cx="10713998" cy="5386090"/>
          </a:xfrm>
          <a:prstGeom prst="rect">
            <a:avLst/>
          </a:prstGeom>
          <a:noFill/>
        </p:spPr>
        <p:txBody>
          <a:bodyPr wrap="square" rtlCol="0">
            <a:spAutoFit/>
          </a:bodyPr>
          <a:lstStyle/>
          <a:p>
            <a:r>
              <a:rPr lang="en-US" dirty="0" smtClean="0"/>
              <a:t>#1  </a:t>
            </a:r>
            <a:r>
              <a:rPr lang="en-US" dirty="0"/>
              <a:t>Maintain directory entries in </a:t>
            </a:r>
            <a:r>
              <a:rPr lang="en-US" dirty="0" smtClean="0"/>
              <a:t>Production </a:t>
            </a:r>
          </a:p>
          <a:p>
            <a:pPr marL="800100" lvl="1" indent="-342900">
              <a:buFont typeface="+mj-lt"/>
              <a:buAutoNum type="arabicPeriod"/>
            </a:pPr>
            <a:endParaRPr lang="en-US" dirty="0"/>
          </a:p>
          <a:p>
            <a:pPr marL="800100" lvl="1" indent="-342900">
              <a:buFont typeface="+mj-lt"/>
              <a:buAutoNum type="arabicPeriod"/>
            </a:pPr>
            <a:r>
              <a:rPr lang="en-US" dirty="0" smtClean="0"/>
              <a:t>If your organization has not already done so</a:t>
            </a:r>
            <a:r>
              <a:rPr lang="en-US" dirty="0"/>
              <a:t>, please </a:t>
            </a:r>
            <a:r>
              <a:rPr lang="en-US" dirty="0" smtClean="0"/>
              <a:t>email </a:t>
            </a:r>
            <a:r>
              <a:rPr lang="en-US" dirty="0" smtClean="0">
                <a:hlinkClick r:id="rId3"/>
              </a:rPr>
              <a:t>techsupport@sequoiaproject.org</a:t>
            </a:r>
            <a:r>
              <a:rPr lang="en-US" dirty="0" smtClean="0"/>
              <a:t> </a:t>
            </a:r>
            <a:r>
              <a:rPr lang="en-US" dirty="0"/>
              <a:t>to request </a:t>
            </a:r>
            <a:r>
              <a:rPr lang="en-US" dirty="0" smtClean="0"/>
              <a:t>Production directory </a:t>
            </a:r>
            <a:r>
              <a:rPr lang="en-US" dirty="0"/>
              <a:t>entries.</a:t>
            </a:r>
          </a:p>
          <a:p>
            <a:pPr marL="800100" lvl="1" indent="-342900">
              <a:buFont typeface="+mj-lt"/>
              <a:buAutoNum type="arabicPeriod"/>
            </a:pPr>
            <a:endParaRPr lang="en-US" dirty="0" smtClean="0"/>
          </a:p>
          <a:p>
            <a:pPr marL="800100" lvl="1" indent="-342900">
              <a:buFont typeface="+mj-lt"/>
              <a:buAutoNum type="arabicPeriod"/>
            </a:pPr>
            <a:r>
              <a:rPr lang="en-US" dirty="0" smtClean="0"/>
              <a:t>For additional information, see </a:t>
            </a:r>
            <a:r>
              <a:rPr lang="en-US" dirty="0">
                <a:hlinkClick r:id="rId4"/>
              </a:rPr>
              <a:t>https://ehealthexchange.org/wp-content/uploads/2020/07/Carequality-Connectivity-Steps-for-Partcipants.pdf</a:t>
            </a:r>
            <a:endParaRPr lang="en-US" dirty="0" smtClean="0"/>
          </a:p>
          <a:p>
            <a:pPr marL="800100" lvl="1" indent="-342900">
              <a:buFont typeface="+mj-lt"/>
              <a:buAutoNum type="arabicPeriod"/>
            </a:pPr>
            <a:endParaRPr lang="en-US" dirty="0" smtClean="0"/>
          </a:p>
          <a:p>
            <a:pPr marL="800100" lvl="1" indent="-342900">
              <a:buFont typeface="+mj-lt"/>
              <a:buAutoNum type="arabicPeriod"/>
            </a:pPr>
            <a:endParaRPr lang="en-US" dirty="0"/>
          </a:p>
          <a:p>
            <a:r>
              <a:rPr lang="en-US" dirty="0" smtClean="0"/>
              <a:t>#6  </a:t>
            </a:r>
            <a:r>
              <a:rPr lang="en-US" dirty="0"/>
              <a:t>Maintain directory entries in </a:t>
            </a:r>
            <a:r>
              <a:rPr lang="en-US" dirty="0" smtClean="0"/>
              <a:t>Stage </a:t>
            </a:r>
            <a:r>
              <a:rPr lang="en-US" dirty="0"/>
              <a:t>(non-production)</a:t>
            </a:r>
          </a:p>
          <a:p>
            <a:endParaRPr lang="en-US" dirty="0" smtClean="0"/>
          </a:p>
          <a:p>
            <a:pPr marL="800100" lvl="1" indent="-342900">
              <a:buFont typeface="+mj-lt"/>
              <a:buAutoNum type="arabicPeriod"/>
            </a:pPr>
            <a:r>
              <a:rPr lang="en-US" dirty="0"/>
              <a:t>Working through the eHealth Exchange, create new directory entries in the Carequality Stage directory (non-production) that reasonably mirrors your production setup.</a:t>
            </a:r>
          </a:p>
          <a:p>
            <a:pPr marL="800100" lvl="1" indent="-342900">
              <a:buFont typeface="+mj-lt"/>
              <a:buAutoNum type="arabicPeriod"/>
            </a:pPr>
            <a:endParaRPr lang="en-US" dirty="0" smtClean="0"/>
          </a:p>
          <a:p>
            <a:pPr marL="800100" lvl="1" indent="-342900">
              <a:buFont typeface="+mj-lt"/>
              <a:buAutoNum type="arabicPeriod"/>
            </a:pPr>
            <a:r>
              <a:rPr lang="en-US" dirty="0" smtClean="0"/>
              <a:t>As </a:t>
            </a:r>
            <a:r>
              <a:rPr lang="en-US" dirty="0"/>
              <a:t>with entries in the Carequality production directory, send an email to </a:t>
            </a:r>
            <a:r>
              <a:rPr lang="en-US" dirty="0">
                <a:hlinkClick r:id="rId3"/>
              </a:rPr>
              <a:t>techsupport@sequoiaproject.org</a:t>
            </a:r>
            <a:r>
              <a:rPr lang="en-US" dirty="0"/>
              <a:t> to request new Stage directory entries.</a:t>
            </a:r>
          </a:p>
          <a:p>
            <a:pPr marL="800100" lvl="1" indent="-342900">
              <a:buFont typeface="+mj-lt"/>
              <a:buAutoNum type="arabicPeriod"/>
            </a:pPr>
            <a:endParaRPr lang="en-US" dirty="0"/>
          </a:p>
          <a:p>
            <a:endParaRPr lang="en-US" dirty="0" smtClean="0"/>
          </a:p>
          <a:p>
            <a:endParaRPr lang="en-US" sz="2000" dirty="0">
              <a:solidFill>
                <a:srgbClr val="000000"/>
              </a:solidFill>
            </a:endParaRPr>
          </a:p>
        </p:txBody>
      </p:sp>
      <p:sp>
        <p:nvSpPr>
          <p:cNvPr id="8" name="Title 1"/>
          <p:cNvSpPr txBox="1">
            <a:spLocks/>
          </p:cNvSpPr>
          <p:nvPr/>
        </p:nvSpPr>
        <p:spPr>
          <a:xfrm>
            <a:off x="434566" y="748716"/>
            <a:ext cx="10972800" cy="822707"/>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dirty="0" smtClean="0"/>
              <a:t>Maintain Directory Entries </a:t>
            </a:r>
            <a:endParaRPr lang="en-US" dirty="0"/>
          </a:p>
        </p:txBody>
      </p:sp>
      <p:sp>
        <p:nvSpPr>
          <p:cNvPr id="6" name="TextBox 5"/>
          <p:cNvSpPr txBox="1"/>
          <p:nvPr/>
        </p:nvSpPr>
        <p:spPr>
          <a:xfrm>
            <a:off x="6210753" y="4194117"/>
            <a:ext cx="3684685" cy="307777"/>
          </a:xfrm>
          <a:prstGeom prst="rect">
            <a:avLst/>
          </a:prstGeom>
          <a:noFill/>
          <a:ln>
            <a:solidFill>
              <a:schemeClr val="accent2"/>
            </a:solidFill>
          </a:ln>
        </p:spPr>
        <p:txBody>
          <a:bodyPr wrap="square" rtlCol="0">
            <a:spAutoFit/>
          </a:bodyPr>
          <a:lstStyle/>
          <a:p>
            <a:pPr algn="ctr"/>
            <a:r>
              <a:rPr lang="en-US" sz="1400" b="1" i="1" dirty="0" smtClean="0">
                <a:solidFill>
                  <a:schemeClr val="accent2"/>
                </a:solidFill>
              </a:rPr>
              <a:t>Proposed Additional Carequality Requirement</a:t>
            </a:r>
            <a:endParaRPr lang="en-US" sz="1400" b="1" i="1" dirty="0">
              <a:solidFill>
                <a:schemeClr val="accent2"/>
              </a:solidFill>
            </a:endParaRPr>
          </a:p>
        </p:txBody>
      </p:sp>
    </p:spTree>
    <p:extLst>
      <p:ext uri="{BB962C8B-B14F-4D97-AF65-F5344CB8AC3E}">
        <p14:creationId xmlns:p14="http://schemas.microsoft.com/office/powerpoint/2010/main" val="718273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smtClean="0"/>
              <a:t>© </a:t>
            </a:r>
            <a:r>
              <a:rPr lang="en-US" dirty="0"/>
              <a:t>eHealth Exchange. All Rights Reserved.</a:t>
            </a:r>
          </a:p>
        </p:txBody>
      </p:sp>
      <p:sp>
        <p:nvSpPr>
          <p:cNvPr id="5" name="Slide Number Placeholder 4"/>
          <p:cNvSpPr>
            <a:spLocks noGrp="1"/>
          </p:cNvSpPr>
          <p:nvPr>
            <p:ph type="sldNum" sz="quarter" idx="4"/>
          </p:nvPr>
        </p:nvSpPr>
        <p:spPr/>
        <p:txBody>
          <a:bodyPr/>
          <a:lstStyle/>
          <a:p>
            <a:fld id="{110F2CD9-D4A6-D649-B317-3FECD8B02543}" type="slidenum">
              <a:rPr lang="en-US" smtClean="0"/>
              <a:pPr/>
              <a:t>4</a:t>
            </a:fld>
            <a:endParaRPr lang="en-US" dirty="0"/>
          </a:p>
        </p:txBody>
      </p:sp>
      <p:sp>
        <p:nvSpPr>
          <p:cNvPr id="3" name="TextBox 2"/>
          <p:cNvSpPr txBox="1"/>
          <p:nvPr/>
        </p:nvSpPr>
        <p:spPr>
          <a:xfrm>
            <a:off x="619592" y="1930666"/>
            <a:ext cx="10615758" cy="3416320"/>
          </a:xfrm>
          <a:prstGeom prst="rect">
            <a:avLst/>
          </a:prstGeom>
          <a:noFill/>
        </p:spPr>
        <p:txBody>
          <a:bodyPr wrap="square" rtlCol="0">
            <a:spAutoFit/>
          </a:bodyPr>
          <a:lstStyle/>
          <a:p>
            <a:r>
              <a:rPr lang="en-US" dirty="0" smtClean="0"/>
              <a:t>#5 - Maintain </a:t>
            </a:r>
            <a:r>
              <a:rPr lang="en-US" dirty="0"/>
              <a:t>a test environment with an active </a:t>
            </a:r>
            <a:r>
              <a:rPr lang="en-US" dirty="0" smtClean="0"/>
              <a:t>certificate authority (CA) issued certificate.</a:t>
            </a:r>
          </a:p>
          <a:p>
            <a:pPr marL="800100" lvl="1" indent="-342900">
              <a:buFont typeface="+mj-lt"/>
              <a:buAutoNum type="alphaUcPeriod"/>
            </a:pPr>
            <a:endParaRPr lang="en-US" dirty="0" smtClean="0"/>
          </a:p>
          <a:p>
            <a:pPr marL="800100" lvl="1" indent="-342900">
              <a:buFont typeface="Arial" panose="020B0604020202020204" pitchFamily="34" charset="0"/>
              <a:buChar char="•"/>
            </a:pPr>
            <a:r>
              <a:rPr lang="en-US" dirty="0" smtClean="0"/>
              <a:t>At </a:t>
            </a:r>
            <a:r>
              <a:rPr lang="en-US" dirty="0"/>
              <a:t>least one synthetic patient with at least one synthetic CDA so the trusted Carequality community can test exchange with your </a:t>
            </a:r>
            <a:r>
              <a:rPr lang="en-US" dirty="0" smtClean="0"/>
              <a:t>organization at any time.</a:t>
            </a:r>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r>
              <a:rPr lang="en-US" dirty="0" smtClean="0"/>
              <a:t>More than one test patient is needed when one test patient is not sufficient to reasonably represent the data in your production environment.</a:t>
            </a:r>
          </a:p>
          <a:p>
            <a:pPr lvl="1"/>
            <a:endParaRPr lang="en-US" dirty="0" smtClean="0"/>
          </a:p>
          <a:p>
            <a:pPr lvl="1"/>
            <a:r>
              <a:rPr lang="en-US" dirty="0" smtClean="0"/>
              <a:t>Note: Separately, remember eHealth Exchange requires these non-production certificates be issued specifically by DirectTrust [or by Entrust as long as still permissible in 2021].</a:t>
            </a:r>
          </a:p>
          <a:p>
            <a:endParaRPr lang="en-US" dirty="0"/>
          </a:p>
          <a:p>
            <a:r>
              <a:rPr lang="en-US" dirty="0"/>
              <a:t> </a:t>
            </a:r>
            <a:endParaRPr lang="en-US" sz="2000" dirty="0">
              <a:solidFill>
                <a:srgbClr val="000000"/>
              </a:solidFill>
            </a:endParaRPr>
          </a:p>
        </p:txBody>
      </p:sp>
      <p:sp>
        <p:nvSpPr>
          <p:cNvPr id="7" name="Title 1"/>
          <p:cNvSpPr txBox="1">
            <a:spLocks/>
          </p:cNvSpPr>
          <p:nvPr/>
        </p:nvSpPr>
        <p:spPr>
          <a:xfrm>
            <a:off x="595738" y="747261"/>
            <a:ext cx="10972800" cy="822707"/>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sz="2700" dirty="0" smtClean="0"/>
              <a:t>Maintain a Working Test Environment</a:t>
            </a:r>
            <a:endParaRPr lang="en-US" sz="2700" dirty="0"/>
          </a:p>
        </p:txBody>
      </p:sp>
      <p:sp>
        <p:nvSpPr>
          <p:cNvPr id="2" name="TextBox 1"/>
          <p:cNvSpPr txBox="1"/>
          <p:nvPr/>
        </p:nvSpPr>
        <p:spPr>
          <a:xfrm>
            <a:off x="7195778" y="1158615"/>
            <a:ext cx="3597973" cy="307777"/>
          </a:xfrm>
          <a:prstGeom prst="rect">
            <a:avLst/>
          </a:prstGeom>
          <a:noFill/>
          <a:ln>
            <a:solidFill>
              <a:schemeClr val="accent2"/>
            </a:solidFill>
          </a:ln>
        </p:spPr>
        <p:txBody>
          <a:bodyPr wrap="none" rtlCol="0">
            <a:spAutoFit/>
          </a:bodyPr>
          <a:lstStyle/>
          <a:p>
            <a:r>
              <a:rPr lang="en-US" sz="1400" b="1" i="1" dirty="0" smtClean="0">
                <a:solidFill>
                  <a:schemeClr val="accent2"/>
                </a:solidFill>
              </a:rPr>
              <a:t>Proposed Additional Carequality Requirement</a:t>
            </a:r>
            <a:endParaRPr lang="en-US" sz="1400" b="1" i="1" dirty="0">
              <a:solidFill>
                <a:schemeClr val="accent2"/>
              </a:solidFill>
            </a:endParaRPr>
          </a:p>
        </p:txBody>
      </p:sp>
    </p:spTree>
    <p:extLst>
      <p:ext uri="{BB962C8B-B14F-4D97-AF65-F5344CB8AC3E}">
        <p14:creationId xmlns:p14="http://schemas.microsoft.com/office/powerpoint/2010/main" val="3668400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smtClean="0"/>
              <a:t>© </a:t>
            </a:r>
            <a:r>
              <a:rPr lang="en-US" dirty="0"/>
              <a:t>eHealth Exchange. All Rights Reserved.</a:t>
            </a:r>
          </a:p>
        </p:txBody>
      </p:sp>
      <p:sp>
        <p:nvSpPr>
          <p:cNvPr id="5" name="Slide Number Placeholder 4"/>
          <p:cNvSpPr>
            <a:spLocks noGrp="1"/>
          </p:cNvSpPr>
          <p:nvPr>
            <p:ph type="sldNum" sz="quarter" idx="4"/>
          </p:nvPr>
        </p:nvSpPr>
        <p:spPr/>
        <p:txBody>
          <a:bodyPr/>
          <a:lstStyle/>
          <a:p>
            <a:fld id="{110F2CD9-D4A6-D649-B317-3FECD8B02543}" type="slidenum">
              <a:rPr lang="en-US" smtClean="0"/>
              <a:pPr/>
              <a:t>5</a:t>
            </a:fld>
            <a:endParaRPr lang="en-US" dirty="0"/>
          </a:p>
        </p:txBody>
      </p:sp>
      <p:sp>
        <p:nvSpPr>
          <p:cNvPr id="3" name="TextBox 2"/>
          <p:cNvSpPr txBox="1"/>
          <p:nvPr/>
        </p:nvSpPr>
        <p:spPr>
          <a:xfrm>
            <a:off x="851026" y="1412457"/>
            <a:ext cx="9551287" cy="5970865"/>
          </a:xfrm>
          <a:prstGeom prst="rect">
            <a:avLst/>
          </a:prstGeom>
          <a:noFill/>
        </p:spPr>
        <p:txBody>
          <a:bodyPr wrap="square" rtlCol="0">
            <a:spAutoFit/>
          </a:bodyPr>
          <a:lstStyle/>
          <a:p>
            <a:r>
              <a:rPr lang="en-US" dirty="0" smtClean="0"/>
              <a:t>#3  HIEs and similar non-providers must create sub-participant entries in the eHealth Exchange production directory that represent the providers and/or payers within your organization.</a:t>
            </a:r>
          </a:p>
          <a:p>
            <a:endParaRPr lang="en-US" dirty="0"/>
          </a:p>
          <a:p>
            <a:pPr marL="342900" lvl="0" indent="-342900">
              <a:buFont typeface="Arial" panose="020B0604020202020204" pitchFamily="34" charset="0"/>
              <a:buChar char="•"/>
            </a:pPr>
            <a:r>
              <a:rPr lang="en-US" dirty="0" smtClean="0"/>
              <a:t>Participants </a:t>
            </a:r>
            <a:r>
              <a:rPr lang="en-US" dirty="0"/>
              <a:t>must populate </a:t>
            </a:r>
            <a:r>
              <a:rPr lang="en-US" dirty="0" smtClean="0"/>
              <a:t>the eHealth Exchange directory (which will in turn update the </a:t>
            </a:r>
            <a:r>
              <a:rPr lang="en-US" dirty="0"/>
              <a:t>Carequality </a:t>
            </a:r>
            <a:r>
              <a:rPr lang="en-US" dirty="0" smtClean="0"/>
              <a:t>directory) </a:t>
            </a:r>
            <a:r>
              <a:rPr lang="en-US" dirty="0"/>
              <a:t>with each of their locations that might be initiating/triggering a query and each of those locations must include a Home Community Identifier (HCID</a:t>
            </a:r>
            <a:r>
              <a:rPr lang="en-US" dirty="0" smtClean="0"/>
              <a:t>).</a:t>
            </a:r>
          </a:p>
          <a:p>
            <a:pPr marL="342900" lvl="0" indent="-342900">
              <a:buFont typeface="Arial" panose="020B0604020202020204" pitchFamily="34" charset="0"/>
              <a:buChar char="•"/>
            </a:pPr>
            <a:endParaRPr lang="en-US" dirty="0" smtClean="0"/>
          </a:p>
          <a:p>
            <a:pPr marL="342900" lvl="0" indent="-342900">
              <a:buFont typeface="Arial" panose="020B0604020202020204" pitchFamily="34" charset="0"/>
              <a:buChar char="•"/>
            </a:pPr>
            <a:r>
              <a:rPr lang="en-US" dirty="0" smtClean="0"/>
              <a:t>Messages </a:t>
            </a:r>
            <a:r>
              <a:rPr lang="en-US" dirty="0"/>
              <a:t>sent </a:t>
            </a:r>
            <a:r>
              <a:rPr lang="en-US" dirty="0" smtClean="0"/>
              <a:t>by HIEs must identify </a:t>
            </a:r>
            <a:r>
              <a:rPr lang="en-US" dirty="0"/>
              <a:t>the entity that triggered the request using a home community ID (HCID or organization ID) for that entity instead of identifying the parent organization that joined the eHealth Exchange, unless the organization and triggering entity are actually one in the same. </a:t>
            </a:r>
            <a:endParaRPr lang="en-US" dirty="0" smtClean="0"/>
          </a:p>
          <a:p>
            <a:pPr lvl="1"/>
            <a:endParaRPr lang="en-US" sz="1600" dirty="0" smtClean="0"/>
          </a:p>
          <a:p>
            <a:pPr lvl="1"/>
            <a:r>
              <a:rPr lang="en-US" sz="1600" dirty="0" smtClean="0"/>
              <a:t>For </a:t>
            </a:r>
            <a:r>
              <a:rPr lang="en-US" sz="1600" dirty="0"/>
              <a:t>example, a provider entity named “Springfield Medical Center” triggers a request so the request should be identified using the HCID of “Springfield Medical Center” and not the parent HIE organization named “Montana HIE”.  In this scenario, “Montana HIE” is the parent organization that joined the eHealth Exchange and “Springfield Medical Center” is a provider that is a child of the parent organization. This is important as you can imagine for HIPAA auditing. </a:t>
            </a:r>
            <a:endParaRPr lang="en-US" sz="1600" dirty="0" smtClean="0"/>
          </a:p>
          <a:p>
            <a:pPr lvl="1"/>
            <a:endParaRPr lang="en-US" sz="1600" dirty="0" smtClean="0"/>
          </a:p>
          <a:p>
            <a:pPr marL="285750" indent="-285750">
              <a:buFont typeface="Arial" panose="020B0604020202020204" pitchFamily="34" charset="0"/>
              <a:buChar char="•"/>
            </a:pPr>
            <a:r>
              <a:rPr lang="en-US" sz="1600" dirty="0" smtClean="0"/>
              <a:t>There is </a:t>
            </a:r>
            <a:r>
              <a:rPr lang="en-US" sz="1600" u="sng" dirty="0" smtClean="0"/>
              <a:t>no</a:t>
            </a:r>
            <a:r>
              <a:rPr lang="en-US" sz="1600" dirty="0" smtClean="0"/>
              <a:t> eHealth Exchange charge for these supplemental directory entries.</a:t>
            </a:r>
            <a:endParaRPr lang="en-US" sz="1600" dirty="0"/>
          </a:p>
          <a:p>
            <a:endParaRPr lang="en-US" dirty="0" smtClean="0"/>
          </a:p>
          <a:p>
            <a:pPr marL="342900" indent="-342900">
              <a:buFont typeface="+mj-lt"/>
              <a:buAutoNum type="arabicPeriod"/>
            </a:pPr>
            <a:endParaRPr lang="en-US" dirty="0" smtClean="0"/>
          </a:p>
          <a:p>
            <a:endParaRPr lang="en-US" sz="2000" dirty="0">
              <a:solidFill>
                <a:srgbClr val="000000"/>
              </a:solidFill>
            </a:endParaRPr>
          </a:p>
        </p:txBody>
      </p:sp>
      <p:sp>
        <p:nvSpPr>
          <p:cNvPr id="8" name="Title 1"/>
          <p:cNvSpPr txBox="1">
            <a:spLocks/>
          </p:cNvSpPr>
          <p:nvPr/>
        </p:nvSpPr>
        <p:spPr>
          <a:xfrm>
            <a:off x="632035" y="589750"/>
            <a:ext cx="11559965" cy="822707"/>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dirty="0" smtClean="0"/>
              <a:t>Create Sub-Participant Directory Entries:</a:t>
            </a:r>
            <a:endParaRPr lang="en-US" dirty="0"/>
          </a:p>
        </p:txBody>
      </p:sp>
    </p:spTree>
    <p:extLst>
      <p:ext uri="{BB962C8B-B14F-4D97-AF65-F5344CB8AC3E}">
        <p14:creationId xmlns:p14="http://schemas.microsoft.com/office/powerpoint/2010/main" val="3364827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smtClean="0"/>
              <a:t>© </a:t>
            </a:r>
            <a:r>
              <a:rPr lang="en-US" dirty="0"/>
              <a:t>eHealth Exchange. All Rights Reserved.</a:t>
            </a:r>
          </a:p>
        </p:txBody>
      </p:sp>
      <p:sp>
        <p:nvSpPr>
          <p:cNvPr id="5" name="Slide Number Placeholder 4"/>
          <p:cNvSpPr>
            <a:spLocks noGrp="1"/>
          </p:cNvSpPr>
          <p:nvPr>
            <p:ph type="sldNum" sz="quarter" idx="4"/>
          </p:nvPr>
        </p:nvSpPr>
        <p:spPr/>
        <p:txBody>
          <a:bodyPr/>
          <a:lstStyle/>
          <a:p>
            <a:fld id="{110F2CD9-D4A6-D649-B317-3FECD8B02543}" type="slidenum">
              <a:rPr lang="en-US" smtClean="0"/>
              <a:pPr/>
              <a:t>6</a:t>
            </a:fld>
            <a:endParaRPr lang="en-US" dirty="0"/>
          </a:p>
        </p:txBody>
      </p:sp>
      <p:sp>
        <p:nvSpPr>
          <p:cNvPr id="3" name="TextBox 2"/>
          <p:cNvSpPr txBox="1"/>
          <p:nvPr/>
        </p:nvSpPr>
        <p:spPr>
          <a:xfrm>
            <a:off x="433620" y="1794129"/>
            <a:ext cx="10984359" cy="4001095"/>
          </a:xfrm>
          <a:prstGeom prst="rect">
            <a:avLst/>
          </a:prstGeom>
          <a:noFill/>
        </p:spPr>
        <p:txBody>
          <a:bodyPr wrap="square" rtlCol="0">
            <a:spAutoFit/>
          </a:bodyPr>
          <a:lstStyle/>
          <a:p>
            <a:r>
              <a:rPr lang="en-US" dirty="0" smtClean="0"/>
              <a:t>#2  Authorize a response to any and all Carequality directory listings for any Carequality </a:t>
            </a:r>
            <a:r>
              <a:rPr lang="en-US" dirty="0"/>
              <a:t>use case (e.g. Query-Based Document Exchange) </a:t>
            </a:r>
            <a:r>
              <a:rPr lang="en-US" dirty="0" smtClean="0"/>
              <a:t>in which your organization exchanges.</a:t>
            </a:r>
          </a:p>
          <a:p>
            <a:pPr marL="800100" lvl="1" indent="-342900">
              <a:buFont typeface="+mj-lt"/>
              <a:buAutoNum type="arabicPeriod"/>
            </a:pPr>
            <a:endParaRPr lang="en-US" dirty="0" smtClean="0"/>
          </a:p>
          <a:p>
            <a:pPr marL="800100" lvl="1" indent="-342900">
              <a:buFont typeface="Arial" panose="020B0604020202020204" pitchFamily="34" charset="0"/>
              <a:buChar char="•"/>
            </a:pPr>
            <a:r>
              <a:rPr lang="en-US" dirty="0" smtClean="0"/>
              <a:t>If you deny requests to organizations not on a list of permitted identifiers (HCIDs), then </a:t>
            </a:r>
            <a:r>
              <a:rPr lang="en-US" dirty="0"/>
              <a:t>i</a:t>
            </a:r>
            <a:r>
              <a:rPr lang="en-US" dirty="0" smtClean="0"/>
              <a:t>n order to accomplish this goal, you will need to integrate </a:t>
            </a:r>
            <a:r>
              <a:rPr lang="en-US" dirty="0"/>
              <a:t>with eHealth </a:t>
            </a:r>
            <a:r>
              <a:rPr lang="en-US" dirty="0" smtClean="0"/>
              <a:t>Exchange HubAware Carequality </a:t>
            </a:r>
            <a:r>
              <a:rPr lang="en-US" dirty="0"/>
              <a:t>directory via </a:t>
            </a:r>
            <a:r>
              <a:rPr lang="en-US" dirty="0" smtClean="0"/>
              <a:t>FHIR, once that directory is available circa mid-summer 2021.</a:t>
            </a:r>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r>
              <a:rPr lang="en-US" dirty="0" smtClean="0"/>
              <a:t>By consuming the HubAware Carequality directory, you will be able to authorize each entry in the directory by the HCID of the entry.</a:t>
            </a:r>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r>
              <a:rPr lang="en-US" dirty="0" smtClean="0"/>
              <a:t>In 2021 only, the eHealth Exchange will provide a Carequality directory listing in a tabular format (Excel spreadsheet).  Your organization should authorize a response to all of the entries in this directory listing.</a:t>
            </a:r>
          </a:p>
          <a:p>
            <a:pPr marL="342900" indent="-342900">
              <a:buFont typeface="+mj-lt"/>
              <a:buAutoNum type="arabicPeriod"/>
            </a:pPr>
            <a:endParaRPr lang="en-US" dirty="0"/>
          </a:p>
          <a:p>
            <a:endParaRPr lang="en-US" sz="2000" dirty="0"/>
          </a:p>
        </p:txBody>
      </p:sp>
      <p:sp>
        <p:nvSpPr>
          <p:cNvPr id="8" name="Title 1"/>
          <p:cNvSpPr txBox="1">
            <a:spLocks/>
          </p:cNvSpPr>
          <p:nvPr/>
        </p:nvSpPr>
        <p:spPr>
          <a:xfrm>
            <a:off x="334978" y="770854"/>
            <a:ext cx="11431509" cy="822707"/>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sz="2700" dirty="0" smtClean="0"/>
              <a:t>Ensure Your Systems Do Not Discriminate</a:t>
            </a:r>
            <a:endParaRPr lang="en-US" sz="2700" dirty="0"/>
          </a:p>
        </p:txBody>
      </p:sp>
    </p:spTree>
    <p:extLst>
      <p:ext uri="{BB962C8B-B14F-4D97-AF65-F5344CB8AC3E}">
        <p14:creationId xmlns:p14="http://schemas.microsoft.com/office/powerpoint/2010/main" val="2616723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smtClean="0"/>
              <a:t>© </a:t>
            </a:r>
            <a:r>
              <a:rPr lang="en-US" dirty="0"/>
              <a:t>eHealth Exchange. All Rights Reserved.</a:t>
            </a:r>
          </a:p>
        </p:txBody>
      </p:sp>
      <p:sp>
        <p:nvSpPr>
          <p:cNvPr id="5" name="Slide Number Placeholder 4"/>
          <p:cNvSpPr>
            <a:spLocks noGrp="1"/>
          </p:cNvSpPr>
          <p:nvPr>
            <p:ph type="sldNum" sz="quarter" idx="4"/>
          </p:nvPr>
        </p:nvSpPr>
        <p:spPr/>
        <p:txBody>
          <a:bodyPr/>
          <a:lstStyle/>
          <a:p>
            <a:fld id="{110F2CD9-D4A6-D649-B317-3FECD8B02543}" type="slidenum">
              <a:rPr lang="en-US" smtClean="0"/>
              <a:pPr/>
              <a:t>7</a:t>
            </a:fld>
            <a:endParaRPr lang="en-US" dirty="0"/>
          </a:p>
        </p:txBody>
      </p:sp>
      <p:sp>
        <p:nvSpPr>
          <p:cNvPr id="3" name="TextBox 2"/>
          <p:cNvSpPr txBox="1"/>
          <p:nvPr/>
        </p:nvSpPr>
        <p:spPr>
          <a:xfrm>
            <a:off x="747712" y="1757915"/>
            <a:ext cx="9654601" cy="4524315"/>
          </a:xfrm>
          <a:prstGeom prst="rect">
            <a:avLst/>
          </a:prstGeom>
          <a:noFill/>
        </p:spPr>
        <p:txBody>
          <a:bodyPr wrap="square" rtlCol="0">
            <a:spAutoFit/>
          </a:bodyPr>
          <a:lstStyle/>
          <a:p>
            <a:r>
              <a:rPr lang="en-US" dirty="0" smtClean="0"/>
              <a:t>#7  HIE and similar participants (“</a:t>
            </a:r>
            <a:r>
              <a:rPr lang="en-US" dirty="0"/>
              <a:t>Candidate Implementers” in the Carequality world</a:t>
            </a:r>
            <a:r>
              <a:rPr lang="en-US" dirty="0" smtClean="0"/>
              <a:t>) must complete </a:t>
            </a:r>
            <a:r>
              <a:rPr lang="en-US" dirty="0"/>
              <a:t>a Carequality Application for Carequality </a:t>
            </a:r>
            <a:r>
              <a:rPr lang="en-US" dirty="0" smtClean="0"/>
              <a:t>Connections form.</a:t>
            </a:r>
          </a:p>
          <a:p>
            <a:endParaRPr lang="en-US" dirty="0"/>
          </a:p>
          <a:p>
            <a:r>
              <a:rPr lang="en-US" dirty="0"/>
              <a:t>The Carequality Application for Carequality </a:t>
            </a:r>
            <a:r>
              <a:rPr lang="en-US" dirty="0" smtClean="0"/>
              <a:t>Connections form is a survey designed to document the nature of your requests and responses for the Carequality community and how your share data with other organizations.  For example:</a:t>
            </a:r>
          </a:p>
          <a:p>
            <a:pPr marL="800100" lvl="1" indent="-342900">
              <a:buFont typeface="+mj-lt"/>
              <a:buAutoNum type="alphaUcPeriod"/>
            </a:pPr>
            <a:r>
              <a:rPr lang="en-US" dirty="0" smtClean="0"/>
              <a:t>As an initiator, list the permitted purpose of uses and justification for each purpose of use.  As a responder, which purpose of use values do you allow?</a:t>
            </a:r>
          </a:p>
          <a:p>
            <a:pPr marL="800100" lvl="1" indent="-342900">
              <a:buFont typeface="+mj-lt"/>
              <a:buAutoNum type="alphaUcPeriod"/>
            </a:pPr>
            <a:r>
              <a:rPr lang="en-US" dirty="0" smtClean="0"/>
              <a:t>Document external access to retrieved data</a:t>
            </a:r>
          </a:p>
          <a:p>
            <a:pPr marL="800100" lvl="1" indent="-342900">
              <a:buFont typeface="+mj-lt"/>
              <a:buAutoNum type="alphaUcPeriod"/>
            </a:pPr>
            <a:r>
              <a:rPr lang="en-US" dirty="0" smtClean="0"/>
              <a:t>Patient/consumer access to retrieve data</a:t>
            </a:r>
          </a:p>
          <a:p>
            <a:pPr marL="800100" lvl="1" indent="-342900">
              <a:buFont typeface="+mj-lt"/>
              <a:buAutoNum type="alphaUcPeriod"/>
            </a:pPr>
            <a:r>
              <a:rPr lang="en-US" dirty="0" smtClean="0"/>
              <a:t>What triggers your requests?</a:t>
            </a:r>
          </a:p>
          <a:p>
            <a:pPr marL="800100" lvl="1" indent="-342900">
              <a:buFont typeface="+mj-lt"/>
              <a:buAutoNum type="alphaUcPeriod"/>
            </a:pPr>
            <a:r>
              <a:rPr lang="en-US" dirty="0" smtClean="0"/>
              <a:t>How do you decide which Carequality organizations are targeted for requests?</a:t>
            </a:r>
          </a:p>
          <a:p>
            <a:pPr marL="800100" lvl="1" indent="-342900">
              <a:buFont typeface="+mj-lt"/>
              <a:buAutoNum type="alphaUcPeriod"/>
            </a:pPr>
            <a:r>
              <a:rPr lang="en-US" dirty="0" smtClean="0"/>
              <a:t>Patient selection approach – for example, patients targeted based on appointment check-in or ED arrival?</a:t>
            </a:r>
          </a:p>
          <a:p>
            <a:pPr marL="800100" lvl="1" indent="-342900">
              <a:buFont typeface="+mj-lt"/>
              <a:buAutoNum type="alphaUcPeriod"/>
            </a:pPr>
            <a:r>
              <a:rPr lang="en-US" dirty="0" smtClean="0"/>
              <a:t>Do your providers require additional terms and conditions to respond to requests?  Do the terms and condition include any limitations to the purpose of use?</a:t>
            </a:r>
            <a:endParaRPr lang="en-US" dirty="0"/>
          </a:p>
        </p:txBody>
      </p:sp>
      <p:sp>
        <p:nvSpPr>
          <p:cNvPr id="8" name="Title 1"/>
          <p:cNvSpPr txBox="1">
            <a:spLocks/>
          </p:cNvSpPr>
          <p:nvPr/>
        </p:nvSpPr>
        <p:spPr>
          <a:xfrm>
            <a:off x="506994" y="715557"/>
            <a:ext cx="11685006" cy="822707"/>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dirty="0" smtClean="0"/>
              <a:t>HIE Participants Complete Carequality Application</a:t>
            </a:r>
            <a:endParaRPr lang="en-US" dirty="0"/>
          </a:p>
        </p:txBody>
      </p:sp>
      <p:sp>
        <p:nvSpPr>
          <p:cNvPr id="6" name="TextBox 5"/>
          <p:cNvSpPr txBox="1"/>
          <p:nvPr/>
        </p:nvSpPr>
        <p:spPr>
          <a:xfrm>
            <a:off x="7912805" y="1128377"/>
            <a:ext cx="3684685" cy="307777"/>
          </a:xfrm>
          <a:prstGeom prst="rect">
            <a:avLst/>
          </a:prstGeom>
          <a:noFill/>
          <a:ln>
            <a:solidFill>
              <a:schemeClr val="accent2"/>
            </a:solidFill>
          </a:ln>
        </p:spPr>
        <p:txBody>
          <a:bodyPr wrap="square" rtlCol="0">
            <a:spAutoFit/>
          </a:bodyPr>
          <a:lstStyle/>
          <a:p>
            <a:pPr algn="ctr"/>
            <a:r>
              <a:rPr lang="en-US" sz="1400" b="1" i="1" dirty="0" smtClean="0">
                <a:solidFill>
                  <a:schemeClr val="accent2"/>
                </a:solidFill>
              </a:rPr>
              <a:t>Proposed Additional Carequality Requirement</a:t>
            </a:r>
            <a:endParaRPr lang="en-US" sz="1400" b="1" i="1" dirty="0">
              <a:solidFill>
                <a:schemeClr val="accent2"/>
              </a:solidFill>
            </a:endParaRPr>
          </a:p>
        </p:txBody>
      </p:sp>
    </p:spTree>
    <p:extLst>
      <p:ext uri="{BB962C8B-B14F-4D97-AF65-F5344CB8AC3E}">
        <p14:creationId xmlns:p14="http://schemas.microsoft.com/office/powerpoint/2010/main" val="536337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smtClean="0"/>
              <a:t>© </a:t>
            </a:r>
            <a:r>
              <a:rPr lang="en-US" dirty="0"/>
              <a:t>eHealth Exchange. All Rights Reserved.</a:t>
            </a:r>
          </a:p>
        </p:txBody>
      </p:sp>
      <p:sp>
        <p:nvSpPr>
          <p:cNvPr id="5" name="Slide Number Placeholder 4"/>
          <p:cNvSpPr>
            <a:spLocks noGrp="1"/>
          </p:cNvSpPr>
          <p:nvPr>
            <p:ph type="sldNum" sz="quarter" idx="4"/>
          </p:nvPr>
        </p:nvSpPr>
        <p:spPr/>
        <p:txBody>
          <a:bodyPr/>
          <a:lstStyle/>
          <a:p>
            <a:fld id="{110F2CD9-D4A6-D649-B317-3FECD8B02543}" type="slidenum">
              <a:rPr lang="en-US" smtClean="0"/>
              <a:pPr/>
              <a:t>8</a:t>
            </a:fld>
            <a:endParaRPr lang="en-US" dirty="0"/>
          </a:p>
        </p:txBody>
      </p:sp>
      <p:sp>
        <p:nvSpPr>
          <p:cNvPr id="3" name="TextBox 2"/>
          <p:cNvSpPr txBox="1"/>
          <p:nvPr/>
        </p:nvSpPr>
        <p:spPr>
          <a:xfrm>
            <a:off x="800074" y="1757915"/>
            <a:ext cx="9602239" cy="1785104"/>
          </a:xfrm>
          <a:prstGeom prst="rect">
            <a:avLst/>
          </a:prstGeom>
          <a:noFill/>
        </p:spPr>
        <p:txBody>
          <a:bodyPr wrap="square" rtlCol="0">
            <a:spAutoFit/>
          </a:bodyPr>
          <a:lstStyle/>
          <a:p>
            <a:r>
              <a:rPr lang="en-US" dirty="0" smtClean="0"/>
              <a:t>#4  Adhere </a:t>
            </a:r>
            <a:r>
              <a:rPr lang="en-US" dirty="0"/>
              <a:t>to the </a:t>
            </a:r>
            <a:r>
              <a:rPr lang="en-US" b="1" dirty="0"/>
              <a:t>Carequality Connection </a:t>
            </a:r>
            <a:r>
              <a:rPr lang="en-US" b="1" dirty="0" smtClean="0"/>
              <a:t>Terms</a:t>
            </a:r>
            <a:r>
              <a:rPr lang="en-US" b="1" dirty="0"/>
              <a:t> </a:t>
            </a:r>
            <a:r>
              <a:rPr lang="en-US" dirty="0"/>
              <a:t>(</a:t>
            </a:r>
            <a:r>
              <a:rPr lang="en-US" dirty="0">
                <a:hlinkClick r:id="rId3"/>
              </a:rPr>
              <a:t>https://</a:t>
            </a:r>
            <a:r>
              <a:rPr lang="en-US" dirty="0" smtClean="0">
                <a:hlinkClick r:id="rId3"/>
              </a:rPr>
              <a:t>carequality.org/resources</a:t>
            </a:r>
            <a:r>
              <a:rPr lang="en-US" dirty="0" smtClean="0"/>
              <a:t>)</a:t>
            </a:r>
            <a:endParaRPr lang="en-US" u="sng" dirty="0" smtClean="0"/>
          </a:p>
          <a:p>
            <a:endParaRPr lang="en-US" u="sng" dirty="0"/>
          </a:p>
          <a:p>
            <a:r>
              <a:rPr lang="en-US" dirty="0" smtClean="0"/>
              <a:t>By </a:t>
            </a:r>
            <a:r>
              <a:rPr lang="en-US" u="sng" dirty="0" smtClean="0"/>
              <a:t>not</a:t>
            </a:r>
            <a:r>
              <a:rPr lang="en-US" dirty="0" smtClean="0"/>
              <a:t> opting-out of exchange with Carequality</a:t>
            </a:r>
            <a:r>
              <a:rPr lang="en-US" dirty="0"/>
              <a:t>, eHealth Exchange Operating Policy &amp; Procedure 10 (section II, paragraph 3) </a:t>
            </a:r>
            <a:r>
              <a:rPr lang="en-US" dirty="0" smtClean="0"/>
              <a:t>binds </a:t>
            </a:r>
            <a:r>
              <a:rPr lang="en-US" dirty="0"/>
              <a:t>your organization to adopt and flow-down the Carequality Connection Terms to be legally binding with your Participant </a:t>
            </a:r>
            <a:r>
              <a:rPr lang="en-US" dirty="0" smtClean="0"/>
              <a:t>Users.  </a:t>
            </a:r>
            <a:endParaRPr lang="en-US" dirty="0"/>
          </a:p>
          <a:p>
            <a:endParaRPr lang="en-US" sz="2000" dirty="0">
              <a:solidFill>
                <a:srgbClr val="000000"/>
              </a:solidFill>
            </a:endParaRPr>
          </a:p>
        </p:txBody>
      </p:sp>
      <p:sp>
        <p:nvSpPr>
          <p:cNvPr id="8" name="Title 1"/>
          <p:cNvSpPr txBox="1">
            <a:spLocks/>
          </p:cNvSpPr>
          <p:nvPr/>
        </p:nvSpPr>
        <p:spPr>
          <a:xfrm>
            <a:off x="570368" y="752747"/>
            <a:ext cx="11621632" cy="822707"/>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dirty="0" smtClean="0"/>
              <a:t>Follow All Carequality Rules</a:t>
            </a:r>
            <a:endParaRPr lang="en-US" dirty="0"/>
          </a:p>
        </p:txBody>
      </p:sp>
    </p:spTree>
    <p:extLst>
      <p:ext uri="{BB962C8B-B14F-4D97-AF65-F5344CB8AC3E}">
        <p14:creationId xmlns:p14="http://schemas.microsoft.com/office/powerpoint/2010/main" val="2123636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8">
      <a:dk1>
        <a:srgbClr val="2088BD"/>
      </a:dk1>
      <a:lt1>
        <a:srgbClr val="FFFFFE"/>
      </a:lt1>
      <a:dk2>
        <a:srgbClr val="474847"/>
      </a:dk2>
      <a:lt2>
        <a:srgbClr val="13529D"/>
      </a:lt2>
      <a:accent1>
        <a:srgbClr val="E0DCCE"/>
      </a:accent1>
      <a:accent2>
        <a:srgbClr val="E56726"/>
      </a:accent2>
      <a:accent3>
        <a:srgbClr val="1A59A1"/>
      </a:accent3>
      <a:accent4>
        <a:srgbClr val="8F8F8F"/>
      </a:accent4>
      <a:accent5>
        <a:srgbClr val="A2DAF1"/>
      </a:accent5>
      <a:accent6>
        <a:srgbClr val="8D1C57"/>
      </a:accent6>
      <a:hlink>
        <a:srgbClr val="2088BD"/>
      </a:hlink>
      <a:folHlink>
        <a:srgbClr val="6294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27475</TotalTime>
  <Words>1021</Words>
  <Application>Microsoft Office PowerPoint</Application>
  <PresentationFormat>Widescreen</PresentationFormat>
  <Paragraphs>118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Montserrat</vt:lpstr>
      <vt:lpstr>Office Theme</vt:lpstr>
      <vt:lpstr>Obligations to Exchange via Carequality</vt:lpstr>
      <vt:lpstr>Obligations When Exchanging with Carequality:</vt:lpstr>
      <vt:lpstr>PowerPoint Presentation</vt:lpstr>
      <vt:lpstr>PowerPoint Presentation</vt:lpstr>
      <vt:lpstr>PowerPoint Presentation</vt:lpstr>
      <vt:lpstr>PowerPoint Presentation</vt:lpstr>
      <vt:lpstr>PowerPoint Presentation</vt:lpstr>
      <vt:lpstr>PowerPoint Presentation</vt:lpstr>
    </vt:vector>
  </TitlesOfParts>
  <Company>Spire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Nakashima</dc:creator>
  <cp:lastModifiedBy>Jay Nakashima</cp:lastModifiedBy>
  <cp:revision>666</cp:revision>
  <cp:lastPrinted>2020-03-19T15:26:13Z</cp:lastPrinted>
  <dcterms:created xsi:type="dcterms:W3CDTF">2014-11-20T18:56:47Z</dcterms:created>
  <dcterms:modified xsi:type="dcterms:W3CDTF">2021-03-15T19:50:27Z</dcterms:modified>
</cp:coreProperties>
</file>