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3"/>
  </p:notesMasterIdLst>
  <p:handoutMasterIdLst>
    <p:handoutMasterId r:id="rId64"/>
  </p:handoutMasterIdLst>
  <p:sldIdLst>
    <p:sldId id="447" r:id="rId5"/>
    <p:sldId id="484" r:id="rId6"/>
    <p:sldId id="3988" r:id="rId7"/>
    <p:sldId id="448" r:id="rId8"/>
    <p:sldId id="449" r:id="rId9"/>
    <p:sldId id="464" r:id="rId10"/>
    <p:sldId id="462" r:id="rId11"/>
    <p:sldId id="465" r:id="rId12"/>
    <p:sldId id="450" r:id="rId13"/>
    <p:sldId id="461" r:id="rId14"/>
    <p:sldId id="451" r:id="rId15"/>
    <p:sldId id="452" r:id="rId16"/>
    <p:sldId id="453" r:id="rId17"/>
    <p:sldId id="454" r:id="rId18"/>
    <p:sldId id="463" r:id="rId19"/>
    <p:sldId id="456" r:id="rId20"/>
    <p:sldId id="457" r:id="rId21"/>
    <p:sldId id="459" r:id="rId22"/>
    <p:sldId id="466" r:id="rId23"/>
    <p:sldId id="3989" r:id="rId24"/>
    <p:sldId id="468" r:id="rId25"/>
    <p:sldId id="469" r:id="rId26"/>
    <p:sldId id="470" r:id="rId27"/>
    <p:sldId id="476" r:id="rId28"/>
    <p:sldId id="477" r:id="rId29"/>
    <p:sldId id="471" r:id="rId30"/>
    <p:sldId id="478" r:id="rId31"/>
    <p:sldId id="3990" r:id="rId32"/>
    <p:sldId id="480" r:id="rId33"/>
    <p:sldId id="481" r:id="rId34"/>
    <p:sldId id="482" r:id="rId35"/>
    <p:sldId id="472" r:id="rId36"/>
    <p:sldId id="473" r:id="rId37"/>
    <p:sldId id="483" r:id="rId38"/>
    <p:sldId id="3991" r:id="rId39"/>
    <p:sldId id="2147474079" r:id="rId40"/>
    <p:sldId id="2147474082" r:id="rId41"/>
    <p:sldId id="2147474083" r:id="rId42"/>
    <p:sldId id="2147474084" r:id="rId43"/>
    <p:sldId id="2147474107" r:id="rId44"/>
    <p:sldId id="2147474087" r:id="rId45"/>
    <p:sldId id="2147474108" r:id="rId46"/>
    <p:sldId id="2147474109" r:id="rId47"/>
    <p:sldId id="2147474110" r:id="rId48"/>
    <p:sldId id="2147474091" r:id="rId49"/>
    <p:sldId id="2147474111" r:id="rId50"/>
    <p:sldId id="2147474090" r:id="rId51"/>
    <p:sldId id="3987" r:id="rId52"/>
    <p:sldId id="3984" r:id="rId53"/>
    <p:sldId id="3985" r:id="rId54"/>
    <p:sldId id="3982" r:id="rId55"/>
    <p:sldId id="3976" r:id="rId56"/>
    <p:sldId id="3980" r:id="rId57"/>
    <p:sldId id="3981" r:id="rId58"/>
    <p:sldId id="3979" r:id="rId59"/>
    <p:sldId id="3983" r:id="rId60"/>
    <p:sldId id="3977" r:id="rId61"/>
    <p:sldId id="3978" r:id="rId6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2F9499-3B09-3465-CD01-EF8EE1A4E006}" name="tbd" initials="tbd" userId="tbd" providerId="None"/>
  <p188:author id="{4BDF9CAE-EA32-CC2A-5929-DCE0B822C8C1}" name="Jay Nakashima" initials="JTN" userId="Jay Nakashima" providerId="None"/>
  <p188:author id="{D6A5B2DA-CD2C-282F-81E1-2F449D074601}" name="Cait Riccobono" initials="CR" userId="47058be9692a7c8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vy Eckerman" initials="IE" lastIdx="4" clrIdx="0"/>
  <p:cmAuthor id="2" name="Cait Riccobono" initials="CR" lastIdx="5" clrIdx="1">
    <p:extLst>
      <p:ext uri="{19B8F6BF-5375-455C-9EA6-DF929625EA0E}">
        <p15:presenceInfo xmlns:p15="http://schemas.microsoft.com/office/powerpoint/2012/main" userId="47058be9692a7c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1C57"/>
    <a:srgbClr val="12457F"/>
    <a:srgbClr val="000000"/>
    <a:srgbClr val="2588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E678D-3BA8-47E6-8AAB-BBF13F4C65F7}" v="1" dt="2024-05-22T13:32:33.965"/>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9" autoAdjust="0"/>
    <p:restoredTop sz="91425" autoAdjust="0"/>
  </p:normalViewPr>
  <p:slideViewPr>
    <p:cSldViewPr snapToGrid="0" snapToObjects="1">
      <p:cViewPr varScale="1">
        <p:scale>
          <a:sx n="88" d="100"/>
          <a:sy n="88" d="100"/>
        </p:scale>
        <p:origin x="312" y="5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150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6" rIns="96653" bIns="48326" rtlCol="0"/>
          <a:lstStyle>
            <a:lvl1pPr algn="r">
              <a:defRPr sz="1300"/>
            </a:lvl1pPr>
          </a:lstStyle>
          <a:p>
            <a:fld id="{071FD415-63BC-0D49-851A-36FC616F5B9B}" type="datetimeFigureOut">
              <a:rPr lang="en-US" smtClean="0"/>
              <a:t>5/22/2024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6" rIns="96653" bIns="48326"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6" rIns="96653" bIns="48326" rtlCol="0" anchor="b"/>
          <a:lstStyle>
            <a:lvl1pPr algn="r">
              <a:defRPr sz="1300"/>
            </a:lvl1pPr>
          </a:lstStyle>
          <a:p>
            <a:fld id="{3AAF2714-D650-844E-815B-B24424EEC542}" type="slidenum">
              <a:rPr lang="en-US" smtClean="0"/>
              <a:t>‹#›</a:t>
            </a:fld>
            <a:endParaRPr lang="en-US" dirty="0"/>
          </a:p>
        </p:txBody>
      </p:sp>
    </p:spTree>
    <p:extLst>
      <p:ext uri="{BB962C8B-B14F-4D97-AF65-F5344CB8AC3E}">
        <p14:creationId xmlns:p14="http://schemas.microsoft.com/office/powerpoint/2010/main" val="2985587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6" rIns="96653" bIns="48326" rtlCol="0"/>
          <a:lstStyle>
            <a:lvl1pPr algn="r">
              <a:defRPr sz="1300"/>
            </a:lvl1pPr>
          </a:lstStyle>
          <a:p>
            <a:fld id="{271F9D92-D460-3646-B989-B3A6135F9E77}" type="datetimeFigureOut">
              <a:rPr lang="en-US" smtClean="0"/>
              <a:t>5/22/2024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53" tIns="48326" rIns="96653" bIns="48326"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6" rIns="96653"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6" rIns="96653" bIns="48326"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6" rIns="96653" bIns="48326" rtlCol="0" anchor="b"/>
          <a:lstStyle>
            <a:lvl1pPr algn="r">
              <a:defRPr sz="1300"/>
            </a:lvl1pPr>
          </a:lstStyle>
          <a:p>
            <a:fld id="{58555216-BC27-9147-8535-B519AFE1B914}" type="slidenum">
              <a:rPr lang="en-US" smtClean="0"/>
              <a:t>‹#›</a:t>
            </a:fld>
            <a:endParaRPr lang="en-US" dirty="0"/>
          </a:p>
        </p:txBody>
      </p:sp>
    </p:spTree>
    <p:extLst>
      <p:ext uri="{BB962C8B-B14F-4D97-AF65-F5344CB8AC3E}">
        <p14:creationId xmlns:p14="http://schemas.microsoft.com/office/powerpoint/2010/main" val="33907197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55216-BC27-9147-8535-B519AFE1B914}" type="slidenum">
              <a:rPr lang="en-US" smtClean="0"/>
              <a:t>1</a:t>
            </a:fld>
            <a:endParaRPr lang="en-US" dirty="0"/>
          </a:p>
        </p:txBody>
      </p:sp>
    </p:spTree>
    <p:extLst>
      <p:ext uri="{BB962C8B-B14F-4D97-AF65-F5344CB8AC3E}">
        <p14:creationId xmlns:p14="http://schemas.microsoft.com/office/powerpoint/2010/main" val="1815432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28</a:t>
            </a:fld>
            <a:endParaRPr lang="en-US" dirty="0"/>
          </a:p>
        </p:txBody>
      </p:sp>
    </p:spTree>
    <p:extLst>
      <p:ext uri="{BB962C8B-B14F-4D97-AF65-F5344CB8AC3E}">
        <p14:creationId xmlns:p14="http://schemas.microsoft.com/office/powerpoint/2010/main" val="80877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35</a:t>
            </a:fld>
            <a:endParaRPr lang="en-US" dirty="0"/>
          </a:p>
        </p:txBody>
      </p:sp>
    </p:spTree>
    <p:extLst>
      <p:ext uri="{BB962C8B-B14F-4D97-AF65-F5344CB8AC3E}">
        <p14:creationId xmlns:p14="http://schemas.microsoft.com/office/powerpoint/2010/main" val="157765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E9BF7-D3B8-43DE-B32F-D229158263A5}" type="slidenum">
              <a:rPr lang="en-US" smtClean="0"/>
              <a:t>37</a:t>
            </a:fld>
            <a:endParaRPr lang="en-US" dirty="0"/>
          </a:p>
        </p:txBody>
      </p:sp>
    </p:spTree>
    <p:extLst>
      <p:ext uri="{BB962C8B-B14F-4D97-AF65-F5344CB8AC3E}">
        <p14:creationId xmlns:p14="http://schemas.microsoft.com/office/powerpoint/2010/main" val="1409315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E9BF7-D3B8-43DE-B32F-D229158263A5}" type="slidenum">
              <a:rPr lang="en-US" smtClean="0"/>
              <a:t>46</a:t>
            </a:fld>
            <a:endParaRPr lang="en-US" dirty="0"/>
          </a:p>
        </p:txBody>
      </p:sp>
    </p:spTree>
    <p:extLst>
      <p:ext uri="{BB962C8B-B14F-4D97-AF65-F5344CB8AC3E}">
        <p14:creationId xmlns:p14="http://schemas.microsoft.com/office/powerpoint/2010/main" val="83230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48</a:t>
            </a:fld>
            <a:endParaRPr lang="en-US" dirty="0"/>
          </a:p>
        </p:txBody>
      </p:sp>
    </p:spTree>
    <p:extLst>
      <p:ext uri="{BB962C8B-B14F-4D97-AF65-F5344CB8AC3E}">
        <p14:creationId xmlns:p14="http://schemas.microsoft.com/office/powerpoint/2010/main" val="2686118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52</a:t>
            </a:fld>
            <a:endParaRPr lang="en-US" dirty="0"/>
          </a:p>
        </p:txBody>
      </p:sp>
    </p:spTree>
    <p:extLst>
      <p:ext uri="{BB962C8B-B14F-4D97-AF65-F5344CB8AC3E}">
        <p14:creationId xmlns:p14="http://schemas.microsoft.com/office/powerpoint/2010/main" val="1490378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53</a:t>
            </a:fld>
            <a:endParaRPr lang="en-US" dirty="0"/>
          </a:p>
        </p:txBody>
      </p:sp>
    </p:spTree>
    <p:extLst>
      <p:ext uri="{BB962C8B-B14F-4D97-AF65-F5344CB8AC3E}">
        <p14:creationId xmlns:p14="http://schemas.microsoft.com/office/powerpoint/2010/main" val="580790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54</a:t>
            </a:fld>
            <a:endParaRPr lang="en-US" dirty="0"/>
          </a:p>
        </p:txBody>
      </p:sp>
    </p:spTree>
    <p:extLst>
      <p:ext uri="{BB962C8B-B14F-4D97-AF65-F5344CB8AC3E}">
        <p14:creationId xmlns:p14="http://schemas.microsoft.com/office/powerpoint/2010/main" val="3864170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3</a:t>
            </a:fld>
            <a:endParaRPr lang="en-US" dirty="0"/>
          </a:p>
        </p:txBody>
      </p:sp>
    </p:spTree>
    <p:extLst>
      <p:ext uri="{BB962C8B-B14F-4D97-AF65-F5344CB8AC3E}">
        <p14:creationId xmlns:p14="http://schemas.microsoft.com/office/powerpoint/2010/main" val="98837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4</a:t>
            </a:fld>
            <a:endParaRPr lang="en-US" dirty="0"/>
          </a:p>
        </p:txBody>
      </p:sp>
    </p:spTree>
    <p:extLst>
      <p:ext uri="{BB962C8B-B14F-4D97-AF65-F5344CB8AC3E}">
        <p14:creationId xmlns:p14="http://schemas.microsoft.com/office/powerpoint/2010/main" val="11169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7</a:t>
            </a:fld>
            <a:endParaRPr lang="en-US" dirty="0"/>
          </a:p>
        </p:txBody>
      </p:sp>
    </p:spTree>
    <p:extLst>
      <p:ext uri="{BB962C8B-B14F-4D97-AF65-F5344CB8AC3E}">
        <p14:creationId xmlns:p14="http://schemas.microsoft.com/office/powerpoint/2010/main" val="16700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8</a:t>
            </a:fld>
            <a:endParaRPr lang="en-US" dirty="0"/>
          </a:p>
        </p:txBody>
      </p:sp>
    </p:spTree>
    <p:extLst>
      <p:ext uri="{BB962C8B-B14F-4D97-AF65-F5344CB8AC3E}">
        <p14:creationId xmlns:p14="http://schemas.microsoft.com/office/powerpoint/2010/main" val="211479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9</a:t>
            </a:fld>
            <a:endParaRPr lang="en-US" dirty="0"/>
          </a:p>
        </p:txBody>
      </p:sp>
    </p:spTree>
    <p:extLst>
      <p:ext uri="{BB962C8B-B14F-4D97-AF65-F5344CB8AC3E}">
        <p14:creationId xmlns:p14="http://schemas.microsoft.com/office/powerpoint/2010/main" val="734912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10</a:t>
            </a:fld>
            <a:endParaRPr lang="en-US" dirty="0"/>
          </a:p>
        </p:txBody>
      </p:sp>
    </p:spTree>
    <p:extLst>
      <p:ext uri="{BB962C8B-B14F-4D97-AF65-F5344CB8AC3E}">
        <p14:creationId xmlns:p14="http://schemas.microsoft.com/office/powerpoint/2010/main" val="2452840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17</a:t>
            </a:fld>
            <a:endParaRPr lang="en-US" dirty="0"/>
          </a:p>
        </p:txBody>
      </p:sp>
    </p:spTree>
    <p:extLst>
      <p:ext uri="{BB962C8B-B14F-4D97-AF65-F5344CB8AC3E}">
        <p14:creationId xmlns:p14="http://schemas.microsoft.com/office/powerpoint/2010/main" val="135154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20</a:t>
            </a:fld>
            <a:endParaRPr lang="en-US" dirty="0"/>
          </a:p>
        </p:txBody>
      </p:sp>
    </p:spTree>
    <p:extLst>
      <p:ext uri="{BB962C8B-B14F-4D97-AF65-F5344CB8AC3E}">
        <p14:creationId xmlns:p14="http://schemas.microsoft.com/office/powerpoint/2010/main" val="1481559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ehealt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25824"/>
          </a:xfrm>
          <a:prstGeom prst="rect">
            <a:avLst/>
          </a:prstGeom>
        </p:spPr>
      </p:pic>
      <p:sp>
        <p:nvSpPr>
          <p:cNvPr id="2" name="Title 1"/>
          <p:cNvSpPr>
            <a:spLocks noGrp="1"/>
          </p:cNvSpPr>
          <p:nvPr>
            <p:ph type="ctrTitle"/>
          </p:nvPr>
        </p:nvSpPr>
        <p:spPr>
          <a:xfrm>
            <a:off x="914400" y="4325614"/>
            <a:ext cx="10363200" cy="1021236"/>
          </a:xfrm>
        </p:spPr>
        <p:txBody>
          <a:bodyPr anchor="b">
            <a:normAutofit/>
          </a:bodyPr>
          <a:lstStyle>
            <a:lvl1pPr algn="l">
              <a:defRPr sz="3200">
                <a:solidFill>
                  <a:srgbClr val="2588B6"/>
                </a:solidFill>
              </a:defRPr>
            </a:lvl1pPr>
          </a:lstStyle>
          <a:p>
            <a:r>
              <a:rPr lang="en-US" dirty="0"/>
              <a:t>Click to edit Master title style</a:t>
            </a:r>
          </a:p>
        </p:txBody>
      </p:sp>
      <p:sp>
        <p:nvSpPr>
          <p:cNvPr id="3" name="Subtitle 2"/>
          <p:cNvSpPr>
            <a:spLocks noGrp="1"/>
          </p:cNvSpPr>
          <p:nvPr>
            <p:ph type="subTitle" idx="1"/>
          </p:nvPr>
        </p:nvSpPr>
        <p:spPr>
          <a:xfrm>
            <a:off x="914400" y="5391474"/>
            <a:ext cx="10363200" cy="598253"/>
          </a:xfrm>
        </p:spPr>
        <p:txBody>
          <a:bodyPr>
            <a:normAutofit/>
          </a:bodyPr>
          <a:lstStyle>
            <a:lvl1pPr marL="0" indent="0" algn="l">
              <a:buNone/>
              <a:defRPr sz="1900"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50120" y="272546"/>
            <a:ext cx="2844800" cy="365125"/>
          </a:xfrm>
          <a:prstGeom prst="rect">
            <a:avLst/>
          </a:prstGeom>
        </p:spPr>
        <p:txBody>
          <a:bodyPr/>
          <a:lstStyle>
            <a:lvl1pPr algn="r">
              <a:defRPr sz="2000">
                <a:solidFill>
                  <a:srgbClr val="FFFFFF"/>
                </a:solidFill>
              </a:defRPr>
            </a:lvl1pPr>
          </a:lstStyle>
          <a:p>
            <a:endParaRPr lang="en-US" dirty="0"/>
          </a:p>
        </p:txBody>
      </p:sp>
      <p:sp>
        <p:nvSpPr>
          <p:cNvPr id="11" name="Footer Placeholder 4"/>
          <p:cNvSpPr>
            <a:spLocks noGrp="1"/>
          </p:cNvSpPr>
          <p:nvPr>
            <p:ph type="ftr" sz="quarter" idx="3"/>
          </p:nvPr>
        </p:nvSpPr>
        <p:spPr>
          <a:xfrm>
            <a:off x="1090724" y="6448961"/>
            <a:ext cx="5233073" cy="418045"/>
          </a:xfrm>
          <a:prstGeom prst="rect">
            <a:avLst/>
          </a:prstGeom>
        </p:spPr>
        <p:txBody>
          <a:bodyPr anchor="ctr"/>
          <a:lstStyle>
            <a:lvl1pPr algn="l">
              <a:defRPr sz="900"/>
            </a:lvl1pPr>
          </a:lstStyle>
          <a:p>
            <a:r>
              <a:rPr lang="en-US" dirty="0"/>
              <a:t>©Copyright eHealth Exchange. All Rights Reserved.</a:t>
            </a:r>
          </a:p>
        </p:txBody>
      </p:sp>
      <p:sp>
        <p:nvSpPr>
          <p:cNvPr id="12" name="Slide Number Placeholder 5"/>
          <p:cNvSpPr>
            <a:spLocks noGrp="1"/>
          </p:cNvSpPr>
          <p:nvPr>
            <p:ph type="sldNum" sz="quarter" idx="4"/>
          </p:nvPr>
        </p:nvSpPr>
        <p:spPr>
          <a:xfrm>
            <a:off x="433620" y="6501881"/>
            <a:ext cx="2844800" cy="365125"/>
          </a:xfrm>
          <a:prstGeom prst="rect">
            <a:avLst/>
          </a:prstGeom>
        </p:spPr>
        <p:txBody>
          <a:bodyPr/>
          <a:lstStyle>
            <a:lvl1pPr algn="l">
              <a:defRPr sz="1100">
                <a:solidFill>
                  <a:srgbClr val="2588B6"/>
                </a:solidFill>
              </a:defRPr>
            </a:lvl1pPr>
          </a:lstStyle>
          <a:p>
            <a:fld id="{110F2CD9-D4A6-D649-B317-3FECD8B02543}" type="slidenum">
              <a:rPr lang="en-US" smtClean="0"/>
              <a:pPr/>
              <a:t>‹#›</a:t>
            </a:fld>
            <a:endParaRPr lang="en-US" dirty="0"/>
          </a:p>
        </p:txBody>
      </p:sp>
    </p:spTree>
    <p:extLst>
      <p:ext uri="{BB962C8B-B14F-4D97-AF65-F5344CB8AC3E}">
        <p14:creationId xmlns:p14="http://schemas.microsoft.com/office/powerpoint/2010/main" val="369901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893605"/>
            <a:ext cx="10972800" cy="4115201"/>
          </a:xfrm>
        </p:spPr>
        <p:txBody>
          <a:bodyPr/>
          <a:lstStyle>
            <a:lvl1pPr>
              <a:defRPr sz="2000">
                <a:solidFill>
                  <a:srgbClr val="474847"/>
                </a:solidFill>
              </a:defRPr>
            </a:lvl1pPr>
            <a:lvl2pPr>
              <a:defRPr>
                <a:solidFill>
                  <a:srgbClr val="474847"/>
                </a:solidFill>
              </a:defRPr>
            </a:lvl2pPr>
            <a:lvl3pPr>
              <a:defRPr>
                <a:solidFill>
                  <a:srgbClr val="474847"/>
                </a:solidFill>
              </a:defRPr>
            </a:lvl3pPr>
            <a:lvl4pPr>
              <a:defRPr>
                <a:solidFill>
                  <a:srgbClr val="474847"/>
                </a:solidFill>
              </a:defRPr>
            </a:lvl4pPr>
            <a:lvl5pPr>
              <a:defRPr>
                <a:solidFill>
                  <a:srgbClr val="4748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1090724" y="6448961"/>
            <a:ext cx="4867313" cy="409039"/>
          </a:xfrm>
          <a:prstGeom prst="rect">
            <a:avLst/>
          </a:prstGeom>
        </p:spPr>
        <p:txBody>
          <a:bodyPr anchor="ctr"/>
          <a:lstStyle>
            <a:lvl1pPr algn="l">
              <a:defRPr sz="900"/>
            </a:lvl1pPr>
          </a:lstStyle>
          <a:p>
            <a:r>
              <a:rPr lang="en-US" dirty="0"/>
              <a:t>©Copyright eHealth Exchange. All Rights Reserved. </a:t>
            </a:r>
          </a:p>
        </p:txBody>
      </p:sp>
      <p:sp>
        <p:nvSpPr>
          <p:cNvPr id="13" name="Slide Number Placeholder 5"/>
          <p:cNvSpPr>
            <a:spLocks noGrp="1"/>
          </p:cNvSpPr>
          <p:nvPr>
            <p:ph type="sldNum" sz="quarter" idx="4"/>
          </p:nvPr>
        </p:nvSpPr>
        <p:spPr>
          <a:xfrm>
            <a:off x="433620" y="6501881"/>
            <a:ext cx="2844800" cy="365125"/>
          </a:xfrm>
          <a:prstGeom prst="rect">
            <a:avLst/>
          </a:prstGeom>
        </p:spPr>
        <p:txBody>
          <a:bodyPr/>
          <a:lstStyle>
            <a:lvl1pPr algn="l">
              <a:defRPr sz="1100">
                <a:solidFill>
                  <a:srgbClr val="2588B6"/>
                </a:solidFill>
              </a:defRPr>
            </a:lvl1pPr>
          </a:lstStyle>
          <a:p>
            <a:fld id="{110F2CD9-D4A6-D649-B317-3FECD8B02543}" type="slidenum">
              <a:rPr lang="en-US" smtClean="0"/>
              <a:pPr/>
              <a:t>‹#›</a:t>
            </a:fld>
            <a:endParaRPr lang="en-US" dirty="0"/>
          </a:p>
        </p:txBody>
      </p:sp>
      <p:cxnSp>
        <p:nvCxnSpPr>
          <p:cNvPr id="5" name="Straight Connector 4"/>
          <p:cNvCxnSpPr/>
          <p:nvPr userDrawn="1"/>
        </p:nvCxnSpPr>
        <p:spPr>
          <a:xfrm>
            <a:off x="505083" y="6515110"/>
            <a:ext cx="11077317" cy="0"/>
          </a:xfrm>
          <a:prstGeom prst="line">
            <a:avLst/>
          </a:prstGeom>
          <a:ln w="6350" cmpd="sng">
            <a:gradFill flip="none" rotWithShape="1">
              <a:gsLst>
                <a:gs pos="0">
                  <a:schemeClr val="tx1"/>
                </a:gs>
                <a:gs pos="100000">
                  <a:schemeClr val="bg2"/>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23" name="Picture 22" descr="ehealthexchan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783" y="6554703"/>
            <a:ext cx="1670617" cy="153706"/>
          </a:xfrm>
          <a:prstGeom prst="rect">
            <a:avLst/>
          </a:prstGeom>
        </p:spPr>
      </p:pic>
    </p:spTree>
    <p:extLst>
      <p:ext uri="{BB962C8B-B14F-4D97-AF65-F5344CB8AC3E}">
        <p14:creationId xmlns:p14="http://schemas.microsoft.com/office/powerpoint/2010/main" val="295154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98119"/>
            <a:ext cx="5384800" cy="4044567"/>
          </a:xfrm>
        </p:spPr>
        <p:txBody>
          <a:bodyPr>
            <a:normAutofit/>
          </a:bodyPr>
          <a:lstStyle>
            <a:lvl1pPr>
              <a:defRPr sz="2000">
                <a:solidFill>
                  <a:srgbClr val="474847"/>
                </a:solidFill>
              </a:defRPr>
            </a:lvl1pPr>
            <a:lvl2pPr>
              <a:defRPr sz="2000">
                <a:solidFill>
                  <a:srgbClr val="474847"/>
                </a:solidFill>
              </a:defRPr>
            </a:lvl2pPr>
            <a:lvl3pPr>
              <a:defRPr sz="2000">
                <a:solidFill>
                  <a:srgbClr val="474847"/>
                </a:solidFill>
              </a:defRPr>
            </a:lvl3pPr>
            <a:lvl4pPr>
              <a:defRPr sz="2000">
                <a:solidFill>
                  <a:srgbClr val="474847"/>
                </a:solidFill>
              </a:defRPr>
            </a:lvl4pPr>
            <a:lvl5pPr>
              <a:defRPr sz="2000">
                <a:solidFill>
                  <a:srgbClr val="474847"/>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898119"/>
            <a:ext cx="5384800" cy="4044567"/>
          </a:xfrm>
        </p:spPr>
        <p:txBody>
          <a:bodyPr>
            <a:normAutofit/>
          </a:bodyPr>
          <a:lstStyle>
            <a:lvl1pPr>
              <a:defRPr sz="2000">
                <a:solidFill>
                  <a:srgbClr val="474847"/>
                </a:solidFill>
              </a:defRPr>
            </a:lvl1pPr>
            <a:lvl2pPr>
              <a:defRPr sz="2000">
                <a:solidFill>
                  <a:srgbClr val="474847"/>
                </a:solidFill>
              </a:defRPr>
            </a:lvl2pPr>
            <a:lvl3pPr>
              <a:defRPr sz="2000">
                <a:solidFill>
                  <a:srgbClr val="474847"/>
                </a:solidFill>
              </a:defRPr>
            </a:lvl3pPr>
            <a:lvl4pPr>
              <a:defRPr sz="2000">
                <a:solidFill>
                  <a:srgbClr val="474847"/>
                </a:solidFill>
              </a:defRPr>
            </a:lvl4pPr>
            <a:lvl5pPr>
              <a:defRPr sz="2000">
                <a:solidFill>
                  <a:srgbClr val="474847"/>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4"/>
          <p:cNvSpPr>
            <a:spLocks noGrp="1"/>
          </p:cNvSpPr>
          <p:nvPr>
            <p:ph type="ftr" sz="quarter" idx="3"/>
          </p:nvPr>
        </p:nvSpPr>
        <p:spPr>
          <a:xfrm>
            <a:off x="1090724" y="6448961"/>
            <a:ext cx="4903675" cy="418045"/>
          </a:xfrm>
          <a:prstGeom prst="rect">
            <a:avLst/>
          </a:prstGeom>
        </p:spPr>
        <p:txBody>
          <a:bodyPr anchor="ctr"/>
          <a:lstStyle>
            <a:lvl1pPr algn="l">
              <a:defRPr sz="900"/>
            </a:lvl1pPr>
          </a:lstStyle>
          <a:p>
            <a:r>
              <a:rPr lang="en-US" dirty="0"/>
              <a:t>©Copyright eHealth Exchange. All Rights Reserved. </a:t>
            </a:r>
          </a:p>
        </p:txBody>
      </p:sp>
      <p:sp>
        <p:nvSpPr>
          <p:cNvPr id="18" name="Slide Number Placeholder 5"/>
          <p:cNvSpPr>
            <a:spLocks noGrp="1"/>
          </p:cNvSpPr>
          <p:nvPr>
            <p:ph type="sldNum" sz="quarter" idx="4"/>
          </p:nvPr>
        </p:nvSpPr>
        <p:spPr>
          <a:xfrm>
            <a:off x="433620" y="6501881"/>
            <a:ext cx="2844800" cy="365125"/>
          </a:xfrm>
          <a:prstGeom prst="rect">
            <a:avLst/>
          </a:prstGeom>
        </p:spPr>
        <p:txBody>
          <a:bodyPr/>
          <a:lstStyle>
            <a:lvl1pPr algn="l">
              <a:defRPr sz="1100">
                <a:solidFill>
                  <a:srgbClr val="2588B6"/>
                </a:solidFill>
              </a:defRPr>
            </a:lvl1pPr>
          </a:lstStyle>
          <a:p>
            <a:fld id="{110F2CD9-D4A6-D649-B317-3FECD8B02543}" type="slidenum">
              <a:rPr lang="en-US" smtClean="0"/>
              <a:pPr/>
              <a:t>‹#›</a:t>
            </a:fld>
            <a:endParaRPr lang="en-US" dirty="0"/>
          </a:p>
        </p:txBody>
      </p:sp>
      <p:cxnSp>
        <p:nvCxnSpPr>
          <p:cNvPr id="13" name="Straight Connector 12"/>
          <p:cNvCxnSpPr/>
          <p:nvPr userDrawn="1"/>
        </p:nvCxnSpPr>
        <p:spPr>
          <a:xfrm>
            <a:off x="505083" y="6515110"/>
            <a:ext cx="11077317" cy="0"/>
          </a:xfrm>
          <a:prstGeom prst="line">
            <a:avLst/>
          </a:prstGeom>
          <a:ln w="6350" cmpd="sng">
            <a:gradFill flip="none" rotWithShape="1">
              <a:gsLst>
                <a:gs pos="0">
                  <a:schemeClr val="tx1"/>
                </a:gs>
                <a:gs pos="100000">
                  <a:schemeClr val="bg2"/>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4" name="Picture 13" descr="ehealthexchan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783" y="6554703"/>
            <a:ext cx="1670617" cy="153706"/>
          </a:xfrm>
          <a:prstGeom prst="rect">
            <a:avLst/>
          </a:prstGeom>
        </p:spPr>
      </p:pic>
    </p:spTree>
    <p:extLst>
      <p:ext uri="{BB962C8B-B14F-4D97-AF65-F5344CB8AC3E}">
        <p14:creationId xmlns:p14="http://schemas.microsoft.com/office/powerpoint/2010/main" val="4219674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65300"/>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99142"/>
            <a:ext cx="5386917" cy="3647382"/>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65300"/>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499142"/>
            <a:ext cx="5389033" cy="3647382"/>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0"/>
          </p:nvPr>
        </p:nvSpPr>
        <p:spPr>
          <a:xfrm>
            <a:off x="1090724" y="6448961"/>
            <a:ext cx="4973191" cy="409039"/>
          </a:xfrm>
          <a:prstGeom prst="rect">
            <a:avLst/>
          </a:prstGeom>
        </p:spPr>
        <p:txBody>
          <a:bodyPr anchor="ctr"/>
          <a:lstStyle>
            <a:lvl1pPr algn="l">
              <a:defRPr sz="900"/>
            </a:lvl1pPr>
          </a:lstStyle>
          <a:p>
            <a:r>
              <a:rPr lang="en-US" dirty="0"/>
              <a:t>©Copyright eHealth Exchange. All Rights Reserved. </a:t>
            </a:r>
          </a:p>
        </p:txBody>
      </p:sp>
      <p:sp>
        <p:nvSpPr>
          <p:cNvPr id="20" name="Slide Number Placeholder 5"/>
          <p:cNvSpPr>
            <a:spLocks noGrp="1"/>
          </p:cNvSpPr>
          <p:nvPr>
            <p:ph type="sldNum" sz="quarter" idx="11"/>
          </p:nvPr>
        </p:nvSpPr>
        <p:spPr>
          <a:xfrm>
            <a:off x="433620" y="6501881"/>
            <a:ext cx="2844800" cy="365125"/>
          </a:xfrm>
          <a:prstGeom prst="rect">
            <a:avLst/>
          </a:prstGeom>
        </p:spPr>
        <p:txBody>
          <a:bodyPr/>
          <a:lstStyle>
            <a:lvl1pPr algn="l">
              <a:defRPr sz="1100">
                <a:solidFill>
                  <a:srgbClr val="2588B6"/>
                </a:solidFill>
              </a:defRPr>
            </a:lvl1pPr>
          </a:lstStyle>
          <a:p>
            <a:fld id="{110F2CD9-D4A6-D649-B317-3FECD8B02543}" type="slidenum">
              <a:rPr lang="en-US" smtClean="0"/>
              <a:pPr/>
              <a:t>‹#›</a:t>
            </a:fld>
            <a:endParaRPr lang="en-US" dirty="0"/>
          </a:p>
        </p:txBody>
      </p:sp>
      <p:cxnSp>
        <p:nvCxnSpPr>
          <p:cNvPr id="15" name="Straight Connector 14"/>
          <p:cNvCxnSpPr/>
          <p:nvPr userDrawn="1"/>
        </p:nvCxnSpPr>
        <p:spPr>
          <a:xfrm>
            <a:off x="505083" y="6515110"/>
            <a:ext cx="11077317" cy="0"/>
          </a:xfrm>
          <a:prstGeom prst="line">
            <a:avLst/>
          </a:prstGeom>
          <a:ln w="6350" cmpd="sng">
            <a:gradFill flip="none" rotWithShape="1">
              <a:gsLst>
                <a:gs pos="0">
                  <a:schemeClr val="tx1"/>
                </a:gs>
                <a:gs pos="100000">
                  <a:schemeClr val="bg2"/>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6" name="Picture 15" descr="ehealthexchan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783" y="6554703"/>
            <a:ext cx="1670617" cy="153706"/>
          </a:xfrm>
          <a:prstGeom prst="rect">
            <a:avLst/>
          </a:prstGeom>
        </p:spPr>
      </p:pic>
    </p:spTree>
    <p:extLst>
      <p:ext uri="{BB962C8B-B14F-4D97-AF65-F5344CB8AC3E}">
        <p14:creationId xmlns:p14="http://schemas.microsoft.com/office/powerpoint/2010/main" val="1341316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Footer Placeholder 4"/>
          <p:cNvSpPr>
            <a:spLocks noGrp="1"/>
          </p:cNvSpPr>
          <p:nvPr>
            <p:ph type="ftr" sz="quarter" idx="3"/>
          </p:nvPr>
        </p:nvSpPr>
        <p:spPr>
          <a:xfrm>
            <a:off x="1090724" y="6448961"/>
            <a:ext cx="4944315" cy="409039"/>
          </a:xfrm>
          <a:prstGeom prst="rect">
            <a:avLst/>
          </a:prstGeom>
        </p:spPr>
        <p:txBody>
          <a:bodyPr anchor="ctr"/>
          <a:lstStyle>
            <a:lvl1pPr algn="l">
              <a:defRPr sz="900"/>
            </a:lvl1pPr>
          </a:lstStyle>
          <a:p>
            <a:r>
              <a:rPr lang="en-US" dirty="0"/>
              <a:t>©Copyright eHealth Exchange. All Rights Reserved. </a:t>
            </a:r>
          </a:p>
        </p:txBody>
      </p:sp>
      <p:sp>
        <p:nvSpPr>
          <p:cNvPr id="16" name="Slide Number Placeholder 5"/>
          <p:cNvSpPr>
            <a:spLocks noGrp="1"/>
          </p:cNvSpPr>
          <p:nvPr>
            <p:ph type="sldNum" sz="quarter" idx="4"/>
          </p:nvPr>
        </p:nvSpPr>
        <p:spPr>
          <a:xfrm>
            <a:off x="433620" y="6501881"/>
            <a:ext cx="2844800" cy="365125"/>
          </a:xfrm>
          <a:prstGeom prst="rect">
            <a:avLst/>
          </a:prstGeom>
        </p:spPr>
        <p:txBody>
          <a:bodyPr/>
          <a:lstStyle>
            <a:lvl1pPr algn="l">
              <a:defRPr sz="1100">
                <a:solidFill>
                  <a:srgbClr val="2588B6"/>
                </a:solidFill>
              </a:defRPr>
            </a:lvl1pPr>
          </a:lstStyle>
          <a:p>
            <a:fld id="{110F2CD9-D4A6-D649-B317-3FECD8B02543}" type="slidenum">
              <a:rPr lang="en-US" smtClean="0"/>
              <a:pPr/>
              <a:t>‹#›</a:t>
            </a:fld>
            <a:endParaRPr lang="en-US" dirty="0"/>
          </a:p>
        </p:txBody>
      </p:sp>
      <p:cxnSp>
        <p:nvCxnSpPr>
          <p:cNvPr id="12" name="Straight Connector 11"/>
          <p:cNvCxnSpPr/>
          <p:nvPr userDrawn="1"/>
        </p:nvCxnSpPr>
        <p:spPr>
          <a:xfrm>
            <a:off x="505083" y="6515110"/>
            <a:ext cx="11077317" cy="0"/>
          </a:xfrm>
          <a:prstGeom prst="line">
            <a:avLst/>
          </a:prstGeom>
          <a:ln w="6350" cmpd="sng">
            <a:gradFill flip="none" rotWithShape="1">
              <a:gsLst>
                <a:gs pos="0">
                  <a:schemeClr val="tx1"/>
                </a:gs>
                <a:gs pos="100000">
                  <a:schemeClr val="bg2"/>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3" name="Picture 12" descr="ehealthexchan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783" y="6554703"/>
            <a:ext cx="1670617" cy="153706"/>
          </a:xfrm>
          <a:prstGeom prst="rect">
            <a:avLst/>
          </a:prstGeom>
        </p:spPr>
      </p:pic>
    </p:spTree>
    <p:extLst>
      <p:ext uri="{BB962C8B-B14F-4D97-AF65-F5344CB8AC3E}">
        <p14:creationId xmlns:p14="http://schemas.microsoft.com/office/powerpoint/2010/main" val="320091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4" name="Footer Placeholder 4"/>
          <p:cNvSpPr>
            <a:spLocks noGrp="1"/>
          </p:cNvSpPr>
          <p:nvPr>
            <p:ph type="ftr" sz="quarter" idx="3"/>
          </p:nvPr>
        </p:nvSpPr>
        <p:spPr>
          <a:xfrm>
            <a:off x="1090724" y="6448961"/>
            <a:ext cx="4944315" cy="409039"/>
          </a:xfrm>
          <a:prstGeom prst="rect">
            <a:avLst/>
          </a:prstGeom>
        </p:spPr>
        <p:txBody>
          <a:bodyPr anchor="ctr"/>
          <a:lstStyle>
            <a:lvl1pPr algn="l">
              <a:defRPr sz="900"/>
            </a:lvl1pPr>
          </a:lstStyle>
          <a:p>
            <a:r>
              <a:rPr lang="en-US" dirty="0"/>
              <a:t>©Copyright eHealth Exchange. All Rights Reserved. </a:t>
            </a:r>
          </a:p>
        </p:txBody>
      </p:sp>
      <p:sp>
        <p:nvSpPr>
          <p:cNvPr id="15" name="Slide Number Placeholder 5"/>
          <p:cNvSpPr>
            <a:spLocks noGrp="1"/>
          </p:cNvSpPr>
          <p:nvPr>
            <p:ph type="sldNum" sz="quarter" idx="4"/>
          </p:nvPr>
        </p:nvSpPr>
        <p:spPr>
          <a:xfrm>
            <a:off x="433620" y="6501881"/>
            <a:ext cx="2844800" cy="365125"/>
          </a:xfrm>
          <a:prstGeom prst="rect">
            <a:avLst/>
          </a:prstGeom>
        </p:spPr>
        <p:txBody>
          <a:bodyPr/>
          <a:lstStyle>
            <a:lvl1pPr algn="l">
              <a:defRPr sz="1100">
                <a:solidFill>
                  <a:srgbClr val="2588B6"/>
                </a:solidFill>
              </a:defRPr>
            </a:lvl1pPr>
          </a:lstStyle>
          <a:p>
            <a:fld id="{110F2CD9-D4A6-D649-B317-3FECD8B02543}" type="slidenum">
              <a:rPr lang="en-US" smtClean="0"/>
              <a:pPr/>
              <a:t>‹#›</a:t>
            </a:fld>
            <a:endParaRPr lang="en-US" dirty="0"/>
          </a:p>
        </p:txBody>
      </p:sp>
      <p:cxnSp>
        <p:nvCxnSpPr>
          <p:cNvPr id="17" name="Straight Connector 16"/>
          <p:cNvCxnSpPr/>
          <p:nvPr userDrawn="1"/>
        </p:nvCxnSpPr>
        <p:spPr>
          <a:xfrm>
            <a:off x="505083" y="6515110"/>
            <a:ext cx="11077317" cy="0"/>
          </a:xfrm>
          <a:prstGeom prst="line">
            <a:avLst/>
          </a:prstGeom>
          <a:ln w="6350" cmpd="sng">
            <a:gradFill flip="none" rotWithShape="1">
              <a:gsLst>
                <a:gs pos="0">
                  <a:schemeClr val="tx1"/>
                </a:gs>
                <a:gs pos="100000">
                  <a:schemeClr val="bg2"/>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8" name="Picture 17" descr="ehealthexchan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783" y="6554703"/>
            <a:ext cx="1670617" cy="153706"/>
          </a:xfrm>
          <a:prstGeom prst="rect">
            <a:avLst/>
          </a:prstGeom>
        </p:spPr>
      </p:pic>
    </p:spTree>
    <p:extLst>
      <p:ext uri="{BB962C8B-B14F-4D97-AF65-F5344CB8AC3E}">
        <p14:creationId xmlns:p14="http://schemas.microsoft.com/office/powerpoint/2010/main" val="139841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a:xfrm>
            <a:off x="-1" y="1475183"/>
            <a:ext cx="12192000" cy="31356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57000" y="1475184"/>
            <a:ext cx="10878000" cy="3096817"/>
          </a:xfrm>
        </p:spPr>
        <p:txBody>
          <a:bodyPr anchor="ctr"/>
          <a:lstStyle>
            <a:lvl1pPr algn="ctr">
              <a:defRPr>
                <a:solidFill>
                  <a:srgbClr val="FFFFFE"/>
                </a:solidFill>
              </a:defRPr>
            </a:lvl1pPr>
          </a:lstStyle>
          <a:p>
            <a:r>
              <a:rPr lang="en-US" dirty="0"/>
              <a:t>Click to edit Master title style</a:t>
            </a:r>
          </a:p>
        </p:txBody>
      </p:sp>
      <p:sp>
        <p:nvSpPr>
          <p:cNvPr id="9" name="Footer Placeholder 4"/>
          <p:cNvSpPr>
            <a:spLocks noGrp="1"/>
          </p:cNvSpPr>
          <p:nvPr>
            <p:ph type="ftr" sz="quarter" idx="3"/>
          </p:nvPr>
        </p:nvSpPr>
        <p:spPr>
          <a:xfrm>
            <a:off x="1090724" y="6448962"/>
            <a:ext cx="4992441" cy="355248"/>
          </a:xfrm>
          <a:prstGeom prst="rect">
            <a:avLst/>
          </a:prstGeom>
        </p:spPr>
        <p:txBody>
          <a:bodyPr anchor="ctr"/>
          <a:lstStyle>
            <a:lvl1pPr algn="l">
              <a:defRPr sz="900">
                <a:solidFill>
                  <a:srgbClr val="FFFFFE"/>
                </a:solidFill>
              </a:defRPr>
            </a:lvl1pPr>
          </a:lstStyle>
          <a:p>
            <a:r>
              <a:rPr lang="en-US" dirty="0"/>
              <a:t>©Copyright eHealth Exchange. All Rights Reserved. </a:t>
            </a:r>
          </a:p>
        </p:txBody>
      </p:sp>
      <p:sp>
        <p:nvSpPr>
          <p:cNvPr id="10" name="Slide Number Placeholder 5"/>
          <p:cNvSpPr>
            <a:spLocks noGrp="1"/>
          </p:cNvSpPr>
          <p:nvPr>
            <p:ph type="sldNum" sz="quarter" idx="4"/>
          </p:nvPr>
        </p:nvSpPr>
        <p:spPr>
          <a:xfrm>
            <a:off x="433620" y="6501881"/>
            <a:ext cx="2844800" cy="365125"/>
          </a:xfrm>
          <a:prstGeom prst="rect">
            <a:avLst/>
          </a:prstGeom>
        </p:spPr>
        <p:txBody>
          <a:bodyPr/>
          <a:lstStyle>
            <a:lvl1pPr algn="l">
              <a:defRPr sz="1100">
                <a:solidFill>
                  <a:srgbClr val="FFFFFE"/>
                </a:solidFill>
              </a:defRPr>
            </a:lvl1pPr>
          </a:lstStyle>
          <a:p>
            <a:fld id="{110F2CD9-D4A6-D649-B317-3FECD8B02543}" type="slidenum">
              <a:rPr lang="en-US" smtClean="0"/>
              <a:pPr/>
              <a:t>‹#›</a:t>
            </a:fld>
            <a:endParaRPr lang="en-US" dirty="0"/>
          </a:p>
        </p:txBody>
      </p:sp>
      <p:cxnSp>
        <p:nvCxnSpPr>
          <p:cNvPr id="11" name="Straight Connector 10"/>
          <p:cNvCxnSpPr/>
          <p:nvPr userDrawn="1"/>
        </p:nvCxnSpPr>
        <p:spPr>
          <a:xfrm>
            <a:off x="505083" y="6515110"/>
            <a:ext cx="10966996"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userDrawn="1"/>
        </p:nvSpPr>
        <p:spPr>
          <a:xfrm>
            <a:off x="-1" y="1371601"/>
            <a:ext cx="12192000" cy="1035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1" y="4572001"/>
            <a:ext cx="12192000" cy="1035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6" name="Picture 25" descr="ehealthexchange.png"/>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801462" y="6589755"/>
            <a:ext cx="1670617" cy="153706"/>
          </a:xfrm>
          <a:prstGeom prst="rect">
            <a:avLst/>
          </a:prstGeom>
        </p:spPr>
      </p:pic>
    </p:spTree>
    <p:extLst>
      <p:ext uri="{BB962C8B-B14F-4D97-AF65-F5344CB8AC3E}">
        <p14:creationId xmlns:p14="http://schemas.microsoft.com/office/powerpoint/2010/main" val="38886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ransitio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3AC8F0B-A332-226E-BCC2-F843367D16E3}"/>
              </a:ext>
            </a:extLst>
          </p:cNvPr>
          <p:cNvSpPr>
            <a:spLocks noGrp="1"/>
          </p:cNvSpPr>
          <p:nvPr>
            <p:ph type="body" sz="quarter" idx="12"/>
          </p:nvPr>
        </p:nvSpPr>
        <p:spPr>
          <a:xfrm>
            <a:off x="-1" y="3075709"/>
            <a:ext cx="12192000" cy="831273"/>
          </a:xfrm>
        </p:spPr>
        <p:txBody>
          <a:bodyPr>
            <a:normAutofit/>
          </a:bodyPr>
          <a:lstStyle>
            <a:lvl1pPr marL="0" indent="0" algn="ctr">
              <a:buNone/>
              <a:defRPr sz="3200" b="0" spc="300">
                <a:solidFill>
                  <a:srgbClr val="F17D21"/>
                </a:solidFill>
              </a:defRPr>
            </a:lvl1pPr>
          </a:lstStyle>
          <a:p>
            <a:endParaRPr lang="en-US" dirty="0"/>
          </a:p>
        </p:txBody>
      </p:sp>
      <p:sp>
        <p:nvSpPr>
          <p:cNvPr id="7" name="Text Placeholder 6">
            <a:extLst>
              <a:ext uri="{FF2B5EF4-FFF2-40B4-BE49-F238E27FC236}">
                <a16:creationId xmlns:a16="http://schemas.microsoft.com/office/drawing/2014/main" id="{B4F9824D-229C-249C-800E-F3C2439C5E96}"/>
              </a:ext>
            </a:extLst>
          </p:cNvPr>
          <p:cNvSpPr>
            <a:spLocks noGrp="1"/>
          </p:cNvSpPr>
          <p:nvPr>
            <p:ph type="body" sz="quarter" idx="13"/>
          </p:nvPr>
        </p:nvSpPr>
        <p:spPr>
          <a:xfrm>
            <a:off x="1" y="3228109"/>
            <a:ext cx="12192000" cy="831273"/>
          </a:xfrm>
        </p:spPr>
        <p:txBody>
          <a:bodyPr/>
          <a:lstStyle>
            <a:lvl1pPr algn="ctr">
              <a:defRPr spc="300">
                <a:solidFill>
                  <a:srgbClr val="F17D21"/>
                </a:solidFill>
              </a:defRPr>
            </a:lvl1pPr>
          </a:lstStyle>
          <a:p>
            <a:pPr marL="0" indent="0">
              <a:buNone/>
            </a:pPr>
            <a:r>
              <a:rPr lang="en-US" dirty="0">
                <a:latin typeface="Montserrat Light" pitchFamily="2" charset="77"/>
              </a:rPr>
              <a:t>TRANSITION SLIDE</a:t>
            </a:r>
          </a:p>
        </p:txBody>
      </p:sp>
      <p:sp>
        <p:nvSpPr>
          <p:cNvPr id="2" name="Rectangle 1">
            <a:extLst>
              <a:ext uri="{FF2B5EF4-FFF2-40B4-BE49-F238E27FC236}">
                <a16:creationId xmlns:a16="http://schemas.microsoft.com/office/drawing/2014/main" id="{F905B136-3889-472A-3D86-593DFD5D2464}"/>
              </a:ext>
            </a:extLst>
          </p:cNvPr>
          <p:cNvSpPr/>
          <p:nvPr userDrawn="1"/>
        </p:nvSpPr>
        <p:spPr>
          <a:xfrm>
            <a:off x="0" y="-2"/>
            <a:ext cx="12192000" cy="6858000"/>
          </a:xfrm>
          <a:prstGeom prst="rect">
            <a:avLst/>
          </a:prstGeom>
          <a:solidFill>
            <a:srgbClr val="1D3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7EAFEE7-AEDB-431D-8FFA-EE6FC4574749}"/>
              </a:ext>
            </a:extLst>
          </p:cNvPr>
          <p:cNvSpPr>
            <a:spLocks noGrp="1"/>
          </p:cNvSpPr>
          <p:nvPr>
            <p:ph type="title" hasCustomPrompt="1"/>
          </p:nvPr>
        </p:nvSpPr>
        <p:spPr>
          <a:xfrm>
            <a:off x="623020" y="3814771"/>
            <a:ext cx="10994550" cy="1045146"/>
          </a:xfrm>
        </p:spPr>
        <p:txBody>
          <a:bodyPr/>
          <a:lstStyle>
            <a:lvl1pPr algn="ctr">
              <a:defRPr spc="300">
                <a:solidFill>
                  <a:schemeClr val="bg2"/>
                </a:solidFill>
              </a:defRPr>
            </a:lvl1pPr>
          </a:lstStyle>
          <a:p>
            <a:r>
              <a:rPr lang="en-US" dirty="0"/>
              <a:t>Transition Slide</a:t>
            </a:r>
          </a:p>
        </p:txBody>
      </p:sp>
      <p:pic>
        <p:nvPicPr>
          <p:cNvPr id="8" name="Picture 7" descr="A picture containing white&#10;&#10;Description automatically generated">
            <a:extLst>
              <a:ext uri="{FF2B5EF4-FFF2-40B4-BE49-F238E27FC236}">
                <a16:creationId xmlns:a16="http://schemas.microsoft.com/office/drawing/2014/main" id="{FA8D384A-254D-942E-3233-58FD1A7D8F0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l="-1" t="30382" r="-724"/>
          <a:stretch/>
        </p:blipFill>
        <p:spPr>
          <a:xfrm>
            <a:off x="623020" y="-2"/>
            <a:ext cx="11024461" cy="3429000"/>
          </a:xfrm>
          <a:prstGeom prst="rect">
            <a:avLst/>
          </a:prstGeom>
        </p:spPr>
      </p:pic>
    </p:spTree>
    <p:extLst>
      <p:ext uri="{BB962C8B-B14F-4D97-AF65-F5344CB8AC3E}">
        <p14:creationId xmlns:p14="http://schemas.microsoft.com/office/powerpoint/2010/main" val="181532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16CCEEE-94D8-FD49-B638-5FA920E63230}"/>
              </a:ext>
            </a:extLst>
          </p:cNvPr>
          <p:cNvSpPr>
            <a:spLocks noGrp="1"/>
          </p:cNvSpPr>
          <p:nvPr>
            <p:ph idx="12"/>
          </p:nvPr>
        </p:nvSpPr>
        <p:spPr>
          <a:xfrm>
            <a:off x="609600" y="1993075"/>
            <a:ext cx="5005388" cy="4484122"/>
          </a:xfrm>
          <a:prstGeom prst="rect">
            <a:avLst/>
          </a:prstGeom>
        </p:spPr>
        <p:txBody>
          <a:bodyPr vert="horz" lIns="91440" tIns="45720" rIns="91440" bIns="45720" rtlCol="0">
            <a:noAutofit/>
          </a:bodyPr>
          <a:lstStyle>
            <a:lvl1pPr marL="236538" indent="-236538">
              <a:tabLst/>
              <a:defRPr sz="2400"/>
            </a:lvl1pPr>
            <a:lvl2pPr>
              <a:defRPr sz="2400"/>
            </a:lvl2pPr>
          </a:lstStyle>
          <a:p>
            <a:pPr lvl="0"/>
            <a:r>
              <a:rPr lang="en-US" dirty="0"/>
              <a:t>Click to edit Master text styles</a:t>
            </a:r>
          </a:p>
          <a:p>
            <a:pPr lvl="1"/>
            <a:r>
              <a:rPr lang="en-US" dirty="0"/>
              <a:t>Second level</a:t>
            </a:r>
          </a:p>
        </p:txBody>
      </p:sp>
      <p:sp>
        <p:nvSpPr>
          <p:cNvPr id="15" name="Text Placeholder 2">
            <a:extLst>
              <a:ext uri="{FF2B5EF4-FFF2-40B4-BE49-F238E27FC236}">
                <a16:creationId xmlns:a16="http://schemas.microsoft.com/office/drawing/2014/main" id="{C1DACC55-9FBB-EE4E-9C39-D0048B060362}"/>
              </a:ext>
            </a:extLst>
          </p:cNvPr>
          <p:cNvSpPr>
            <a:spLocks noGrp="1"/>
          </p:cNvSpPr>
          <p:nvPr>
            <p:ph idx="13"/>
          </p:nvPr>
        </p:nvSpPr>
        <p:spPr>
          <a:xfrm>
            <a:off x="6126653" y="1993075"/>
            <a:ext cx="5005388" cy="4484122"/>
          </a:xfrm>
          <a:prstGeom prst="rect">
            <a:avLst/>
          </a:prstGeom>
        </p:spPr>
        <p:txBody>
          <a:bodyPr vert="horz" lIns="91440" tIns="45720" rIns="91440" bIns="45720" rtlCol="0">
            <a:noAutofit/>
          </a:bodyPr>
          <a:lstStyle>
            <a:lvl1pPr marL="236538" indent="-236538">
              <a:tabLst/>
              <a:defRPr sz="2400"/>
            </a:lvl1pPr>
            <a:lvl2pPr>
              <a:defRPr sz="2400"/>
            </a:lvl2pPr>
          </a:lstStyle>
          <a:p>
            <a:pPr lvl="0"/>
            <a:r>
              <a:rPr lang="en-US" dirty="0"/>
              <a:t>Click to edit Master text styles</a:t>
            </a:r>
          </a:p>
          <a:p>
            <a:pPr lvl="1"/>
            <a:r>
              <a:rPr lang="en-US" dirty="0"/>
              <a:t>Second level</a:t>
            </a:r>
          </a:p>
        </p:txBody>
      </p:sp>
      <p:sp>
        <p:nvSpPr>
          <p:cNvPr id="7" name="Title Placeholder 1">
            <a:extLst>
              <a:ext uri="{FF2B5EF4-FFF2-40B4-BE49-F238E27FC236}">
                <a16:creationId xmlns:a16="http://schemas.microsoft.com/office/drawing/2014/main" id="{F841ACA7-F92C-299A-D054-BA2A6FEF687D}"/>
              </a:ext>
            </a:extLst>
          </p:cNvPr>
          <p:cNvSpPr>
            <a:spLocks noGrp="1"/>
          </p:cNvSpPr>
          <p:nvPr>
            <p:ph type="title"/>
          </p:nvPr>
        </p:nvSpPr>
        <p:spPr>
          <a:xfrm>
            <a:off x="609600" y="920170"/>
            <a:ext cx="10972800" cy="883692"/>
          </a:xfrm>
          <a:prstGeom prst="rect">
            <a:avLst/>
          </a:prstGeom>
        </p:spPr>
        <p:txBody>
          <a:bodyPr vert="horz" lIns="91440" tIns="45720" rIns="91440" bIns="45720" rtlCol="0" anchor="t">
            <a:noAutofit/>
          </a:bodyPr>
          <a:lstStyle>
            <a:lvl1pPr>
              <a:defRPr b="0">
                <a:solidFill>
                  <a:srgbClr val="1259A5"/>
                </a:solidFill>
              </a:defRPr>
            </a:lvl1pPr>
          </a:lstStyle>
          <a:p>
            <a:r>
              <a:rPr lang="en-US" dirty="0"/>
              <a:t>Click to edit Master title style</a:t>
            </a:r>
          </a:p>
        </p:txBody>
      </p:sp>
    </p:spTree>
    <p:extLst>
      <p:ext uri="{BB962C8B-B14F-4D97-AF65-F5344CB8AC3E}">
        <p14:creationId xmlns:p14="http://schemas.microsoft.com/office/powerpoint/2010/main" val="267357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header.png"/>
          <p:cNvPicPr>
            <a:picLocks/>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734568"/>
          </a:xfrm>
          <a:prstGeom prst="rect">
            <a:avLst/>
          </a:prstGeom>
        </p:spPr>
      </p:pic>
      <p:sp>
        <p:nvSpPr>
          <p:cNvPr id="2" name="Title Placeholder 1"/>
          <p:cNvSpPr>
            <a:spLocks noGrp="1"/>
          </p:cNvSpPr>
          <p:nvPr>
            <p:ph type="title"/>
          </p:nvPr>
        </p:nvSpPr>
        <p:spPr>
          <a:xfrm>
            <a:off x="609600" y="736092"/>
            <a:ext cx="10972800" cy="99407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09600" y="1880777"/>
            <a:ext cx="10972800" cy="41152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1090725" y="6448961"/>
            <a:ext cx="3860800" cy="365125"/>
          </a:xfrm>
          <a:prstGeom prst="rect">
            <a:avLst/>
          </a:prstGeom>
        </p:spPr>
        <p:txBody>
          <a:bodyPr anchor="ctr"/>
          <a:lstStyle>
            <a:lvl1pPr algn="l">
              <a:defRPr sz="900"/>
            </a:lvl1pPr>
          </a:lstStyle>
          <a:p>
            <a:r>
              <a:rPr lang="en-US" dirty="0"/>
              <a:t>©Copyright eHealth Exchange. All Rights Reserved. </a:t>
            </a:r>
          </a:p>
        </p:txBody>
      </p:sp>
      <p:sp>
        <p:nvSpPr>
          <p:cNvPr id="9" name="Slide Number Placeholder 5"/>
          <p:cNvSpPr>
            <a:spLocks noGrp="1"/>
          </p:cNvSpPr>
          <p:nvPr>
            <p:ph type="sldNum" sz="quarter" idx="4"/>
          </p:nvPr>
        </p:nvSpPr>
        <p:spPr>
          <a:xfrm>
            <a:off x="433620" y="6501881"/>
            <a:ext cx="2844800" cy="365125"/>
          </a:xfrm>
          <a:prstGeom prst="rect">
            <a:avLst/>
          </a:prstGeom>
        </p:spPr>
        <p:txBody>
          <a:bodyPr/>
          <a:lstStyle>
            <a:lvl1pPr algn="l">
              <a:defRPr sz="1100">
                <a:solidFill>
                  <a:srgbClr val="2588B6"/>
                </a:solidFill>
              </a:defRPr>
            </a:lvl1pPr>
          </a:lstStyle>
          <a:p>
            <a:fld id="{110F2CD9-D4A6-D649-B317-3FECD8B02543}" type="slidenum">
              <a:rPr lang="en-US" smtClean="0"/>
              <a:pPr/>
              <a:t>‹#›</a:t>
            </a:fld>
            <a:endParaRPr lang="en-US" dirty="0"/>
          </a:p>
        </p:txBody>
      </p:sp>
    </p:spTree>
    <p:extLst>
      <p:ext uri="{BB962C8B-B14F-4D97-AF65-F5344CB8AC3E}">
        <p14:creationId xmlns:p14="http://schemas.microsoft.com/office/powerpoint/2010/main" val="2549634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dministrator@ehealthexchang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ehealthexchange.org/durs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s3.amazonaws.com/seqprojectehex/wp-content/uploads/2018/09/28214743/nhin-authorization-framework-production-specification-v3.0.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s3.amazonaws.com/seqprojectehex/wp-content/uploads/2018/09/28214743/nhin-authorization-framework-production-specification-v3.0.pdf"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hyperlink" Target="https://s3.amazonaws.com/seqprojectehex/wp-content/uploads/2018/09/28214743/nhin-authorization-framework-production-specification-v3.0.pdf"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https://s3.amazonaws.com/seqprojectehex/wp-content/uploads/2018/09/28214743/nhin-authorization-framework-production-specification-v3.0.pdf"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hyperlink" Target="https://s3.amazonaws.com/seqprojectehex/wp-content/uploads/2018/09/28214743/nhin-authorization-framework-production-specification-v3.0.pdf"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chrome-extension://efaidnbmnnnibpcajpcglclefindmkaj/https:/carequality.org/wp-content/uploads/2024/02/Carequality-Framework-Policies-v2.0-Final-20240209.pdf" TargetMode="External"/><Relationship Id="rId2" Type="http://schemas.openxmlformats.org/officeDocument/2006/relationships/hyperlink" Target="https://s3.amazonaws.com/seqprojectehex/wp-content/uploads/2018/09/28214743/nhin-authorization-framework-production-specification-v3.0.pdf" TargetMode="External"/><Relationship Id="rId1" Type="http://schemas.openxmlformats.org/officeDocument/2006/relationships/slideLayout" Target="../slideLayouts/slideLayout5.xml"/><Relationship Id="rId4" Type="http://schemas.openxmlformats.org/officeDocument/2006/relationships/hyperlink" Target="https://rce.sequoiaproject.org/wp-content/uploads/2022/06/SOP-Exchange-Purposes.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DURSA &amp; TEFCA Trust Agreement Highlights</a:t>
            </a:r>
          </a:p>
        </p:txBody>
      </p:sp>
      <p:sp>
        <p:nvSpPr>
          <p:cNvPr id="6" name="Subtitle 5"/>
          <p:cNvSpPr>
            <a:spLocks noGrp="1"/>
          </p:cNvSpPr>
          <p:nvPr>
            <p:ph type="subTitle" idx="1"/>
          </p:nvPr>
        </p:nvSpPr>
        <p:spPr/>
        <p:txBody>
          <a:bodyPr>
            <a:normAutofit/>
          </a:bodyPr>
          <a:lstStyle/>
          <a:p>
            <a:r>
              <a:rPr lang="en-US" dirty="0"/>
              <a:t>January 5, 2023</a:t>
            </a:r>
          </a:p>
        </p:txBody>
      </p:sp>
      <p:sp>
        <p:nvSpPr>
          <p:cNvPr id="5" name="TextBox 4"/>
          <p:cNvSpPr txBox="1"/>
          <p:nvPr/>
        </p:nvSpPr>
        <p:spPr>
          <a:xfrm>
            <a:off x="9398654" y="3969096"/>
            <a:ext cx="2581869" cy="430887"/>
          </a:xfrm>
          <a:prstGeom prst="rect">
            <a:avLst/>
          </a:prstGeom>
          <a:noFill/>
        </p:spPr>
        <p:txBody>
          <a:bodyPr wrap="square" rtlCol="0">
            <a:spAutoFit/>
          </a:bodyPr>
          <a:lstStyle/>
          <a:p>
            <a:pPr algn="ctr"/>
            <a:r>
              <a:rPr lang="en-US" sz="1100" b="1" dirty="0">
                <a:solidFill>
                  <a:schemeClr val="accent2"/>
                </a:solidFill>
              </a:rPr>
              <a:t>Please e-mail questions or concerns to </a:t>
            </a:r>
            <a:r>
              <a:rPr lang="en-US" sz="1100" b="1" dirty="0">
                <a:solidFill>
                  <a:schemeClr val="accent2"/>
                </a:solidFill>
                <a:hlinkClick r:id="rId3"/>
              </a:rPr>
              <a:t>administrator@ehealthexchange.org</a:t>
            </a:r>
            <a:r>
              <a:rPr lang="en-US" sz="1100" b="1" dirty="0">
                <a:solidFill>
                  <a:schemeClr val="accent2"/>
                </a:solidFill>
              </a:rPr>
              <a:t>  </a:t>
            </a:r>
          </a:p>
        </p:txBody>
      </p:sp>
    </p:spTree>
    <p:extLst>
      <p:ext uri="{BB962C8B-B14F-4D97-AF65-F5344CB8AC3E}">
        <p14:creationId xmlns:p14="http://schemas.microsoft.com/office/powerpoint/2010/main" val="45900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783083"/>
            <a:ext cx="10972800" cy="3618257"/>
          </a:xfrm>
        </p:spPr>
        <p:txBody>
          <a:bodyPr>
            <a:noAutofit/>
          </a:bodyPr>
          <a:lstStyle/>
          <a:p>
            <a:pPr marL="0" indent="0" fontAlgn="base">
              <a:buNone/>
            </a:pPr>
            <a:r>
              <a:rPr lang="en-US" sz="2200" b="1" dirty="0"/>
              <a:t>8.  eHealth Exchange HUB and Data Privacy and Security.  </a:t>
            </a:r>
            <a:r>
              <a:rPr lang="en-US" sz="2200" dirty="0"/>
              <a:t>The eHealth Exchange HUB enables more efficient exchange of Message Content by eliminating the need for Participants to develop a multiplicity of data connections with other Participants.  eHealth Exchange has limited access to Participants’ PHI so that it can operate the HUB.  This means that the eHealth Exchange is a business associate of each Participant and has entered into a Business Associate Agreement with each Participant. </a:t>
            </a:r>
          </a:p>
          <a:p>
            <a:pPr marL="0" indent="0" fontAlgn="base">
              <a:buNone/>
            </a:pPr>
            <a:endParaRPr lang="en-US" sz="2200" dirty="0"/>
          </a:p>
          <a:p>
            <a:pPr marL="0" indent="0" fontAlgn="base">
              <a:buNone/>
            </a:pPr>
            <a:r>
              <a:rPr lang="en-US" sz="2200" b="1" dirty="0"/>
              <a:t>9.  Identification and Authentication.</a:t>
            </a:r>
            <a:r>
              <a:rPr lang="en-US" sz="2200" dirty="0"/>
              <a:t>  Each user who shares data as part of the eHealth Exchange is uniquely identified and their identity verified prior to granting access to a Participant’s system. </a:t>
            </a:r>
          </a:p>
          <a:p>
            <a:pPr marL="0" lvl="0" indent="0" fontAlgn="base">
              <a:buNone/>
            </a:pPr>
            <a:endParaRPr lang="en-US" sz="2150" b="1" dirty="0"/>
          </a:p>
          <a:p>
            <a:pPr marL="457200" indent="-457200">
              <a:buFont typeface="+mj-lt"/>
              <a:buAutoNum type="arabicPeriod" startAt="4"/>
            </a:pPr>
            <a:endParaRPr lang="en-US" dirty="0"/>
          </a:p>
        </p:txBody>
      </p:sp>
      <p:sp>
        <p:nvSpPr>
          <p:cNvPr id="4" name="Footer Placeholder 3"/>
          <p:cNvSpPr>
            <a:spLocks noGrp="1"/>
          </p:cNvSpPr>
          <p:nvPr>
            <p:ph type="ftr" sz="quarter" idx="3"/>
          </p:nvPr>
        </p:nvSpPr>
        <p:spPr>
          <a:xfrm>
            <a:off x="1090724" y="6448961"/>
            <a:ext cx="5659211"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10</a:t>
            </a:fld>
            <a:endParaRPr lang="en-US" dirty="0"/>
          </a:p>
        </p:txBody>
      </p:sp>
      <p:sp>
        <p:nvSpPr>
          <p:cNvPr id="6" name="Rounded Rectangle 5"/>
          <p:cNvSpPr/>
          <p:nvPr/>
        </p:nvSpPr>
        <p:spPr>
          <a:xfrm>
            <a:off x="1906219" y="5571896"/>
            <a:ext cx="8379563" cy="5741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The eHealth Exchange is a business associate of each Participant</a:t>
            </a:r>
          </a:p>
        </p:txBody>
      </p:sp>
    </p:spTree>
    <p:extLst>
      <p:ext uri="{BB962C8B-B14F-4D97-AF65-F5344CB8AC3E}">
        <p14:creationId xmlns:p14="http://schemas.microsoft.com/office/powerpoint/2010/main" val="346906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599" y="1893605"/>
            <a:ext cx="11405191" cy="4115201"/>
          </a:xfrm>
        </p:spPr>
        <p:txBody>
          <a:bodyPr>
            <a:noAutofit/>
          </a:bodyPr>
          <a:lstStyle/>
          <a:p>
            <a:pPr marL="457200" lvl="0" indent="-457200" fontAlgn="base">
              <a:buFont typeface="+mj-lt"/>
              <a:buAutoNum type="arabicPeriod" startAt="10"/>
            </a:pPr>
            <a:r>
              <a:rPr lang="en-US" b="1" dirty="0"/>
              <a:t>Permitted Purposes. </a:t>
            </a:r>
            <a:r>
              <a:rPr lang="en-US" dirty="0"/>
              <a:t>Permits the exchange of information among eHealth Exchange Participants for the following purposes: </a:t>
            </a:r>
          </a:p>
          <a:p>
            <a:pPr lvl="1" indent="-342900" fontAlgn="base">
              <a:buFont typeface="Arial" panose="020B0604020202020204" pitchFamily="34" charset="0"/>
              <a:buChar char="•"/>
            </a:pPr>
            <a:r>
              <a:rPr lang="en-US" dirty="0"/>
              <a:t>Treatment, Payment, and Healthcare Operations as defined by HIPAA;</a:t>
            </a:r>
          </a:p>
          <a:p>
            <a:pPr lvl="1" indent="-342900" fontAlgn="base">
              <a:buFont typeface="Arial" panose="020B0604020202020204" pitchFamily="34" charset="0"/>
              <a:buChar char="•"/>
            </a:pPr>
            <a:r>
              <a:rPr lang="en-US" dirty="0"/>
              <a:t>Transaction of Message Content related to innovative payment models, including value-based payment, alternative payment, and financial risk-sharing models;</a:t>
            </a:r>
          </a:p>
          <a:p>
            <a:pPr lvl="1" indent="-342900" fontAlgn="base">
              <a:buFont typeface="Arial" panose="020B0604020202020204" pitchFamily="34" charset="0"/>
              <a:buChar char="•"/>
            </a:pPr>
            <a:r>
              <a:rPr lang="en-US" dirty="0"/>
              <a:t>Public Health as permitted by Applicable Law including HIPAA;</a:t>
            </a:r>
          </a:p>
          <a:p>
            <a:pPr lvl="1" indent="-342900" fontAlgn="base">
              <a:buFont typeface="Arial" panose="020B0604020202020204" pitchFamily="34" charset="0"/>
              <a:buChar char="•"/>
            </a:pPr>
            <a:r>
              <a:rPr lang="en-US" dirty="0"/>
              <a:t>Any purpose to demonstrate the meaningful use of certified EHR technology;</a:t>
            </a:r>
          </a:p>
          <a:p>
            <a:pPr lvl="1" indent="-342900" fontAlgn="base">
              <a:buFont typeface="Arial" panose="020B0604020202020204" pitchFamily="34" charset="0"/>
              <a:buChar char="•"/>
            </a:pPr>
            <a:r>
              <a:rPr lang="en-US" dirty="0"/>
              <a:t>An Individual’s right to access his/her own health information. </a:t>
            </a:r>
          </a:p>
          <a:p>
            <a:pPr marL="457200" lvl="0" indent="-457200" fontAlgn="base">
              <a:buFont typeface="+mj-lt"/>
              <a:buAutoNum type="arabicPeriod" startAt="7"/>
            </a:pPr>
            <a:endParaRPr lang="en-US" b="1" dirty="0"/>
          </a:p>
          <a:p>
            <a:pPr marL="0" lvl="0" indent="0" fontAlgn="base">
              <a:buNone/>
            </a:pPr>
            <a:r>
              <a:rPr lang="en-US" b="1" dirty="0"/>
              <a:t>11.  Future Use of Data Received Through the eHealth Exchange</a:t>
            </a:r>
            <a:r>
              <a:rPr lang="en-US" dirty="0"/>
              <a:t>.  Data are received and integrated into the end-user’s system and may be reused or disclosed as any other information in its records, in accordance with Applicable Law and local record retention policies.   </a:t>
            </a:r>
          </a:p>
          <a:p>
            <a:pPr marL="457200" indent="-457200">
              <a:buFont typeface="+mj-lt"/>
              <a:buAutoNum type="arabicPeriod" startAt="7"/>
            </a:pPr>
            <a:endParaRPr lang="en-US" dirty="0"/>
          </a:p>
        </p:txBody>
      </p:sp>
      <p:sp>
        <p:nvSpPr>
          <p:cNvPr id="4" name="Footer Placeholder 3"/>
          <p:cNvSpPr>
            <a:spLocks noGrp="1"/>
          </p:cNvSpPr>
          <p:nvPr>
            <p:ph type="ftr" sz="quarter" idx="3"/>
          </p:nvPr>
        </p:nvSpPr>
        <p:spPr>
          <a:xfrm>
            <a:off x="1090724" y="6448961"/>
            <a:ext cx="6834076"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11</a:t>
            </a:fld>
            <a:endParaRPr lang="en-US" dirty="0"/>
          </a:p>
        </p:txBody>
      </p:sp>
    </p:spTree>
    <p:extLst>
      <p:ext uri="{BB962C8B-B14F-4D97-AF65-F5344CB8AC3E}">
        <p14:creationId xmlns:p14="http://schemas.microsoft.com/office/powerpoint/2010/main" val="29779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893605"/>
            <a:ext cx="10972800" cy="4228303"/>
          </a:xfrm>
        </p:spPr>
        <p:txBody>
          <a:bodyPr>
            <a:noAutofit/>
          </a:bodyPr>
          <a:lstStyle/>
          <a:p>
            <a:pPr marL="0" lvl="0" indent="0" fontAlgn="base">
              <a:buNone/>
            </a:pPr>
            <a:r>
              <a:rPr lang="en-US" sz="2200" b="1" dirty="0"/>
              <a:t>12.  Local autonomy.  </a:t>
            </a:r>
            <a:r>
              <a:rPr lang="en-US" sz="2200" dirty="0"/>
              <a:t>Each Participant shall have Participant Access Policies that establish how a Participant’s Users are permitted to exchange data using the Participant’s system.  Each Participant acknowledges that these access policies will differ between them as a result of varying Applicable Law and business practices.  A Participant may not discriminate and refuse to share data with another Participant solely on the basis of differing system access privileges.  A Participant is not required or permitted to release information in conflict with Applicable Law.  </a:t>
            </a:r>
          </a:p>
          <a:p>
            <a:pPr marL="457200" lvl="0" indent="-457200" fontAlgn="base">
              <a:buFont typeface="+mj-lt"/>
              <a:buAutoNum type="arabicPeriod" startAt="9"/>
            </a:pPr>
            <a:endParaRPr lang="en-US" sz="2200" dirty="0"/>
          </a:p>
          <a:p>
            <a:pPr marL="0" lvl="0" indent="0" fontAlgn="base">
              <a:buNone/>
            </a:pPr>
            <a:r>
              <a:rPr lang="en-US" sz="2200" b="1" dirty="0"/>
              <a:t>13.  Reciprocal Duty to Respond.</a:t>
            </a:r>
            <a:r>
              <a:rPr lang="en-US" sz="2200" dirty="0"/>
              <a:t>  Participants who query data for treatment purposes also have a duty to respond to requests for data for treatment purposes, either with a copy of the data or with a uniformly-applied standardized response that data are not available.  Participants may respond to requests for other purposes.   </a:t>
            </a:r>
          </a:p>
          <a:p>
            <a:pPr marL="457200" indent="-457200">
              <a:buFont typeface="+mj-lt"/>
              <a:buAutoNum type="arabicPeriod" startAt="9"/>
            </a:pPr>
            <a:endParaRPr lang="en-US" dirty="0"/>
          </a:p>
        </p:txBody>
      </p:sp>
      <p:sp>
        <p:nvSpPr>
          <p:cNvPr id="4" name="Footer Placeholder 3"/>
          <p:cNvSpPr>
            <a:spLocks noGrp="1"/>
          </p:cNvSpPr>
          <p:nvPr>
            <p:ph type="ftr" sz="quarter" idx="3"/>
          </p:nvPr>
        </p:nvSpPr>
        <p:spPr>
          <a:xfrm>
            <a:off x="1090724" y="6448961"/>
            <a:ext cx="5603792"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12</a:t>
            </a:fld>
            <a:endParaRPr lang="en-US" dirty="0"/>
          </a:p>
        </p:txBody>
      </p:sp>
    </p:spTree>
    <p:extLst>
      <p:ext uri="{BB962C8B-B14F-4D97-AF65-F5344CB8AC3E}">
        <p14:creationId xmlns:p14="http://schemas.microsoft.com/office/powerpoint/2010/main" val="65571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893605"/>
            <a:ext cx="10972800" cy="4546350"/>
          </a:xfrm>
        </p:spPr>
        <p:txBody>
          <a:bodyPr>
            <a:noAutofit/>
          </a:bodyPr>
          <a:lstStyle/>
          <a:p>
            <a:pPr marL="0" lvl="0" indent="0" fontAlgn="base">
              <a:buNone/>
            </a:pPr>
            <a:r>
              <a:rPr lang="en-US" sz="2200" b="1" dirty="0"/>
              <a:t>14.  Responsibilities of Party Submitting Data</a:t>
            </a:r>
            <a:r>
              <a:rPr lang="en-US" sz="2200" dirty="0"/>
              <a:t>.  Participants who submit data are responsible for submitting the information in compliance with Applicable Law and representing that the message is: </a:t>
            </a:r>
          </a:p>
          <a:p>
            <a:pPr lvl="1" fontAlgn="base">
              <a:buFont typeface="System Font Regular"/>
              <a:buChar char="⁃"/>
            </a:pPr>
            <a:r>
              <a:rPr lang="en-US" sz="2200" dirty="0"/>
              <a:t>for a Permitted Purpose; </a:t>
            </a:r>
          </a:p>
          <a:p>
            <a:pPr lvl="1" fontAlgn="base">
              <a:buFont typeface="System Font Regular"/>
              <a:buChar char="⁃"/>
            </a:pPr>
            <a:r>
              <a:rPr lang="en-US" sz="2200" dirty="0"/>
              <a:t>sent by the Participant, who has requisite authority to do so;  </a:t>
            </a:r>
          </a:p>
          <a:p>
            <a:pPr lvl="1" fontAlgn="base">
              <a:buFont typeface="System Font Regular"/>
              <a:buChar char="⁃"/>
            </a:pPr>
            <a:r>
              <a:rPr lang="en-US" sz="2200" dirty="0"/>
              <a:t>supported by appropriate legal authority, such as consent or authorization, if required by Applicable Law; and </a:t>
            </a:r>
          </a:p>
          <a:p>
            <a:pPr lvl="1" fontAlgn="base">
              <a:buFont typeface="System Font Regular"/>
              <a:buChar char="⁃"/>
            </a:pPr>
            <a:r>
              <a:rPr lang="en-US" sz="2200" dirty="0"/>
              <a:t>sent to the intended recipient. </a:t>
            </a:r>
          </a:p>
          <a:p>
            <a:pPr marL="0" lvl="0" indent="0" fontAlgn="base">
              <a:buNone/>
            </a:pPr>
            <a:endParaRPr lang="en-US" sz="2200" b="1" dirty="0"/>
          </a:p>
          <a:p>
            <a:pPr marL="0" lvl="0" indent="0" fontAlgn="base">
              <a:buNone/>
            </a:pPr>
            <a:r>
              <a:rPr lang="en-US" sz="2200" b="1" dirty="0"/>
              <a:t>15.  Authorizations.  </a:t>
            </a:r>
            <a:r>
              <a:rPr lang="en-US" sz="2200" dirty="0"/>
              <a:t>When a request is based on an authorization (e.g., for SSA benefits determination), the requesting Participant must send a copy of the authorization with the request for data. </a:t>
            </a:r>
          </a:p>
          <a:p>
            <a:pPr marL="457200" indent="-457200">
              <a:buFont typeface="+mj-lt"/>
              <a:buAutoNum type="arabicPeriod" startAt="12"/>
            </a:pPr>
            <a:endParaRPr lang="en-US" dirty="0"/>
          </a:p>
        </p:txBody>
      </p:sp>
      <p:sp>
        <p:nvSpPr>
          <p:cNvPr id="4" name="Footer Placeholder 3"/>
          <p:cNvSpPr>
            <a:spLocks noGrp="1"/>
          </p:cNvSpPr>
          <p:nvPr>
            <p:ph type="ftr" sz="quarter" idx="3"/>
          </p:nvPr>
        </p:nvSpPr>
        <p:spPr>
          <a:xfrm>
            <a:off x="1090724" y="6448961"/>
            <a:ext cx="6767574"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13</a:t>
            </a:fld>
            <a:endParaRPr lang="en-US" dirty="0"/>
          </a:p>
        </p:txBody>
      </p:sp>
    </p:spTree>
    <p:extLst>
      <p:ext uri="{BB962C8B-B14F-4D97-AF65-F5344CB8AC3E}">
        <p14:creationId xmlns:p14="http://schemas.microsoft.com/office/powerpoint/2010/main" val="200093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783083"/>
            <a:ext cx="10972800" cy="3118526"/>
          </a:xfrm>
        </p:spPr>
        <p:txBody>
          <a:bodyPr>
            <a:noAutofit/>
          </a:bodyPr>
          <a:lstStyle/>
          <a:p>
            <a:pPr marL="0" lvl="0" indent="0" fontAlgn="base">
              <a:buNone/>
            </a:pPr>
            <a:r>
              <a:rPr lang="en-US" b="1" dirty="0"/>
              <a:t>16.  Data Breach Notification</a:t>
            </a:r>
            <a:r>
              <a:rPr lang="en-US" dirty="0"/>
              <a:t>.  The unauthorized access, use, or disclosure of PHI may be a reportable data breach under the HIPAA Breach Notification Rule.  A Breach occurs when there is a likelihood that the PHI can be read because it is unencrypted or because of other circumstances.  The DURSA deals with this by talking about Adverse Security Events instead of “breaches,” since a reportable breach is really a legal conclusion based on the finding after an investigation.  Participants are required to promptly notify the eHealth Exchange Coordinating Committee and other impacted Participants of Adverse Security Events related to the eHealth Exchange (i.e., unauthorized acquisition, access, disclosure, or use of the data transmitted among participants, which occurs while transmitting the data).  Federal agencies require a one-hour notification; for non-federal Participants, an Adverse Security Event must be reported within 5 days. </a:t>
            </a:r>
          </a:p>
          <a:p>
            <a:pPr marL="0" lvl="0" indent="0" fontAlgn="base">
              <a:buNone/>
            </a:pPr>
            <a:endParaRPr lang="en-US" dirty="0"/>
          </a:p>
        </p:txBody>
      </p:sp>
      <p:sp>
        <p:nvSpPr>
          <p:cNvPr id="4" name="Footer Placeholder 3"/>
          <p:cNvSpPr>
            <a:spLocks noGrp="1"/>
          </p:cNvSpPr>
          <p:nvPr>
            <p:ph type="ftr" sz="quarter" idx="3"/>
          </p:nvPr>
        </p:nvSpPr>
        <p:spPr>
          <a:xfrm>
            <a:off x="1090724" y="6448961"/>
            <a:ext cx="5891967"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14</a:t>
            </a:fld>
            <a:endParaRPr lang="en-US" dirty="0"/>
          </a:p>
        </p:txBody>
      </p:sp>
      <p:sp>
        <p:nvSpPr>
          <p:cNvPr id="6" name="Rounded Rectangle 5"/>
          <p:cNvSpPr/>
          <p:nvPr/>
        </p:nvSpPr>
        <p:spPr>
          <a:xfrm>
            <a:off x="1257910" y="5061098"/>
            <a:ext cx="9676181" cy="11494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fontAlgn="base"/>
            <a:r>
              <a:rPr lang="en-US" dirty="0"/>
              <a:t>Adverse Security Events are limited to events that occur while Message Content is being transacted (in transit) via eHealth Exchange.  Adverse Security Events do not apply  to unauthorized acquisition, access, disclosure, or use of Message Content within a Participant’s data center.</a:t>
            </a:r>
          </a:p>
        </p:txBody>
      </p:sp>
    </p:spTree>
    <p:extLst>
      <p:ext uri="{BB962C8B-B14F-4D97-AF65-F5344CB8AC3E}">
        <p14:creationId xmlns:p14="http://schemas.microsoft.com/office/powerpoint/2010/main" val="73522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p:txBody>
          <a:bodyPr>
            <a:noAutofit/>
          </a:bodyPr>
          <a:lstStyle/>
          <a:p>
            <a:pPr marL="0" indent="0">
              <a:buNone/>
            </a:pPr>
            <a:r>
              <a:rPr lang="en-US" sz="2200" b="1" dirty="0"/>
              <a:t>17.  Chain of Trust.  </a:t>
            </a:r>
            <a:r>
              <a:rPr lang="en-US" sz="2200" dirty="0"/>
              <a:t>A Participant’s obligations to comply with the DURSA must “flow down” to users or other participating organizations that connect through a Participant’s system, as well as the technology partner. </a:t>
            </a:r>
          </a:p>
          <a:p>
            <a:pPr marL="0" indent="0">
              <a:buNone/>
            </a:pPr>
            <a:endParaRPr lang="en-US" sz="2200" dirty="0"/>
          </a:p>
          <a:p>
            <a:pPr marL="0" indent="0">
              <a:buNone/>
            </a:pPr>
            <a:r>
              <a:rPr lang="en-US" sz="2200" b="1" dirty="0"/>
              <a:t>18.  Mandatory, Non-Binding Dispute Resolution</a:t>
            </a:r>
            <a:r>
              <a:rPr lang="en-US" sz="2200" dirty="0"/>
              <a:t>.  Participants will agree to take part in a mandatory, non-binding dispute resolution process that preserves the Participants’ rights to seek redress in the courts if not resolved through the dispute resolution process.   </a:t>
            </a:r>
          </a:p>
          <a:p>
            <a:pPr marL="457200" indent="-457200">
              <a:buFont typeface="+mj-lt"/>
              <a:buAutoNum type="arabicPeriod" startAt="16"/>
            </a:pPr>
            <a:endParaRPr lang="en-US" dirty="0"/>
          </a:p>
          <a:p>
            <a:pPr marL="457200" indent="-457200">
              <a:buFont typeface="+mj-lt"/>
              <a:buAutoNum type="arabicPeriod" startAt="16"/>
            </a:pPr>
            <a:endParaRPr lang="en-US" dirty="0"/>
          </a:p>
        </p:txBody>
      </p:sp>
      <p:sp>
        <p:nvSpPr>
          <p:cNvPr id="4" name="Footer Placeholder 3"/>
          <p:cNvSpPr>
            <a:spLocks noGrp="1"/>
          </p:cNvSpPr>
          <p:nvPr>
            <p:ph type="ftr" sz="quarter" idx="3"/>
          </p:nvPr>
        </p:nvSpPr>
        <p:spPr>
          <a:xfrm>
            <a:off x="1090724" y="6448961"/>
            <a:ext cx="6108098"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15</a:t>
            </a:fld>
            <a:endParaRPr lang="en-US" dirty="0"/>
          </a:p>
        </p:txBody>
      </p:sp>
      <p:sp>
        <p:nvSpPr>
          <p:cNvPr id="6" name="Rounded Rectangle 5"/>
          <p:cNvSpPr/>
          <p:nvPr/>
        </p:nvSpPr>
        <p:spPr>
          <a:xfrm>
            <a:off x="1158811" y="5156790"/>
            <a:ext cx="9874378" cy="9049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 Participant’s obligations to comply with the DURSA must “flow down” to users or other participating organizations that connect through a Participant’s system, as well as the technology partner. </a:t>
            </a:r>
          </a:p>
        </p:txBody>
      </p:sp>
    </p:spTree>
    <p:extLst>
      <p:ext uri="{BB962C8B-B14F-4D97-AF65-F5344CB8AC3E}">
        <p14:creationId xmlns:p14="http://schemas.microsoft.com/office/powerpoint/2010/main" val="2413008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p:txBody>
          <a:bodyPr>
            <a:noAutofit/>
          </a:bodyPr>
          <a:lstStyle/>
          <a:p>
            <a:pPr marL="0" lvl="0" indent="0" fontAlgn="base">
              <a:buNone/>
            </a:pPr>
            <a:r>
              <a:rPr lang="en-US" sz="2200" b="1" dirty="0"/>
              <a:t>19.  Allocation of Liability Risk</a:t>
            </a:r>
            <a:r>
              <a:rPr lang="en-US" sz="2200" dirty="0"/>
              <a:t>.  Each Participant is responsible for its own acts and omissions but not the acts and omissions of other Participants</a:t>
            </a:r>
            <a:r>
              <a:rPr lang="en-US" sz="2200"/>
              <a:t>.  </a:t>
            </a:r>
            <a:endParaRPr lang="en-US" sz="2200" dirty="0"/>
          </a:p>
          <a:p>
            <a:pPr marL="0" lvl="0" indent="0" fontAlgn="base">
              <a:buNone/>
            </a:pPr>
            <a:endParaRPr lang="en-US" sz="2200" dirty="0"/>
          </a:p>
          <a:p>
            <a:pPr marL="0" lvl="0" indent="0" fontAlgn="base">
              <a:buNone/>
            </a:pPr>
            <a:r>
              <a:rPr lang="en-US" sz="2200" b="1" dirty="0"/>
              <a:t>20.  Representations and Warranties</a:t>
            </a:r>
            <a:r>
              <a:rPr lang="en-US" sz="2200" dirty="0"/>
              <a:t>:  </a:t>
            </a:r>
          </a:p>
          <a:p>
            <a:pPr lvl="1" fontAlgn="base"/>
            <a:r>
              <a:rPr lang="en-US" sz="2200" dirty="0"/>
              <a:t>Protected Health Information (PHI) may not be used in test data sets used for testing purposes.  PHI may not be sent to the Coordinating Committee.  </a:t>
            </a:r>
          </a:p>
          <a:p>
            <a:pPr lvl="1" fontAlgn="base"/>
            <a:r>
              <a:rPr lang="en-US" sz="2200" dirty="0"/>
              <a:t>Participants represent that the data they transmit are an accurate representation of the data in their system at the time the data are transmitted. </a:t>
            </a:r>
          </a:p>
          <a:p>
            <a:pPr marL="457200" indent="-457200">
              <a:buFont typeface="+mj-lt"/>
              <a:buAutoNum type="arabicPeriod" startAt="16"/>
            </a:pPr>
            <a:endParaRPr lang="en-US" dirty="0"/>
          </a:p>
        </p:txBody>
      </p:sp>
      <p:sp>
        <p:nvSpPr>
          <p:cNvPr id="4" name="Footer Placeholder 3"/>
          <p:cNvSpPr>
            <a:spLocks noGrp="1"/>
          </p:cNvSpPr>
          <p:nvPr>
            <p:ph type="ftr" sz="quarter" idx="3"/>
          </p:nvPr>
        </p:nvSpPr>
        <p:spPr>
          <a:xfrm>
            <a:off x="1090724" y="6448961"/>
            <a:ext cx="6108098"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16</a:t>
            </a:fld>
            <a:endParaRPr lang="en-US" dirty="0"/>
          </a:p>
        </p:txBody>
      </p:sp>
    </p:spTree>
    <p:extLst>
      <p:ext uri="{BB962C8B-B14F-4D97-AF65-F5344CB8AC3E}">
        <p14:creationId xmlns:p14="http://schemas.microsoft.com/office/powerpoint/2010/main" val="277066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p:txBody>
          <a:bodyPr>
            <a:noAutofit/>
          </a:bodyPr>
          <a:lstStyle/>
          <a:p>
            <a:pPr marL="57150" indent="0" fontAlgn="base">
              <a:buNone/>
            </a:pPr>
            <a:r>
              <a:rPr lang="en-US" sz="2200" b="1" dirty="0"/>
              <a:t>20.  Representations and Warranties </a:t>
            </a:r>
            <a:r>
              <a:rPr lang="en-US" sz="2200" dirty="0"/>
              <a:t>(continued):  </a:t>
            </a:r>
          </a:p>
          <a:p>
            <a:pPr lvl="1" fontAlgn="base"/>
            <a:r>
              <a:rPr lang="en-US" sz="2200" dirty="0"/>
              <a:t>Participants warrant that they have the authority to transmit the information. </a:t>
            </a:r>
          </a:p>
          <a:p>
            <a:pPr lvl="1" fontAlgn="base"/>
            <a:r>
              <a:rPr lang="en-US" sz="2200" dirty="0"/>
              <a:t>Participants assert that they are not subject to a final order issued by a court, regulatory, or law enforcement organization that materially impacts their ability to fulfill their obligations under the DURSA.  In addition, Participants represent that they are not excluded, debarred, or ineligible for participating in federal contracts or grants. </a:t>
            </a:r>
          </a:p>
          <a:p>
            <a:pPr lvl="1" fontAlgn="base"/>
            <a:r>
              <a:rPr lang="en-US" sz="2200" dirty="0"/>
              <a:t>Participants do not guarantee clinical accuracy, content, or completeness of the messages transmitted.  Data transmitted do not include a full and complete medical record or history.  In addition, data transmitted are not a substitute for healthcare providers to obtain whatever information they deem necessary to properly treat patients.  Healthcare providers are accountable for treating patients.  Participants, by virtue of signing the DURSA, do not assume any role in the care of an individual. </a:t>
            </a:r>
          </a:p>
          <a:p>
            <a:pPr marL="857250" lvl="1" indent="-457200">
              <a:buFont typeface="+mj-lt"/>
              <a:buAutoNum type="arabicPeriod"/>
            </a:pPr>
            <a:endParaRPr lang="en-US" sz="2200" dirty="0"/>
          </a:p>
        </p:txBody>
      </p:sp>
      <p:sp>
        <p:nvSpPr>
          <p:cNvPr id="4" name="Footer Placeholder 3"/>
          <p:cNvSpPr>
            <a:spLocks noGrp="1"/>
          </p:cNvSpPr>
          <p:nvPr>
            <p:ph type="ftr" sz="quarter" idx="3"/>
          </p:nvPr>
        </p:nvSpPr>
        <p:spPr>
          <a:xfrm>
            <a:off x="1090724" y="6448961"/>
            <a:ext cx="6002803"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17</a:t>
            </a:fld>
            <a:endParaRPr lang="en-US" dirty="0"/>
          </a:p>
        </p:txBody>
      </p:sp>
    </p:spTree>
    <p:extLst>
      <p:ext uri="{BB962C8B-B14F-4D97-AF65-F5344CB8AC3E}">
        <p14:creationId xmlns:p14="http://schemas.microsoft.com/office/powerpoint/2010/main" val="3882114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p:txBody>
          <a:bodyPr>
            <a:noAutofit/>
          </a:bodyPr>
          <a:lstStyle/>
          <a:p>
            <a:pPr marL="57150" indent="0" fontAlgn="base">
              <a:buNone/>
            </a:pPr>
            <a:r>
              <a:rPr lang="en-US" sz="2200" b="1" dirty="0"/>
              <a:t>20.  Representations and Warranties </a:t>
            </a:r>
            <a:r>
              <a:rPr lang="en-US" sz="2200" dirty="0"/>
              <a:t>(continued):  </a:t>
            </a:r>
          </a:p>
          <a:p>
            <a:pPr lvl="1" fontAlgn="base"/>
            <a:r>
              <a:rPr lang="en-US" sz="2200" dirty="0"/>
              <a:t>Participants are not accountable for failure of carrier lines (e.g., third-party carriers for communications, Internet backbone, etc.) that are beyond the Participant’s control.  Data are provided “as is” and “as available,” without a warranty of their “fitness for a particular purpose.”  </a:t>
            </a:r>
          </a:p>
          <a:p>
            <a:pPr lvl="1" fontAlgn="base"/>
            <a:r>
              <a:rPr lang="en-US" sz="2200" dirty="0"/>
              <a:t>Participants are not liable for erroneous transmissions or loss of service resulting from communication failures by telecommunication service providers or other third parties. </a:t>
            </a:r>
          </a:p>
          <a:p>
            <a:pPr marL="857250" lvl="1" indent="-457200">
              <a:buFont typeface="+mj-lt"/>
              <a:buAutoNum type="arabicPeriod"/>
            </a:pPr>
            <a:endParaRPr lang="en-US" sz="2200" dirty="0"/>
          </a:p>
        </p:txBody>
      </p:sp>
      <p:sp>
        <p:nvSpPr>
          <p:cNvPr id="4" name="Footer Placeholder 3"/>
          <p:cNvSpPr>
            <a:spLocks noGrp="1"/>
          </p:cNvSpPr>
          <p:nvPr>
            <p:ph type="ftr" sz="quarter" idx="3"/>
          </p:nvPr>
        </p:nvSpPr>
        <p:spPr>
          <a:xfrm>
            <a:off x="1090724" y="6448961"/>
            <a:ext cx="6191225"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18</a:t>
            </a:fld>
            <a:endParaRPr lang="en-US" dirty="0"/>
          </a:p>
        </p:txBody>
      </p:sp>
    </p:spTree>
    <p:extLst>
      <p:ext uri="{BB962C8B-B14F-4D97-AF65-F5344CB8AC3E}">
        <p14:creationId xmlns:p14="http://schemas.microsoft.com/office/powerpoint/2010/main" val="372955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826623"/>
            <a:ext cx="10972800" cy="4546350"/>
          </a:xfrm>
        </p:spPr>
        <p:txBody>
          <a:bodyPr>
            <a:noAutofit/>
          </a:bodyPr>
          <a:lstStyle/>
          <a:p>
            <a:pPr marL="57150" indent="0" fontAlgn="base">
              <a:spcBef>
                <a:spcPts val="0"/>
              </a:spcBef>
              <a:buNone/>
            </a:pPr>
            <a:r>
              <a:rPr lang="en-US" sz="2200" b="1" dirty="0"/>
              <a:t>21.  Business Associate Agreement (BAA):</a:t>
            </a:r>
            <a:endParaRPr lang="en-US" sz="2200" dirty="0"/>
          </a:p>
          <a:p>
            <a:pPr lvl="1" fontAlgn="base">
              <a:spcBef>
                <a:spcPts val="0"/>
              </a:spcBef>
              <a:spcAft>
                <a:spcPts val="1200"/>
              </a:spcAft>
            </a:pPr>
            <a:r>
              <a:rPr lang="en-US" sz="2200" dirty="0"/>
              <a:t>The BAA template provided in section 14.02 is intended </a:t>
            </a:r>
            <a:r>
              <a:rPr lang="en-US" sz="2200" dirty="0">
                <a:solidFill>
                  <a:schemeClr val="accent3"/>
                </a:solidFill>
              </a:rPr>
              <a:t>for use in the uncommon event that one Participant becomes the Business Associate of another Participant </a:t>
            </a:r>
            <a:r>
              <a:rPr lang="en-US" sz="2200" u="sng" dirty="0">
                <a:solidFill>
                  <a:schemeClr val="tx2"/>
                </a:solidFill>
              </a:rPr>
              <a:t>due to one Participant providing a service to another Participant</a:t>
            </a:r>
            <a:r>
              <a:rPr lang="en-US" sz="2200" dirty="0">
                <a:solidFill>
                  <a:schemeClr val="accent2"/>
                </a:solidFill>
              </a:rPr>
              <a:t> </a:t>
            </a:r>
            <a:r>
              <a:rPr lang="en-US" sz="2200" dirty="0"/>
              <a:t>who provides access to PHI.</a:t>
            </a:r>
          </a:p>
          <a:p>
            <a:pPr lvl="1" fontAlgn="base">
              <a:spcAft>
                <a:spcPts val="1200"/>
              </a:spcAft>
            </a:pPr>
            <a:r>
              <a:rPr lang="en-US" sz="2200" dirty="0"/>
              <a:t>The BAA template reduces the chance Participants get locked into a disagreement regarding use of respective business associate agreements.</a:t>
            </a:r>
          </a:p>
          <a:p>
            <a:pPr lvl="1" fontAlgn="base">
              <a:spcAft>
                <a:spcPts val="1200"/>
              </a:spcAft>
            </a:pPr>
            <a:r>
              <a:rPr lang="en-US" sz="2200" dirty="0"/>
              <a:t>Participants can propose the other Participant agree to change terms, but may not insist upon adding components not required by HIPAA.</a:t>
            </a:r>
          </a:p>
          <a:p>
            <a:pPr lvl="1" fontAlgn="base"/>
            <a:endParaRPr lang="en-US" sz="2200" dirty="0"/>
          </a:p>
        </p:txBody>
      </p:sp>
      <p:sp>
        <p:nvSpPr>
          <p:cNvPr id="4" name="Footer Placeholder 3"/>
          <p:cNvSpPr>
            <a:spLocks noGrp="1"/>
          </p:cNvSpPr>
          <p:nvPr>
            <p:ph type="ftr" sz="quarter" idx="3"/>
          </p:nvPr>
        </p:nvSpPr>
        <p:spPr>
          <a:xfrm>
            <a:off x="1090724" y="6448961"/>
            <a:ext cx="6191225"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19</a:t>
            </a:fld>
            <a:endParaRPr lang="en-US" dirty="0"/>
          </a:p>
        </p:txBody>
      </p:sp>
      <p:sp>
        <p:nvSpPr>
          <p:cNvPr id="6" name="Rounded Rectangle 5"/>
          <p:cNvSpPr/>
          <p:nvPr/>
        </p:nvSpPr>
        <p:spPr>
          <a:xfrm>
            <a:off x="647590" y="5614677"/>
            <a:ext cx="10896820" cy="49026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dirty="0"/>
              <a:t>The DURSA’s BAA template might be used with another, specific  Participant, but </a:t>
            </a:r>
            <a:r>
              <a:rPr lang="en-US" u="sng" dirty="0"/>
              <a:t>not</a:t>
            </a:r>
            <a:r>
              <a:rPr lang="en-US" dirty="0"/>
              <a:t> with the eHealth Exchange.</a:t>
            </a:r>
          </a:p>
        </p:txBody>
      </p:sp>
    </p:spTree>
    <p:extLst>
      <p:ext uri="{BB962C8B-B14F-4D97-AF65-F5344CB8AC3E}">
        <p14:creationId xmlns:p14="http://schemas.microsoft.com/office/powerpoint/2010/main" val="34986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787A-DA62-9D9F-99FB-0C8466932ECC}"/>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E965740E-19BB-21B3-80BC-A79E3C59E739}"/>
              </a:ext>
            </a:extLst>
          </p:cNvPr>
          <p:cNvSpPr>
            <a:spLocks noGrp="1"/>
          </p:cNvSpPr>
          <p:nvPr>
            <p:ph idx="1"/>
          </p:nvPr>
        </p:nvSpPr>
        <p:spPr/>
        <p:txBody>
          <a:bodyPr/>
          <a:lstStyle/>
          <a:p>
            <a:pPr marL="457200" indent="-457200">
              <a:buFont typeface="+mj-lt"/>
              <a:buAutoNum type="arabicPeriod"/>
            </a:pPr>
            <a:r>
              <a:rPr lang="en-US" dirty="0"/>
              <a:t>DURSA Highlights</a:t>
            </a:r>
          </a:p>
          <a:p>
            <a:pPr marL="457200" indent="-457200">
              <a:buFont typeface="+mj-lt"/>
              <a:buAutoNum type="arabicPeriod"/>
            </a:pPr>
            <a:endParaRPr lang="en-US" dirty="0"/>
          </a:p>
          <a:p>
            <a:pPr marL="457200" indent="-457200">
              <a:buFont typeface="+mj-lt"/>
              <a:buAutoNum type="arabicPeriod"/>
            </a:pPr>
            <a:r>
              <a:rPr lang="en-US" dirty="0"/>
              <a:t>DURSA Frequently Asked Questions (FAQ)</a:t>
            </a:r>
          </a:p>
          <a:p>
            <a:pPr marL="457200" indent="-457200">
              <a:buFont typeface="+mj-lt"/>
              <a:buAutoNum type="arabicPeriod"/>
            </a:pPr>
            <a:endParaRPr lang="en-US" dirty="0"/>
          </a:p>
          <a:p>
            <a:pPr marL="457200" indent="-457200">
              <a:buFont typeface="+mj-lt"/>
              <a:buAutoNum type="arabicPeriod"/>
            </a:pPr>
            <a:r>
              <a:rPr lang="en-US" dirty="0"/>
              <a:t>How to Flow Down DURSA Provisions</a:t>
            </a:r>
          </a:p>
          <a:p>
            <a:pPr marL="457200" indent="-457200">
              <a:buFont typeface="+mj-lt"/>
              <a:buAutoNum type="arabicPeriod"/>
            </a:pPr>
            <a:endParaRPr lang="en-US" dirty="0"/>
          </a:p>
          <a:p>
            <a:pPr marL="457200" indent="-457200">
              <a:buFont typeface="+mj-lt"/>
              <a:buAutoNum type="arabicPeriod"/>
            </a:pPr>
            <a:r>
              <a:rPr lang="en-US" dirty="0"/>
              <a:t>DURSA Permitted Purposes and Crosswalk With Purpose of Use Codes</a:t>
            </a:r>
          </a:p>
          <a:p>
            <a:pPr marL="457200" indent="-457200">
              <a:buFont typeface="+mj-lt"/>
              <a:buAutoNum type="arabicPeriod"/>
            </a:pPr>
            <a:endParaRPr lang="en-US" dirty="0"/>
          </a:p>
          <a:p>
            <a:pPr marL="457200" indent="-457200">
              <a:buFont typeface="+mj-lt"/>
              <a:buAutoNum type="arabicPeriod"/>
            </a:pPr>
            <a:r>
              <a:rPr lang="en-US" dirty="0"/>
              <a:t>DURSA and the TEFCA Common Agreement: Comparison of the Required Flow Downs</a:t>
            </a:r>
          </a:p>
          <a:p>
            <a:pPr marL="457200" indent="-457200">
              <a:buFont typeface="+mj-lt"/>
              <a:buAutoNum type="arabicPeriod"/>
            </a:pPr>
            <a:endParaRPr lang="en-US" dirty="0"/>
          </a:p>
        </p:txBody>
      </p:sp>
      <p:sp>
        <p:nvSpPr>
          <p:cNvPr id="4" name="Footer Placeholder 3">
            <a:extLst>
              <a:ext uri="{FF2B5EF4-FFF2-40B4-BE49-F238E27FC236}">
                <a16:creationId xmlns:a16="http://schemas.microsoft.com/office/drawing/2014/main" id="{38E87DA3-E5F3-6BAD-E030-378412A9D99E}"/>
              </a:ext>
            </a:extLst>
          </p:cNvPr>
          <p:cNvSpPr>
            <a:spLocks noGrp="1"/>
          </p:cNvSpPr>
          <p:nvPr>
            <p:ph type="ftr" sz="quarter" idx="3"/>
          </p:nvPr>
        </p:nvSpPr>
        <p:spPr/>
        <p:txBody>
          <a:bodyPr/>
          <a:lstStyle/>
          <a:p>
            <a:r>
              <a:rPr lang="en-US"/>
              <a:t>©Copyright eHealth Exchange. All Rights Reserved. </a:t>
            </a:r>
            <a:endParaRPr lang="en-US" dirty="0"/>
          </a:p>
        </p:txBody>
      </p:sp>
      <p:sp>
        <p:nvSpPr>
          <p:cNvPr id="5" name="Slide Number Placeholder 4">
            <a:extLst>
              <a:ext uri="{FF2B5EF4-FFF2-40B4-BE49-F238E27FC236}">
                <a16:creationId xmlns:a16="http://schemas.microsoft.com/office/drawing/2014/main" id="{7B9302E3-EF69-82D2-1386-EBF75B54542A}"/>
              </a:ext>
            </a:extLst>
          </p:cNvPr>
          <p:cNvSpPr>
            <a:spLocks noGrp="1"/>
          </p:cNvSpPr>
          <p:nvPr>
            <p:ph type="sldNum" sz="quarter" idx="4"/>
          </p:nvPr>
        </p:nvSpPr>
        <p:spPr/>
        <p:txBody>
          <a:bodyPr/>
          <a:lstStyle/>
          <a:p>
            <a:fld id="{110F2CD9-D4A6-D649-B317-3FECD8B02543}" type="slidenum">
              <a:rPr lang="en-US" smtClean="0"/>
              <a:pPr/>
              <a:t>2</a:t>
            </a:fld>
            <a:endParaRPr lang="en-US" dirty="0"/>
          </a:p>
        </p:txBody>
      </p:sp>
    </p:spTree>
    <p:extLst>
      <p:ext uri="{BB962C8B-B14F-4D97-AF65-F5344CB8AC3E}">
        <p14:creationId xmlns:p14="http://schemas.microsoft.com/office/powerpoint/2010/main" val="2269556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86C810-1C8B-154C-8B4F-203A031B1D1E}"/>
              </a:ext>
            </a:extLst>
          </p:cNvPr>
          <p:cNvSpPr>
            <a:spLocks noGrp="1"/>
          </p:cNvSpPr>
          <p:nvPr>
            <p:ph type="body" sz="quarter" idx="13"/>
          </p:nvPr>
        </p:nvSpPr>
        <p:spPr>
          <a:xfrm>
            <a:off x="0" y="3013363"/>
            <a:ext cx="12192000" cy="831273"/>
          </a:xfrm>
        </p:spPr>
        <p:txBody>
          <a:bodyPr>
            <a:noAutofit/>
          </a:bodyPr>
          <a:lstStyle/>
          <a:p>
            <a:pPr marL="0" indent="0">
              <a:buNone/>
            </a:pPr>
            <a:r>
              <a:rPr lang="en-US" sz="3200" b="1" dirty="0">
                <a:solidFill>
                  <a:schemeClr val="bg1"/>
                </a:solidFill>
              </a:rPr>
              <a:t>Section 2:</a:t>
            </a:r>
          </a:p>
          <a:p>
            <a:pPr marL="0" indent="0">
              <a:buNone/>
            </a:pPr>
            <a:r>
              <a:rPr lang="en-US" sz="3200" b="1" dirty="0">
                <a:solidFill>
                  <a:schemeClr val="bg1"/>
                </a:solidFill>
              </a:rPr>
              <a:t>DURSA Frequently Asked Questions (FAQ)</a:t>
            </a:r>
          </a:p>
        </p:txBody>
      </p:sp>
    </p:spTree>
    <p:extLst>
      <p:ext uri="{BB962C8B-B14F-4D97-AF65-F5344CB8AC3E}">
        <p14:creationId xmlns:p14="http://schemas.microsoft.com/office/powerpoint/2010/main" val="3175596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May I ask other participants to demonstrate that they follow DURSA requirements and/or Applicable Law?  </a:t>
            </a:r>
          </a:p>
        </p:txBody>
      </p:sp>
      <p:sp>
        <p:nvSpPr>
          <p:cNvPr id="3" name="Content Placeholder 2"/>
          <p:cNvSpPr>
            <a:spLocks noGrp="1"/>
          </p:cNvSpPr>
          <p:nvPr>
            <p:ph idx="1"/>
          </p:nvPr>
        </p:nvSpPr>
        <p:spPr/>
        <p:txBody>
          <a:bodyPr/>
          <a:lstStyle/>
          <a:p>
            <a:pPr marL="0" indent="0">
              <a:buNone/>
            </a:pPr>
            <a:r>
              <a:rPr lang="en-US" dirty="0"/>
              <a:t>A Participant may </a:t>
            </a:r>
            <a:r>
              <a:rPr lang="en-US" b="1" dirty="0">
                <a:solidFill>
                  <a:schemeClr val="tx2"/>
                </a:solidFill>
              </a:rPr>
              <a:t>NOT</a:t>
            </a:r>
            <a:r>
              <a:rPr lang="en-US" dirty="0">
                <a:solidFill>
                  <a:schemeClr val="tx2"/>
                </a:solidFill>
              </a:rPr>
              <a:t> </a:t>
            </a:r>
            <a:r>
              <a:rPr lang="en-US" dirty="0"/>
              <a:t>require other Participants to provide proof of their adherence to DURSA or Applicable Law.  By signing the DURSA, each Participant already represents that each of its Transactions complies with the requirements of the DURSA and with Applicable Law.  Section 13 of the DURSA details these representations and embodies these core principles of trusted exchange.  </a:t>
            </a:r>
          </a:p>
          <a:p>
            <a:pPr marL="0" indent="0">
              <a:buNone/>
            </a:pPr>
            <a:endParaRPr lang="en-US" dirty="0"/>
          </a:p>
          <a:p>
            <a:pPr marL="0" indent="0">
              <a:buNone/>
            </a:pPr>
            <a:r>
              <a:rPr lang="en-US" dirty="0"/>
              <a:t>If a Participant has concerns that another Participant may not be complying with the DURSA and/or Applicable Law, the Participant should raise those concerns with the other Participant.  If informal communications with the other Participant do not alleviate the Participant’s concerns, the concern may be brought to the attention of eHealth Exchange management to facilitate further informal discussion and/or the Participant may initiate the Dispute Resolution Process.  However, the appropriate recourse is NOT for one Participant to require proof of DURSA and/or Applicable Law compliance from another Participant. </a:t>
            </a:r>
          </a:p>
        </p:txBody>
      </p:sp>
      <p:sp>
        <p:nvSpPr>
          <p:cNvPr id="4" name="Footer Placeholder 3"/>
          <p:cNvSpPr>
            <a:spLocks noGrp="1"/>
          </p:cNvSpPr>
          <p:nvPr>
            <p:ph type="ftr" sz="quarter" idx="3"/>
          </p:nvPr>
        </p:nvSpPr>
        <p:spPr/>
        <p:txBody>
          <a:body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21</a:t>
            </a:fld>
            <a:endParaRPr lang="en-US" dirty="0"/>
          </a:p>
        </p:txBody>
      </p:sp>
    </p:spTree>
    <p:extLst>
      <p:ext uri="{BB962C8B-B14F-4D97-AF65-F5344CB8AC3E}">
        <p14:creationId xmlns:p14="http://schemas.microsoft.com/office/powerpoint/2010/main" val="4264651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I require other participants follow my organization’s internal policies?  What about my state’s laws? </a:t>
            </a:r>
          </a:p>
        </p:txBody>
      </p:sp>
      <p:sp>
        <p:nvSpPr>
          <p:cNvPr id="3" name="Content Placeholder 2"/>
          <p:cNvSpPr>
            <a:spLocks noGrp="1"/>
          </p:cNvSpPr>
          <p:nvPr>
            <p:ph idx="1"/>
          </p:nvPr>
        </p:nvSpPr>
        <p:spPr/>
        <p:txBody>
          <a:bodyPr>
            <a:noAutofit/>
          </a:bodyPr>
          <a:lstStyle/>
          <a:p>
            <a:pPr marL="0" indent="0">
              <a:buNone/>
            </a:pPr>
            <a:r>
              <a:rPr lang="en-US" dirty="0"/>
              <a:t>A Participant may </a:t>
            </a:r>
            <a:r>
              <a:rPr lang="en-US" b="1" dirty="0">
                <a:solidFill>
                  <a:schemeClr val="tx2"/>
                </a:solidFill>
              </a:rPr>
              <a:t>NOT</a:t>
            </a:r>
            <a:r>
              <a:rPr lang="en-US" dirty="0">
                <a:solidFill>
                  <a:schemeClr val="tx2"/>
                </a:solidFill>
              </a:rPr>
              <a:t> </a:t>
            </a:r>
            <a:r>
              <a:rPr lang="en-US" dirty="0"/>
              <a:t>impose its laws or policies upon other Participants.  The DURSA requires that all Participants comply with the terms of the DURSA, as well as the eHealth Exchange Operating Policies and Procedures (“OPPs”).  Provided a Participant’s internal policies are not in conflict with the DURSA and/or OPPs, a Participant is free to maintain such policies on its own behalf but may not impose such policies upon other Participants.  </a:t>
            </a:r>
          </a:p>
          <a:p>
            <a:pPr marL="0" indent="0">
              <a:buNone/>
            </a:pPr>
            <a:endParaRPr lang="en-US" dirty="0"/>
          </a:p>
          <a:p>
            <a:pPr marL="0" indent="0">
              <a:buNone/>
            </a:pPr>
            <a:r>
              <a:rPr lang="en-US" dirty="0"/>
              <a:t>The DURSA requires each Participant to comply with Applicable Law, but </a:t>
            </a:r>
            <a:r>
              <a:rPr lang="en-US" b="1" dirty="0">
                <a:solidFill>
                  <a:schemeClr val="tx2"/>
                </a:solidFill>
              </a:rPr>
              <a:t>what is Applicable Law for one Participant may not be Applicable Law for another Participant</a:t>
            </a:r>
            <a:r>
              <a:rPr lang="en-US" dirty="0">
                <a:solidFill>
                  <a:schemeClr val="tx2"/>
                </a:solidFill>
              </a:rPr>
              <a:t>.  Because </a:t>
            </a:r>
            <a:r>
              <a:rPr lang="en-US" dirty="0"/>
              <a:t>many states have their own medical record privacy laws, the full scope of Applicable Law across all Participants will be different.  Part of the beauty of the DURSA is that it requires and permits each Participant to fully comply with its Applicable Law without requiring all Participants to comply with the laws of all 50 states, D.C., and U.S. territories. </a:t>
            </a:r>
          </a:p>
        </p:txBody>
      </p:sp>
      <p:sp>
        <p:nvSpPr>
          <p:cNvPr id="4" name="Footer Placeholder 3"/>
          <p:cNvSpPr>
            <a:spLocks noGrp="1"/>
          </p:cNvSpPr>
          <p:nvPr>
            <p:ph type="ftr" sz="quarter" idx="3"/>
          </p:nvPr>
        </p:nvSpPr>
        <p:spPr/>
        <p:txBody>
          <a:body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22</a:t>
            </a:fld>
            <a:endParaRPr lang="en-US" dirty="0"/>
          </a:p>
        </p:txBody>
      </p:sp>
    </p:spTree>
    <p:extLst>
      <p:ext uri="{BB962C8B-B14F-4D97-AF65-F5344CB8AC3E}">
        <p14:creationId xmlns:p14="http://schemas.microsoft.com/office/powerpoint/2010/main" val="2660118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1873"/>
            <a:ext cx="10972800" cy="4816933"/>
          </a:xfrm>
        </p:spPr>
        <p:txBody>
          <a:bodyPr>
            <a:noAutofit/>
          </a:bodyPr>
          <a:lstStyle/>
          <a:p>
            <a:pPr marL="0" indent="0">
              <a:buNone/>
            </a:pPr>
            <a:r>
              <a:rPr lang="en-US" sz="1700" dirty="0"/>
              <a:t>Here is an example of how this situation could unfold:  </a:t>
            </a:r>
          </a:p>
          <a:p>
            <a:pPr marL="0" indent="0">
              <a:buNone/>
            </a:pPr>
            <a:endParaRPr lang="en-US" sz="1700" dirty="0"/>
          </a:p>
          <a:p>
            <a:pPr marL="0" indent="0">
              <a:buNone/>
            </a:pPr>
            <a:r>
              <a:rPr lang="en-US" sz="1700" dirty="0"/>
              <a:t>An individual has recently relocated from Virginia to Alaska.  The individual is HIV+ and was actively under the care of a physician for this condition while residing in Virginia.  The individual establishes a treatment relationship with a physician in Alaska to, among other things, manage the individual’s HIV.  Both the Virginia and Alaska physicians are part of networks that exchange electronic health information with Virginia and Alaska eHealth Exchange Participants.  The individual’s Alaska physician wants information from the individual’s former physician in Virginia about how the individual responded to a specific antiretroviral medication as part of the Alaska physician’s treatment of the individual.  The Alaska physician initiates a query through the Alaska network and, since it is an eHealth Exchange Participant, the query is routed to the Virginia physician via the Virginia network in which the Virginia physician participates.  </a:t>
            </a:r>
          </a:p>
          <a:p>
            <a:pPr marL="0" indent="0">
              <a:buNone/>
            </a:pPr>
            <a:endParaRPr lang="en-US" sz="1700" dirty="0"/>
          </a:p>
          <a:p>
            <a:pPr marL="0" indent="0">
              <a:buNone/>
            </a:pPr>
            <a:r>
              <a:rPr lang="en-US" sz="1700" dirty="0"/>
              <a:t>The Alaska eHealth Exchange Participant and the Virginia eHealth Exchange Participant are either Covered Entities themselves or Business Associates of the physician Covered Entities under HIPAA.  Therefore, HIPAA is Applicable Law for both the Alaska and Virginia eHealth Exchange Participants.  However, let’s assume that Virginia state law requires that an individual provide written authorization to the Virginia physician before the physician can disclose any HIV-related information, even if the reason for the disclosure is to help another physician provide treatment to the individual.  The Virginia law is not preempted by HIPAA because it is not in conflict with HIPAA by being more protective of the individual’s privacy.  Let’s assume that Alaska law simply tracks HIPAA and does not impose any additional protections for medical records that reveal an individual’s HIV status and related information. </a:t>
            </a:r>
          </a:p>
        </p:txBody>
      </p:sp>
      <p:sp>
        <p:nvSpPr>
          <p:cNvPr id="4" name="Footer Placeholder 3"/>
          <p:cNvSpPr>
            <a:spLocks noGrp="1"/>
          </p:cNvSpPr>
          <p:nvPr>
            <p:ph type="ftr" sz="quarter" idx="3"/>
          </p:nvPr>
        </p:nvSpPr>
        <p:spPr/>
        <p:txBody>
          <a:body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23</a:t>
            </a:fld>
            <a:endParaRPr lang="en-US" dirty="0"/>
          </a:p>
        </p:txBody>
      </p:sp>
    </p:spTree>
    <p:extLst>
      <p:ext uri="{BB962C8B-B14F-4D97-AF65-F5344CB8AC3E}">
        <p14:creationId xmlns:p14="http://schemas.microsoft.com/office/powerpoint/2010/main" val="3776110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1873"/>
            <a:ext cx="10972800" cy="4816933"/>
          </a:xfrm>
        </p:spPr>
        <p:txBody>
          <a:bodyPr>
            <a:noAutofit/>
          </a:bodyPr>
          <a:lstStyle/>
          <a:p>
            <a:pPr marL="0" indent="0">
              <a:buNone/>
            </a:pPr>
            <a:r>
              <a:rPr lang="en-US" dirty="0"/>
              <a:t>It is important to be clear that the Virginia requirement is state law that applies to the Virginia physician and is mandatory.  This is very different from a policy that an eHealth Exchange Participant might adopt to limit disclosure of electronic health information outside the Participant’s network.  It is appropriate for the Alaska physician to request the individual’s HIV information for treatment purposes, and this request can be sent via the eHealth Exchange to the Virginia physician.  However, Virginia law requires the Virginia physician to obtain the individual’s written authorization before the physician may disclose those records to the Alaska physician.  In other words, the query is valid since it is for a Permitted Purpose—Treatment—and the Alaska physician and the Alaska eHealth Exchange Participant have complied with HIPAA and Alaska law.  However, the Virginia physician is not permitted by law to disclose the HIV information unless the individual provides written authorization to the Virginia physician.  </a:t>
            </a:r>
          </a:p>
          <a:p>
            <a:pPr marL="0" indent="0">
              <a:buNone/>
            </a:pPr>
            <a:endParaRPr lang="en-US" dirty="0"/>
          </a:p>
          <a:p>
            <a:pPr marL="0" indent="0">
              <a:buNone/>
            </a:pPr>
            <a:r>
              <a:rPr lang="en-US" dirty="0"/>
              <a:t>The Virginia eHealth Exchange Participant may refuse to respond to the request from the Alaska eHealth Exchange Participant if the Virginia Participant does not have the patient’s written authorization for the disclosure because Virginia law prohibits disclosure of HIV-related information without such a written authorization. </a:t>
            </a:r>
          </a:p>
        </p:txBody>
      </p:sp>
      <p:sp>
        <p:nvSpPr>
          <p:cNvPr id="4" name="Footer Placeholder 3"/>
          <p:cNvSpPr>
            <a:spLocks noGrp="1"/>
          </p:cNvSpPr>
          <p:nvPr>
            <p:ph type="ftr" sz="quarter" idx="3"/>
          </p:nvPr>
        </p:nvSpPr>
        <p:spPr/>
        <p:txBody>
          <a:body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24</a:t>
            </a:fld>
            <a:endParaRPr lang="en-US" dirty="0"/>
          </a:p>
        </p:txBody>
      </p:sp>
    </p:spTree>
    <p:extLst>
      <p:ext uri="{BB962C8B-B14F-4D97-AF65-F5344CB8AC3E}">
        <p14:creationId xmlns:p14="http://schemas.microsoft.com/office/powerpoint/2010/main" val="227875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1873"/>
            <a:ext cx="10972800" cy="4816933"/>
          </a:xfrm>
        </p:spPr>
        <p:txBody>
          <a:bodyPr>
            <a:noAutofit/>
          </a:bodyPr>
          <a:lstStyle/>
          <a:p>
            <a:pPr marL="0" indent="0">
              <a:buNone/>
            </a:pPr>
            <a:r>
              <a:rPr lang="en-US" dirty="0"/>
              <a:t>Contrast that with a situation in which there is no state law that imposes requirements more stringent than HIPAA for the disclosure of HIV information, and the state HIE that serves as an eHealth Exchange Participant adopts a policy that imposes additional consent/authorization requirements on the disclosure of HIV-related information.  There may be many reasons that a Participant would adopt such a policy, but the key point is that it is not required by law.  Therefore, the Participant is not permitted to use the policy as a reason to refuse to provide HIV-related information that is requested by another eHealth Exchange Participant for a Permitted Purpose. </a:t>
            </a:r>
          </a:p>
        </p:txBody>
      </p:sp>
      <p:sp>
        <p:nvSpPr>
          <p:cNvPr id="4" name="Footer Placeholder 3"/>
          <p:cNvSpPr>
            <a:spLocks noGrp="1"/>
          </p:cNvSpPr>
          <p:nvPr>
            <p:ph type="ftr" sz="quarter" idx="3"/>
          </p:nvPr>
        </p:nvSpPr>
        <p:spPr/>
        <p:txBody>
          <a:body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25</a:t>
            </a:fld>
            <a:endParaRPr lang="en-US" dirty="0"/>
          </a:p>
        </p:txBody>
      </p:sp>
    </p:spTree>
    <p:extLst>
      <p:ext uri="{BB962C8B-B14F-4D97-AF65-F5344CB8AC3E}">
        <p14:creationId xmlns:p14="http://schemas.microsoft.com/office/powerpoint/2010/main" val="1547026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that I request data for Treatment purposes from at least 1 other Participant, may I respond to Participant A but not Participant B? </a:t>
            </a:r>
          </a:p>
        </p:txBody>
      </p:sp>
      <p:sp>
        <p:nvSpPr>
          <p:cNvPr id="3" name="Content Placeholder 2"/>
          <p:cNvSpPr>
            <a:spLocks noGrp="1"/>
          </p:cNvSpPr>
          <p:nvPr>
            <p:ph idx="1"/>
          </p:nvPr>
        </p:nvSpPr>
        <p:spPr>
          <a:xfrm>
            <a:off x="609599" y="1893605"/>
            <a:ext cx="11189313" cy="4115201"/>
          </a:xfrm>
        </p:spPr>
        <p:txBody>
          <a:bodyPr>
            <a:noAutofit/>
          </a:bodyPr>
          <a:lstStyle/>
          <a:p>
            <a:pPr marL="0" indent="0">
              <a:buNone/>
            </a:pPr>
            <a:r>
              <a:rPr lang="en-US" sz="1700" b="1" dirty="0">
                <a:solidFill>
                  <a:schemeClr val="tx2"/>
                </a:solidFill>
              </a:rPr>
              <a:t>No</a:t>
            </a:r>
            <a:r>
              <a:rPr lang="en-US" sz="1700" dirty="0">
                <a:solidFill>
                  <a:schemeClr val="tx2"/>
                </a:solidFill>
              </a:rPr>
              <a:t>, Participants may </a:t>
            </a:r>
            <a:r>
              <a:rPr lang="en-US" sz="1700" b="1" dirty="0">
                <a:solidFill>
                  <a:schemeClr val="tx2"/>
                </a:solidFill>
              </a:rPr>
              <a:t>NOT</a:t>
            </a:r>
            <a:r>
              <a:rPr lang="en-US" sz="1700" dirty="0">
                <a:solidFill>
                  <a:schemeClr val="tx2"/>
                </a:solidFill>
              </a:rPr>
              <a:t> choose to whom they respond for purposes of Treatment.  If a Participant requests data for Treatment purposes from any Participant, it must respond to requests for Treatment purposes </a:t>
            </a:r>
            <a:r>
              <a:rPr lang="en-US" sz="1700" b="1" dirty="0">
                <a:solidFill>
                  <a:schemeClr val="tx2"/>
                </a:solidFill>
              </a:rPr>
              <a:t>from all Participants</a:t>
            </a:r>
            <a:r>
              <a:rPr lang="en-US" sz="1700" dirty="0">
                <a:solidFill>
                  <a:schemeClr val="tx2"/>
                </a:solidFill>
              </a:rPr>
              <a:t>.  This is referred to as the DURSA’s “Duty to Respond” (see Section 12.01), and it is a foundational principle of the eHealth Exchange.  </a:t>
            </a:r>
          </a:p>
          <a:p>
            <a:pPr marL="0" indent="0">
              <a:buNone/>
            </a:pPr>
            <a:endParaRPr lang="en-US" sz="1700" dirty="0">
              <a:solidFill>
                <a:schemeClr val="tx2"/>
              </a:solidFill>
            </a:endParaRPr>
          </a:p>
          <a:p>
            <a:pPr marL="0" indent="0">
              <a:buNone/>
            </a:pPr>
            <a:r>
              <a:rPr lang="en-US" sz="1700" dirty="0">
                <a:solidFill>
                  <a:schemeClr val="tx2"/>
                </a:solidFill>
              </a:rPr>
              <a:t>The Duty to Respond also includes a “null-response” obligation.  This means that the Participant must respond to all Treatment-based requests with either: (i) the information requested; or (ii) a standardized response that the information is not available (i.e., the Participant does not have and/or cannot locate the information requested) or that it cannot be exchanged (e.g., the information is subject to an individual’s restriction in accordance with 45 C.F.R. § 164.522).  </a:t>
            </a:r>
          </a:p>
          <a:p>
            <a:pPr marL="0" indent="0">
              <a:buNone/>
            </a:pPr>
            <a:endParaRPr lang="en-US" sz="1700" dirty="0">
              <a:solidFill>
                <a:schemeClr val="tx2"/>
              </a:solidFill>
            </a:endParaRPr>
          </a:p>
          <a:p>
            <a:pPr marL="0" indent="0">
              <a:buNone/>
            </a:pPr>
            <a:r>
              <a:rPr lang="en-US" sz="1700" b="1" dirty="0">
                <a:solidFill>
                  <a:schemeClr val="tx2"/>
                </a:solidFill>
              </a:rPr>
              <a:t>Participants cannot discriminate against other Participants when responding to Treatment requests</a:t>
            </a:r>
            <a:r>
              <a:rPr lang="en-US" sz="1700" dirty="0">
                <a:solidFill>
                  <a:schemeClr val="tx2"/>
                </a:solidFill>
              </a:rPr>
              <a:t>.  The Duty to Respond means that an eHealth Exchange Participant must respond in the same manner to all other Participants that request information for Treatment.  Any Participant requesting information for Treatment must still have appropriate legal authority to make the request, including valid consent or authorization if required by Applicable Law.  However, if a Participant that requests information for Treatment receives a Treatment-based request from another Participant, the Participant must respond under the Duty to Respond.  </a:t>
            </a:r>
            <a:r>
              <a:rPr lang="en-US" sz="1700" b="1" dirty="0">
                <a:solidFill>
                  <a:schemeClr val="tx2"/>
                </a:solidFill>
              </a:rPr>
              <a:t>A Participant cannot “pick and choose” the other Participants to which it will respond</a:t>
            </a:r>
            <a:r>
              <a:rPr lang="en-US" sz="1700" dirty="0">
                <a:solidFill>
                  <a:schemeClr val="tx2"/>
                </a:solidFill>
              </a:rPr>
              <a:t>. </a:t>
            </a:r>
          </a:p>
        </p:txBody>
      </p:sp>
      <p:sp>
        <p:nvSpPr>
          <p:cNvPr id="4" name="Footer Placeholder 3"/>
          <p:cNvSpPr>
            <a:spLocks noGrp="1"/>
          </p:cNvSpPr>
          <p:nvPr>
            <p:ph type="ftr" sz="quarter" idx="3"/>
          </p:nvPr>
        </p:nvSpPr>
        <p:spPr/>
        <p:txBody>
          <a:body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26</a:t>
            </a:fld>
            <a:endParaRPr lang="en-US" dirty="0"/>
          </a:p>
        </p:txBody>
      </p:sp>
    </p:spTree>
    <p:extLst>
      <p:ext uri="{BB962C8B-B14F-4D97-AF65-F5344CB8AC3E}">
        <p14:creationId xmlns:p14="http://schemas.microsoft.com/office/powerpoint/2010/main" val="3117393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 receiving data requested for Treatment purposes, are participants permitted to subsequently disclose that data to others for non-Treatment purposes?</a:t>
            </a:r>
          </a:p>
        </p:txBody>
      </p:sp>
      <p:sp>
        <p:nvSpPr>
          <p:cNvPr id="3" name="Content Placeholder 2"/>
          <p:cNvSpPr>
            <a:spLocks noGrp="1"/>
          </p:cNvSpPr>
          <p:nvPr>
            <p:ph idx="1"/>
          </p:nvPr>
        </p:nvSpPr>
        <p:spPr>
          <a:xfrm>
            <a:off x="609599" y="1893605"/>
            <a:ext cx="11189313" cy="4115201"/>
          </a:xfrm>
        </p:spPr>
        <p:txBody>
          <a:bodyPr>
            <a:noAutofit/>
          </a:bodyPr>
          <a:lstStyle/>
          <a:p>
            <a:pPr marL="0" indent="0">
              <a:buNone/>
            </a:pPr>
            <a:r>
              <a:rPr lang="en-US" sz="1700" b="1" dirty="0">
                <a:solidFill>
                  <a:schemeClr val="tx2"/>
                </a:solidFill>
              </a:rPr>
              <a:t>Yes</a:t>
            </a:r>
            <a:r>
              <a:rPr lang="en-US" sz="1700" dirty="0">
                <a:solidFill>
                  <a:schemeClr val="tx2"/>
                </a:solidFill>
              </a:rPr>
              <a:t>,</a:t>
            </a:r>
            <a:r>
              <a:rPr lang="en-US" sz="1700" b="1" dirty="0">
                <a:solidFill>
                  <a:schemeClr val="tx2"/>
                </a:solidFill>
              </a:rPr>
              <a:t> </a:t>
            </a:r>
            <a:r>
              <a:rPr lang="en-US" sz="1700" dirty="0">
                <a:solidFill>
                  <a:schemeClr val="tx2"/>
                </a:solidFill>
              </a:rPr>
              <a:t>DURSA section 5.02 (Permitted Future Uses) generally permits Recipients retain, use and re-disclose Message Content in accordance with Applicable Law and the Recipient’s record retention policies and procedures.  </a:t>
            </a:r>
          </a:p>
          <a:p>
            <a:pPr marL="0" indent="0">
              <a:buNone/>
            </a:pPr>
            <a:endParaRPr lang="en-US" sz="1700" dirty="0">
              <a:solidFill>
                <a:schemeClr val="tx2"/>
              </a:solidFill>
            </a:endParaRPr>
          </a:p>
          <a:p>
            <a:pPr marL="0" indent="0">
              <a:buNone/>
            </a:pPr>
            <a:r>
              <a:rPr lang="en-US" sz="1700" dirty="0">
                <a:solidFill>
                  <a:schemeClr val="tx2"/>
                </a:solidFill>
              </a:rPr>
              <a:t>If the Recipient is a Participant that is a Business Associate of its Participant Users, such Participant may retain, use and re-disclose Message Content in accordance with Applicable Law and the agreements between the Participant and its Participant Users. </a:t>
            </a:r>
            <a:endParaRPr lang="en-US" sz="1700" dirty="0"/>
          </a:p>
        </p:txBody>
      </p:sp>
      <p:sp>
        <p:nvSpPr>
          <p:cNvPr id="4" name="Footer Placeholder 3"/>
          <p:cNvSpPr>
            <a:spLocks noGrp="1"/>
          </p:cNvSpPr>
          <p:nvPr>
            <p:ph type="ftr" sz="quarter" idx="3"/>
          </p:nvPr>
        </p:nvSpPr>
        <p:spPr/>
        <p:txBody>
          <a:body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27</a:t>
            </a:fld>
            <a:endParaRPr lang="en-US" dirty="0"/>
          </a:p>
        </p:txBody>
      </p:sp>
    </p:spTree>
    <p:extLst>
      <p:ext uri="{BB962C8B-B14F-4D97-AF65-F5344CB8AC3E}">
        <p14:creationId xmlns:p14="http://schemas.microsoft.com/office/powerpoint/2010/main" val="2398081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86C810-1C8B-154C-8B4F-203A031B1D1E}"/>
              </a:ext>
            </a:extLst>
          </p:cNvPr>
          <p:cNvSpPr>
            <a:spLocks noGrp="1"/>
          </p:cNvSpPr>
          <p:nvPr>
            <p:ph type="body" sz="quarter" idx="13"/>
          </p:nvPr>
        </p:nvSpPr>
        <p:spPr>
          <a:xfrm>
            <a:off x="0" y="3013363"/>
            <a:ext cx="12192000" cy="831273"/>
          </a:xfrm>
        </p:spPr>
        <p:txBody>
          <a:bodyPr>
            <a:noAutofit/>
          </a:bodyPr>
          <a:lstStyle/>
          <a:p>
            <a:pPr marL="0" indent="0">
              <a:buNone/>
            </a:pPr>
            <a:r>
              <a:rPr lang="en-US" sz="3200" b="1" dirty="0">
                <a:solidFill>
                  <a:schemeClr val="bg1"/>
                </a:solidFill>
              </a:rPr>
              <a:t>Section 3:</a:t>
            </a:r>
          </a:p>
          <a:p>
            <a:pPr marL="0" indent="0">
              <a:buNone/>
            </a:pPr>
            <a:r>
              <a:rPr lang="en-US" sz="3200" b="1" dirty="0">
                <a:solidFill>
                  <a:schemeClr val="bg1"/>
                </a:solidFill>
              </a:rPr>
              <a:t>How to Flow Down DURSA Provisions</a:t>
            </a:r>
          </a:p>
        </p:txBody>
      </p:sp>
    </p:spTree>
    <p:extLst>
      <p:ext uri="{BB962C8B-B14F-4D97-AF65-F5344CB8AC3E}">
        <p14:creationId xmlns:p14="http://schemas.microsoft.com/office/powerpoint/2010/main" val="2997904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Which provisions of the DURSA must Participants flow down within their organization to their users?</a:t>
            </a:r>
          </a:p>
        </p:txBody>
      </p:sp>
      <p:sp>
        <p:nvSpPr>
          <p:cNvPr id="3" name="Content Placeholder 2"/>
          <p:cNvSpPr>
            <a:spLocks noGrp="1"/>
          </p:cNvSpPr>
          <p:nvPr>
            <p:ph idx="1"/>
          </p:nvPr>
        </p:nvSpPr>
        <p:spPr/>
        <p:txBody>
          <a:bodyPr>
            <a:normAutofit/>
          </a:bodyPr>
          <a:lstStyle/>
          <a:p>
            <a:pPr marL="0" indent="0">
              <a:buNone/>
            </a:pPr>
            <a:r>
              <a:rPr lang="en-US" b="1" dirty="0"/>
              <a:t>Participant Users:</a:t>
            </a:r>
            <a:r>
              <a:rPr lang="en-US" dirty="0"/>
              <a:t> The 7 DURSA obligations listed below must be flowed down within a Participant’s organization to each of its Participant Users in one or more legally enforceable written documents.  These documents may take different forms depending on your organization and may include contracts, addenda, or company policies and procedures.</a:t>
            </a:r>
          </a:p>
          <a:p>
            <a:pPr marL="457200" indent="-457200">
              <a:buFont typeface="+mj-lt"/>
              <a:buAutoNum type="arabicPeriod"/>
            </a:pPr>
            <a:r>
              <a:rPr lang="en-US" dirty="0"/>
              <a:t>Comply with all Applicable Law (</a:t>
            </a:r>
            <a:r>
              <a:rPr lang="en-US" dirty="0">
                <a:hlinkClick r:id="rId2"/>
              </a:rPr>
              <a:t>DURSA</a:t>
            </a:r>
            <a:r>
              <a:rPr lang="en-US" dirty="0"/>
              <a:t> Section 15.04 (</a:t>
            </a:r>
            <a:r>
              <a:rPr lang="en-US" dirty="0" err="1"/>
              <a:t>i</a:t>
            </a:r>
            <a:r>
              <a:rPr lang="en-US" dirty="0"/>
              <a:t>))</a:t>
            </a:r>
          </a:p>
          <a:p>
            <a:pPr marL="457200" indent="-457200">
              <a:buFont typeface="+mj-lt"/>
              <a:buAutoNum type="arabicPeriod"/>
            </a:pPr>
            <a:r>
              <a:rPr lang="en-US" dirty="0"/>
              <a:t>Reasonably cooperate with your organization regarding any issues related to the DURSA (DURSA Section 15.04 (ii))</a:t>
            </a:r>
          </a:p>
          <a:p>
            <a:pPr marL="457200" indent="-457200">
              <a:buFont typeface="+mj-lt"/>
              <a:buAutoNum type="arabicPeriod"/>
            </a:pPr>
            <a:r>
              <a:rPr lang="en-US" dirty="0"/>
              <a:t>Only request, retrieve, and send data for a Permitted Purpose, as defined in the DURSA (DURSA Section 15.04 (iii))</a:t>
            </a:r>
          </a:p>
          <a:p>
            <a:pPr marL="457200" indent="-457200">
              <a:buFont typeface="+mj-lt"/>
              <a:buAutoNum type="arabicPeriod"/>
            </a:pPr>
            <a:r>
              <a:rPr lang="en-US" dirty="0"/>
              <a:t>Only use data received via eHealth Exchange in accordance with Applicable Law, consistent with your data retention policies, and subject to any other applicable terms and conditions set forth in the DURSA dealing with the use of Message Content (DURSA Section 15.04 (iv))</a:t>
            </a:r>
          </a:p>
        </p:txBody>
      </p:sp>
      <p:sp>
        <p:nvSpPr>
          <p:cNvPr id="4"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88BD"/>
                </a:solidFill>
                <a:effectLst/>
                <a:uLnTx/>
                <a:uFillTx/>
                <a:latin typeface="Calibri"/>
                <a:ea typeface="+mn-ea"/>
                <a:cs typeface="+mn-cs"/>
              </a:rPr>
              <a:t>©Copyright eHealth Exchange. All Rights Reserved. </a:t>
            </a:r>
            <a:endParaRPr kumimoji="0" lang="en-US" sz="900" b="0" i="0" u="none" strike="noStrike" kern="1200" cap="none" spc="0" normalizeH="0" baseline="0" noProof="0" dirty="0">
              <a:ln>
                <a:noFill/>
              </a:ln>
              <a:solidFill>
                <a:srgbClr val="2088BD"/>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0F2CD9-D4A6-D649-B317-3FECD8B02543}" type="slidenum">
              <a:rPr kumimoji="0" lang="en-US" sz="1100" b="0" i="0" u="none" strike="noStrike" kern="1200" cap="none" spc="0" normalizeH="0" baseline="0" noProof="0" smtClean="0">
                <a:ln>
                  <a:noFill/>
                </a:ln>
                <a:solidFill>
                  <a:srgbClr val="2588B6"/>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en-US" sz="1100" b="0" i="0" u="none" strike="noStrike" kern="1200" cap="none" spc="0" normalizeH="0" baseline="0" noProof="0" dirty="0">
              <a:ln>
                <a:noFill/>
              </a:ln>
              <a:solidFill>
                <a:srgbClr val="2588B6"/>
              </a:solidFill>
              <a:effectLst/>
              <a:uLnTx/>
              <a:uFillTx/>
              <a:latin typeface="Calibri"/>
              <a:ea typeface="+mn-ea"/>
              <a:cs typeface="+mn-cs"/>
            </a:endParaRPr>
          </a:p>
        </p:txBody>
      </p:sp>
    </p:spTree>
    <p:extLst>
      <p:ext uri="{BB962C8B-B14F-4D97-AF65-F5344CB8AC3E}">
        <p14:creationId xmlns:p14="http://schemas.microsoft.com/office/powerpoint/2010/main" val="70867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86C810-1C8B-154C-8B4F-203A031B1D1E}"/>
              </a:ext>
            </a:extLst>
          </p:cNvPr>
          <p:cNvSpPr>
            <a:spLocks noGrp="1"/>
          </p:cNvSpPr>
          <p:nvPr>
            <p:ph type="body" sz="quarter" idx="13"/>
          </p:nvPr>
        </p:nvSpPr>
        <p:spPr>
          <a:xfrm>
            <a:off x="0" y="3013363"/>
            <a:ext cx="12192000" cy="831273"/>
          </a:xfrm>
        </p:spPr>
        <p:txBody>
          <a:bodyPr>
            <a:noAutofit/>
          </a:bodyPr>
          <a:lstStyle/>
          <a:p>
            <a:pPr marL="0" indent="0">
              <a:buNone/>
            </a:pPr>
            <a:r>
              <a:rPr lang="en-US" sz="3200" b="1" dirty="0">
                <a:solidFill>
                  <a:schemeClr val="bg1"/>
                </a:solidFill>
              </a:rPr>
              <a:t>Section 1:</a:t>
            </a:r>
          </a:p>
          <a:p>
            <a:pPr marL="0" indent="0">
              <a:buNone/>
            </a:pPr>
            <a:r>
              <a:rPr lang="en-US" sz="3200" b="1" dirty="0">
                <a:solidFill>
                  <a:schemeClr val="bg1"/>
                </a:solidFill>
              </a:rPr>
              <a:t>DURSA Highlights</a:t>
            </a:r>
          </a:p>
        </p:txBody>
      </p:sp>
    </p:spTree>
    <p:extLst>
      <p:ext uri="{BB962C8B-B14F-4D97-AF65-F5344CB8AC3E}">
        <p14:creationId xmlns:p14="http://schemas.microsoft.com/office/powerpoint/2010/main" val="3640210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Which provisions of the DURSA must Participants flow down within their organization to their users?  [continued]</a:t>
            </a:r>
          </a:p>
        </p:txBody>
      </p:sp>
      <p:sp>
        <p:nvSpPr>
          <p:cNvPr id="3" name="Content Placeholder 2"/>
          <p:cNvSpPr>
            <a:spLocks noGrp="1"/>
          </p:cNvSpPr>
          <p:nvPr>
            <p:ph idx="1"/>
          </p:nvPr>
        </p:nvSpPr>
        <p:spPr/>
        <p:txBody>
          <a:bodyPr>
            <a:normAutofit/>
          </a:bodyPr>
          <a:lstStyle/>
          <a:p>
            <a:pPr marL="457200" indent="-457200">
              <a:buFont typeface="+mj-lt"/>
              <a:buAutoNum type="arabicPeriod" startAt="5"/>
            </a:pPr>
            <a:r>
              <a:rPr lang="en-US" dirty="0"/>
              <a:t>Report suspected and confirmed Adverse Security Events to your organization in a manner and timeframe that will allow you to fulfill your obligations for Adverse Security Event notification (DURSA Section 14.04 and 15.04 (v))</a:t>
            </a:r>
          </a:p>
          <a:p>
            <a:pPr marL="457200" indent="-457200">
              <a:buFont typeface="+mj-lt"/>
              <a:buAutoNum type="arabicPeriod" startAt="5"/>
            </a:pPr>
            <a:r>
              <a:rPr lang="en-US" dirty="0"/>
              <a:t>Refrain from disclosing any passwords, digital security certificates issued for use on the eHealth Exchange, or any other security measures issued by you or by the eHealth Exchange (DURSA Section 15.04 (vi))</a:t>
            </a:r>
          </a:p>
          <a:p>
            <a:pPr marL="457200" indent="-457200">
              <a:buFont typeface="+mj-lt"/>
              <a:buAutoNum type="arabicPeriod" startAt="5"/>
            </a:pPr>
            <a:r>
              <a:rPr lang="en-US" dirty="0"/>
              <a:t>Comply with any applicable Performance Specification(s) (DURSA Section 15.06)</a:t>
            </a:r>
          </a:p>
          <a:p>
            <a:endParaRPr lang="en-US" dirty="0"/>
          </a:p>
        </p:txBody>
      </p:sp>
      <p:sp>
        <p:nvSpPr>
          <p:cNvPr id="4"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88BD"/>
                </a:solidFill>
                <a:effectLst/>
                <a:uLnTx/>
                <a:uFillTx/>
                <a:latin typeface="Calibri"/>
                <a:ea typeface="+mn-ea"/>
                <a:cs typeface="+mn-cs"/>
              </a:rPr>
              <a:t>©Copyright eHealth Exchange. All Rights Reserved. </a:t>
            </a:r>
            <a:endParaRPr kumimoji="0" lang="en-US" sz="900" b="0" i="0" u="none" strike="noStrike" kern="1200" cap="none" spc="0" normalizeH="0" baseline="0" noProof="0" dirty="0">
              <a:ln>
                <a:noFill/>
              </a:ln>
              <a:solidFill>
                <a:srgbClr val="2088BD"/>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0F2CD9-D4A6-D649-B317-3FECD8B02543}" type="slidenum">
              <a:rPr kumimoji="0" lang="en-US" sz="1100" b="0" i="0" u="none" strike="noStrike" kern="1200" cap="none" spc="0" normalizeH="0" baseline="0" noProof="0" smtClean="0">
                <a:ln>
                  <a:noFill/>
                </a:ln>
                <a:solidFill>
                  <a:srgbClr val="2588B6"/>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en-US" sz="1100" b="0" i="0" u="none" strike="noStrike" kern="1200" cap="none" spc="0" normalizeH="0" baseline="0" noProof="0" dirty="0">
              <a:ln>
                <a:noFill/>
              </a:ln>
              <a:solidFill>
                <a:srgbClr val="2588B6"/>
              </a:solidFill>
              <a:effectLst/>
              <a:uLnTx/>
              <a:uFillTx/>
              <a:latin typeface="Calibri"/>
              <a:ea typeface="+mn-ea"/>
              <a:cs typeface="+mn-cs"/>
            </a:endParaRPr>
          </a:p>
        </p:txBody>
      </p:sp>
    </p:spTree>
    <p:extLst>
      <p:ext uri="{BB962C8B-B14F-4D97-AF65-F5344CB8AC3E}">
        <p14:creationId xmlns:p14="http://schemas.microsoft.com/office/powerpoint/2010/main" val="1045685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Which provisions of the DURSA must Participants flow down to their technology partners?</a:t>
            </a:r>
          </a:p>
        </p:txBody>
      </p:sp>
      <p:sp>
        <p:nvSpPr>
          <p:cNvPr id="3" name="Content Placeholder 2"/>
          <p:cNvSpPr>
            <a:spLocks noGrp="1"/>
          </p:cNvSpPr>
          <p:nvPr>
            <p:ph idx="1"/>
          </p:nvPr>
        </p:nvSpPr>
        <p:spPr/>
        <p:txBody>
          <a:bodyPr>
            <a:normAutofit/>
          </a:bodyPr>
          <a:lstStyle/>
          <a:p>
            <a:pPr marL="0" indent="0">
              <a:buNone/>
            </a:pPr>
            <a:r>
              <a:rPr lang="en-US" b="1" dirty="0"/>
              <a:t>Technology Partners: </a:t>
            </a:r>
            <a:r>
              <a:rPr lang="en-US" dirty="0"/>
              <a:t>To the extent a Participant uses technology partners in connection with the Transaction of Message Content, the 5 DURSA obligations listed below must be flowed-down to those technology partners in one or more legally enforceable written agreements.  </a:t>
            </a:r>
          </a:p>
          <a:p>
            <a:pPr marL="457200" indent="-457200">
              <a:buFont typeface="+mj-lt"/>
              <a:buAutoNum type="arabicPeriod"/>
            </a:pPr>
            <a:r>
              <a:rPr lang="en-US" dirty="0"/>
              <a:t>Comply with all Applicable Law (DURSA Section 15.05 (</a:t>
            </a:r>
            <a:r>
              <a:rPr lang="en-US" dirty="0" err="1"/>
              <a:t>i</a:t>
            </a:r>
            <a:r>
              <a:rPr lang="en-US" dirty="0"/>
              <a:t>))</a:t>
            </a:r>
          </a:p>
          <a:p>
            <a:pPr marL="457200" indent="-457200">
              <a:buFont typeface="+mj-lt"/>
              <a:buAutoNum type="arabicPeriod"/>
            </a:pPr>
            <a:r>
              <a:rPr lang="en-US" dirty="0"/>
              <a:t>Protect the privacy and security of any Message Content to which the technology partner(s) have access (DURSA Section 15.05 (ii))</a:t>
            </a:r>
          </a:p>
          <a:p>
            <a:pPr marL="457200" indent="-457200">
              <a:buFont typeface="+mj-lt"/>
              <a:buAutoNum type="arabicPeriod"/>
            </a:pPr>
            <a:r>
              <a:rPr lang="en-US" dirty="0"/>
              <a:t>Report suspected and confirmed Adverse Security Events to your organization in a manner and timeframe that will allow you to fulfill your obligations for Adverse Security Event notification (DURSA Section 14.04 and 15.05 (iii))</a:t>
            </a:r>
          </a:p>
          <a:p>
            <a:pPr marL="457200" indent="-457200">
              <a:buFont typeface="+mj-lt"/>
              <a:buAutoNum type="arabicPeriod"/>
            </a:pPr>
            <a:r>
              <a:rPr lang="en-US" dirty="0"/>
              <a:t>Reasonably cooperate with other Participants, at your organization’s direction, regarding any issues related to the DURSA (DURSA Section 15.05 (iv))</a:t>
            </a:r>
          </a:p>
          <a:p>
            <a:pPr marL="457200" indent="-457200">
              <a:buFont typeface="+mj-lt"/>
              <a:buAutoNum type="arabicPeriod"/>
            </a:pPr>
            <a:r>
              <a:rPr lang="en-US" dirty="0"/>
              <a:t>Comply with any applicable Performance Specification(s) (DURSA Section 15.06)</a:t>
            </a:r>
          </a:p>
        </p:txBody>
      </p:sp>
      <p:sp>
        <p:nvSpPr>
          <p:cNvPr id="4"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88BD"/>
                </a:solidFill>
                <a:effectLst/>
                <a:uLnTx/>
                <a:uFillTx/>
                <a:latin typeface="Calibri"/>
                <a:ea typeface="+mn-ea"/>
                <a:cs typeface="+mn-cs"/>
              </a:rPr>
              <a:t>©Copyright eHealth Exchange. All Rights Reserved. </a:t>
            </a:r>
            <a:endParaRPr kumimoji="0" lang="en-US" sz="900" b="0" i="0" u="none" strike="noStrike" kern="1200" cap="none" spc="0" normalizeH="0" baseline="0" noProof="0" dirty="0">
              <a:ln>
                <a:noFill/>
              </a:ln>
              <a:solidFill>
                <a:srgbClr val="2088BD"/>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0F2CD9-D4A6-D649-B317-3FECD8B02543}" type="slidenum">
              <a:rPr kumimoji="0" lang="en-US" sz="1100" b="0" i="0" u="none" strike="noStrike" kern="1200" cap="none" spc="0" normalizeH="0" baseline="0" noProof="0" smtClean="0">
                <a:ln>
                  <a:noFill/>
                </a:ln>
                <a:solidFill>
                  <a:srgbClr val="2588B6"/>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a:t>
            </a:fld>
            <a:endParaRPr kumimoji="0" lang="en-US" sz="1100" b="0" i="0" u="none" strike="noStrike" kern="1200" cap="none" spc="0" normalizeH="0" baseline="0" noProof="0" dirty="0">
              <a:ln>
                <a:noFill/>
              </a:ln>
              <a:solidFill>
                <a:srgbClr val="2588B6"/>
              </a:solidFill>
              <a:effectLst/>
              <a:uLnTx/>
              <a:uFillTx/>
              <a:latin typeface="Calibri"/>
              <a:ea typeface="+mn-ea"/>
              <a:cs typeface="+mn-cs"/>
            </a:endParaRPr>
          </a:p>
        </p:txBody>
      </p:sp>
    </p:spTree>
    <p:extLst>
      <p:ext uri="{BB962C8B-B14F-4D97-AF65-F5344CB8AC3E}">
        <p14:creationId xmlns:p14="http://schemas.microsoft.com/office/powerpoint/2010/main" val="3117195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Which provisions of the DURSA must Participants flow down to their participating organizations?</a:t>
            </a:r>
          </a:p>
        </p:txBody>
      </p:sp>
      <p:sp>
        <p:nvSpPr>
          <p:cNvPr id="3" name="Content Placeholder 2"/>
          <p:cNvSpPr>
            <a:spLocks noGrp="1"/>
          </p:cNvSpPr>
          <p:nvPr>
            <p:ph idx="1"/>
          </p:nvPr>
        </p:nvSpPr>
        <p:spPr/>
        <p:txBody>
          <a:bodyPr>
            <a:normAutofit/>
          </a:bodyPr>
          <a:lstStyle/>
          <a:p>
            <a:pPr marL="0" indent="0">
              <a:buNone/>
            </a:pPr>
            <a:r>
              <a:rPr lang="en-US" b="1" dirty="0"/>
              <a:t>Participating Organizations:</a:t>
            </a:r>
            <a:r>
              <a:rPr lang="en-US" dirty="0"/>
              <a:t> To the extent a Participant allows other organizations to connect to the eHealth Exchange through the Participant, the 7 DURSA obligations listed below must be flowed down to those participating organizations in one or more legally enforceable written agreements.  </a:t>
            </a:r>
          </a:p>
          <a:p>
            <a:pPr marL="457200" indent="-457200">
              <a:buFont typeface="+mj-lt"/>
              <a:buAutoNum type="arabicPeriod"/>
            </a:pPr>
            <a:r>
              <a:rPr lang="en-US" dirty="0"/>
              <a:t>Comply with all Applicable Law (DURSA Section 15.04 (</a:t>
            </a:r>
            <a:r>
              <a:rPr lang="en-US" dirty="0" err="1"/>
              <a:t>i</a:t>
            </a:r>
            <a:r>
              <a:rPr lang="en-US" dirty="0"/>
              <a:t>))</a:t>
            </a:r>
          </a:p>
          <a:p>
            <a:pPr marL="457200" indent="-457200">
              <a:buFont typeface="+mj-lt"/>
              <a:buAutoNum type="arabicPeriod"/>
            </a:pPr>
            <a:r>
              <a:rPr lang="en-US" dirty="0"/>
              <a:t>Reasonably cooperate with your organization regarding any issues related to the DURSA (DURSA Section 15.04 (ii))</a:t>
            </a:r>
          </a:p>
          <a:p>
            <a:pPr marL="457200" indent="-457200">
              <a:buFont typeface="+mj-lt"/>
              <a:buAutoNum type="arabicPeriod"/>
            </a:pPr>
            <a:r>
              <a:rPr lang="en-US" dirty="0"/>
              <a:t>Only request, retrieve, and send data for a Permitted Purpose, as defined in the DURSA (DURSA Section 15.04 (iii))</a:t>
            </a:r>
          </a:p>
          <a:p>
            <a:pPr marL="457200" indent="-457200">
              <a:buFont typeface="+mj-lt"/>
              <a:buAutoNum type="arabicPeriod"/>
            </a:pPr>
            <a:r>
              <a:rPr lang="en-US" dirty="0"/>
              <a:t>Only use data received via eHealth Exchange in accordance with Applicable Law, consistent with your data retention policies, and subject to any other applicable terms and conditions set forth in the DURSA dealing with the use of Message Content (DURSA Section 15.04 (iv))</a:t>
            </a:r>
          </a:p>
        </p:txBody>
      </p:sp>
      <p:sp>
        <p:nvSpPr>
          <p:cNvPr id="4"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88BD"/>
                </a:solidFill>
                <a:effectLst/>
                <a:uLnTx/>
                <a:uFillTx/>
                <a:latin typeface="Calibri"/>
                <a:ea typeface="+mn-ea"/>
                <a:cs typeface="+mn-cs"/>
              </a:rPr>
              <a:t>©Copyright eHealth Exchange. All Rights Reserved. </a:t>
            </a:r>
            <a:endParaRPr kumimoji="0" lang="en-US" sz="900" b="0" i="0" u="none" strike="noStrike" kern="1200" cap="none" spc="0" normalizeH="0" baseline="0" noProof="0" dirty="0">
              <a:ln>
                <a:noFill/>
              </a:ln>
              <a:solidFill>
                <a:srgbClr val="2088BD"/>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0F2CD9-D4A6-D649-B317-3FECD8B02543}" type="slidenum">
              <a:rPr kumimoji="0" lang="en-US" sz="1100" b="0" i="0" u="none" strike="noStrike" kern="1200" cap="none" spc="0" normalizeH="0" baseline="0" noProof="0" smtClean="0">
                <a:ln>
                  <a:noFill/>
                </a:ln>
                <a:solidFill>
                  <a:srgbClr val="2588B6"/>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en-US" sz="1100" b="0" i="0" u="none" strike="noStrike" kern="1200" cap="none" spc="0" normalizeH="0" baseline="0" noProof="0" dirty="0">
              <a:ln>
                <a:noFill/>
              </a:ln>
              <a:solidFill>
                <a:srgbClr val="2588B6"/>
              </a:solidFill>
              <a:effectLst/>
              <a:uLnTx/>
              <a:uFillTx/>
              <a:latin typeface="Calibri"/>
              <a:ea typeface="+mn-ea"/>
              <a:cs typeface="+mn-cs"/>
            </a:endParaRPr>
          </a:p>
        </p:txBody>
      </p:sp>
    </p:spTree>
    <p:extLst>
      <p:ext uri="{BB962C8B-B14F-4D97-AF65-F5344CB8AC3E}">
        <p14:creationId xmlns:p14="http://schemas.microsoft.com/office/powerpoint/2010/main" val="1766942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Which provisions of the DURSA must Participants flow down to their participating organizations? [continued]</a:t>
            </a:r>
          </a:p>
        </p:txBody>
      </p:sp>
      <p:sp>
        <p:nvSpPr>
          <p:cNvPr id="3" name="Content Placeholder 2"/>
          <p:cNvSpPr>
            <a:spLocks noGrp="1"/>
          </p:cNvSpPr>
          <p:nvPr>
            <p:ph idx="1"/>
          </p:nvPr>
        </p:nvSpPr>
        <p:spPr/>
        <p:txBody>
          <a:bodyPr>
            <a:normAutofit/>
          </a:bodyPr>
          <a:lstStyle/>
          <a:p>
            <a:pPr marL="457200" indent="-457200">
              <a:buFont typeface="+mj-lt"/>
              <a:buAutoNum type="arabicPeriod" startAt="5"/>
            </a:pPr>
            <a:r>
              <a:rPr lang="en-US" dirty="0"/>
              <a:t>Report suspected and confirmed Adverse Security Events to your organization in a manner and timeframe that will allow you to fulfill your obligations for Adverse Security Event notification (DURSA Section 14.04 and 15.04 (v))</a:t>
            </a:r>
          </a:p>
          <a:p>
            <a:pPr marL="457200" indent="-457200">
              <a:buFont typeface="+mj-lt"/>
              <a:buAutoNum type="arabicPeriod" startAt="5"/>
            </a:pPr>
            <a:r>
              <a:rPr lang="en-US" dirty="0"/>
              <a:t>Refrain from disclosing any passwords, digital security certificates issued for use on the eHealth Exchange, or any other security measures issued by you or by the eHealth Exchange (DURSA Section 15.04 (vi))</a:t>
            </a:r>
          </a:p>
          <a:p>
            <a:pPr marL="457200" indent="-457200">
              <a:buFont typeface="+mj-lt"/>
              <a:buAutoNum type="arabicPeriod" startAt="5"/>
            </a:pPr>
            <a:r>
              <a:rPr lang="en-US" dirty="0"/>
              <a:t>Comply with any applicable Performance Specification(s) (DURSA Section 15.06)</a:t>
            </a:r>
          </a:p>
          <a:p>
            <a:endParaRPr lang="en-US" dirty="0"/>
          </a:p>
        </p:txBody>
      </p:sp>
      <p:sp>
        <p:nvSpPr>
          <p:cNvPr id="4"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88BD"/>
                </a:solidFill>
                <a:effectLst/>
                <a:uLnTx/>
                <a:uFillTx/>
                <a:latin typeface="Calibri"/>
                <a:ea typeface="+mn-ea"/>
                <a:cs typeface="+mn-cs"/>
              </a:rPr>
              <a:t>©Copyright eHealth Exchange. All Rights Reserved. </a:t>
            </a:r>
            <a:endParaRPr kumimoji="0" lang="en-US" sz="900" b="0" i="0" u="none" strike="noStrike" kern="1200" cap="none" spc="0" normalizeH="0" baseline="0" noProof="0" dirty="0">
              <a:ln>
                <a:noFill/>
              </a:ln>
              <a:solidFill>
                <a:srgbClr val="2088BD"/>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0F2CD9-D4A6-D649-B317-3FECD8B02543}" type="slidenum">
              <a:rPr kumimoji="0" lang="en-US" sz="1100" b="0" i="0" u="none" strike="noStrike" kern="1200" cap="none" spc="0" normalizeH="0" baseline="0" noProof="0" smtClean="0">
                <a:ln>
                  <a:noFill/>
                </a:ln>
                <a:solidFill>
                  <a:srgbClr val="2588B6"/>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en-US" sz="1100" b="0" i="0" u="none" strike="noStrike" kern="1200" cap="none" spc="0" normalizeH="0" baseline="0" noProof="0" dirty="0">
              <a:ln>
                <a:noFill/>
              </a:ln>
              <a:solidFill>
                <a:srgbClr val="2588B6"/>
              </a:solidFill>
              <a:effectLst/>
              <a:uLnTx/>
              <a:uFillTx/>
              <a:latin typeface="Calibri"/>
              <a:ea typeface="+mn-ea"/>
              <a:cs typeface="+mn-cs"/>
            </a:endParaRPr>
          </a:p>
        </p:txBody>
      </p:sp>
    </p:spTree>
    <p:extLst>
      <p:ext uri="{BB962C8B-B14F-4D97-AF65-F5344CB8AC3E}">
        <p14:creationId xmlns:p14="http://schemas.microsoft.com/office/powerpoint/2010/main" val="1602551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DURSA Flow-Down Best Practices and Additional Considerations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Best Practices: </a:t>
            </a:r>
          </a:p>
          <a:p>
            <a:r>
              <a:rPr lang="en-US" dirty="0"/>
              <a:t>No best practices for </a:t>
            </a:r>
            <a:r>
              <a:rPr lang="en-US" i="1" dirty="0"/>
              <a:t>how</a:t>
            </a:r>
            <a:r>
              <a:rPr lang="en-US" dirty="0"/>
              <a:t> to flow these DURSA provisions down can be referenced.</a:t>
            </a:r>
          </a:p>
          <a:p>
            <a:pPr lvl="1"/>
            <a:r>
              <a:rPr lang="en-US" dirty="0"/>
              <a:t>The DURSA is clear on the specific provisions that Participants are required to flow down, but the DURSA allows each Participant to decide how to meet this requirement.</a:t>
            </a:r>
          </a:p>
          <a:p>
            <a:r>
              <a:rPr lang="en-US" i="1" u="sng" dirty="0"/>
              <a:t>However</a:t>
            </a:r>
            <a:r>
              <a:rPr lang="en-US" dirty="0"/>
              <a:t>, the Participant may </a:t>
            </a:r>
            <a:r>
              <a:rPr lang="en-US" b="1" dirty="0"/>
              <a:t>not</a:t>
            </a:r>
            <a:r>
              <a:rPr lang="en-US" dirty="0"/>
              <a:t> simply require its customers to sign the DURSA as a way to flow down the required provisions.</a:t>
            </a:r>
          </a:p>
          <a:p>
            <a:pPr lvl="1"/>
            <a:r>
              <a:rPr lang="en-US" dirty="0"/>
              <a:t>The DURSA is a multi-party agreement between and among the eHealth Exchange Participants only.</a:t>
            </a:r>
          </a:p>
          <a:p>
            <a:pPr marL="0" indent="0">
              <a:buNone/>
            </a:pPr>
            <a:r>
              <a:rPr lang="en-US" dirty="0"/>
              <a:t>Additional Considerations:</a:t>
            </a:r>
          </a:p>
          <a:p>
            <a:r>
              <a:rPr lang="en-US" dirty="0"/>
              <a:t>eHealth Exchange Participants must carry through DURSA obligations to participating organizations or users who will use the Participant’s eHealth Exchange connection.</a:t>
            </a:r>
          </a:p>
          <a:p>
            <a:r>
              <a:rPr lang="en-US" dirty="0"/>
              <a:t>Any organization or individual who is able to access and either initiate or receive messages through </a:t>
            </a:r>
            <a:r>
              <a:rPr lang="en-US" b="1" dirty="0"/>
              <a:t>your</a:t>
            </a:r>
            <a:r>
              <a:rPr lang="en-US" dirty="0"/>
              <a:t> eHealth Exchange connection is held to the same standards in the DURSA, in order to maintain a chain of trust in the exchange.</a:t>
            </a:r>
          </a:p>
          <a:p>
            <a:endParaRPr lang="en-US" dirty="0"/>
          </a:p>
        </p:txBody>
      </p:sp>
      <p:sp>
        <p:nvSpPr>
          <p:cNvPr id="4"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88BD"/>
                </a:solidFill>
                <a:effectLst/>
                <a:uLnTx/>
                <a:uFillTx/>
                <a:latin typeface="Calibri"/>
                <a:ea typeface="+mn-ea"/>
                <a:cs typeface="+mn-cs"/>
              </a:rPr>
              <a:t>©Copyright eHealth Exchange. All Rights Reserved. </a:t>
            </a:r>
            <a:endParaRPr kumimoji="0" lang="en-US" sz="900" b="0" i="0" u="none" strike="noStrike" kern="1200" cap="none" spc="0" normalizeH="0" baseline="0" noProof="0" dirty="0">
              <a:ln>
                <a:noFill/>
              </a:ln>
              <a:solidFill>
                <a:srgbClr val="2088BD"/>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0F2CD9-D4A6-D649-B317-3FECD8B02543}" type="slidenum">
              <a:rPr kumimoji="0" lang="en-US" sz="1100" b="0" i="0" u="none" strike="noStrike" kern="1200" cap="none" spc="0" normalizeH="0" baseline="0" noProof="0" smtClean="0">
                <a:ln>
                  <a:noFill/>
                </a:ln>
                <a:solidFill>
                  <a:srgbClr val="2588B6"/>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en-US" sz="1100" b="0" i="0" u="none" strike="noStrike" kern="1200" cap="none" spc="0" normalizeH="0" baseline="0" noProof="0" dirty="0">
              <a:ln>
                <a:noFill/>
              </a:ln>
              <a:solidFill>
                <a:srgbClr val="2588B6"/>
              </a:solidFill>
              <a:effectLst/>
              <a:uLnTx/>
              <a:uFillTx/>
              <a:latin typeface="Calibri"/>
              <a:ea typeface="+mn-ea"/>
              <a:cs typeface="+mn-cs"/>
            </a:endParaRPr>
          </a:p>
        </p:txBody>
      </p:sp>
    </p:spTree>
    <p:extLst>
      <p:ext uri="{BB962C8B-B14F-4D97-AF65-F5344CB8AC3E}">
        <p14:creationId xmlns:p14="http://schemas.microsoft.com/office/powerpoint/2010/main" val="2623919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86C810-1C8B-154C-8B4F-203A031B1D1E}"/>
              </a:ext>
            </a:extLst>
          </p:cNvPr>
          <p:cNvSpPr>
            <a:spLocks noGrp="1"/>
          </p:cNvSpPr>
          <p:nvPr>
            <p:ph type="body" sz="quarter" idx="13"/>
          </p:nvPr>
        </p:nvSpPr>
        <p:spPr>
          <a:xfrm>
            <a:off x="0" y="3013363"/>
            <a:ext cx="12192000" cy="831273"/>
          </a:xfrm>
        </p:spPr>
        <p:txBody>
          <a:bodyPr>
            <a:noAutofit/>
          </a:bodyPr>
          <a:lstStyle/>
          <a:p>
            <a:pPr marL="0" indent="0">
              <a:buNone/>
            </a:pPr>
            <a:r>
              <a:rPr lang="en-US" sz="3200" b="1" dirty="0">
                <a:solidFill>
                  <a:schemeClr val="bg1"/>
                </a:solidFill>
              </a:rPr>
              <a:t>Section 4:</a:t>
            </a:r>
          </a:p>
          <a:p>
            <a:pPr marL="0" indent="0">
              <a:buNone/>
            </a:pPr>
            <a:r>
              <a:rPr lang="en-US" sz="3200" b="1" dirty="0">
                <a:solidFill>
                  <a:schemeClr val="bg1"/>
                </a:solidFill>
              </a:rPr>
              <a:t>DURSA Permitted Purposes &amp; Crosswalk with Purpose of Use Codes</a:t>
            </a:r>
          </a:p>
        </p:txBody>
      </p:sp>
    </p:spTree>
    <p:extLst>
      <p:ext uri="{BB962C8B-B14F-4D97-AF65-F5344CB8AC3E}">
        <p14:creationId xmlns:p14="http://schemas.microsoft.com/office/powerpoint/2010/main" val="2112986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Background</a:t>
            </a:r>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1"/>
          </p:nvPr>
        </p:nvSpPr>
        <p:spPr>
          <a:xfrm>
            <a:off x="609600" y="1981200"/>
            <a:ext cx="10972800" cy="4489174"/>
          </a:xfrm>
        </p:spPr>
        <p:txBody>
          <a:bodyPr/>
          <a:lstStyle/>
          <a:p>
            <a:pPr marL="0" indent="0">
              <a:buNone/>
            </a:pPr>
            <a:r>
              <a:rPr lang="en-US" sz="2000" dirty="0"/>
              <a:t>Some of the Purpose of Use Codes approved by the CC via the Authorization Framework v3.0 on June 27, 2011, may be allowed under more than one (1) DURSA Permitted Purpose depending on the User/Participant.</a:t>
            </a:r>
          </a:p>
          <a:p>
            <a:pPr marL="0" indent="0">
              <a:buNone/>
            </a:pPr>
            <a:endParaRPr lang="en-US" sz="2000" dirty="0"/>
          </a:p>
          <a:p>
            <a:pPr marL="0" indent="0">
              <a:buNone/>
            </a:pPr>
            <a:r>
              <a:rPr lang="en-US" sz="2000" dirty="0"/>
              <a:t>Carequality Permitted Purposes are defined in the Carequality Framework Policies</a:t>
            </a:r>
          </a:p>
          <a:p>
            <a:pPr marL="0" indent="0">
              <a:buNone/>
            </a:pPr>
            <a:endParaRPr lang="en-US" sz="2000" dirty="0"/>
          </a:p>
          <a:p>
            <a:pPr marL="0" indent="0">
              <a:buNone/>
            </a:pPr>
            <a:r>
              <a:rPr lang="en-US" sz="2000" dirty="0"/>
              <a:t>TEFCA Permitted Purposes are defined in the RCE Exchange Purpose SOP.</a:t>
            </a:r>
          </a:p>
          <a:p>
            <a:pPr marL="0" indent="0">
              <a:buNone/>
            </a:pPr>
            <a:endParaRPr lang="en-US" sz="2000" dirty="0"/>
          </a:p>
          <a:p>
            <a:pPr marL="979488" lvl="1" indent="-457200"/>
            <a:endParaRPr lang="en-US" sz="1800" b="1" dirty="0"/>
          </a:p>
          <a:p>
            <a:pPr marL="522288" lvl="1" indent="0">
              <a:buNone/>
            </a:pPr>
            <a:endParaRPr lang="en-US" sz="1800" b="1" dirty="0"/>
          </a:p>
        </p:txBody>
      </p:sp>
    </p:spTree>
    <p:extLst>
      <p:ext uri="{BB962C8B-B14F-4D97-AF65-F5344CB8AC3E}">
        <p14:creationId xmlns:p14="http://schemas.microsoft.com/office/powerpoint/2010/main" val="3085009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C0AC4B69-529C-3414-47D2-CC3CA96A1A01}"/>
              </a:ext>
            </a:extLst>
          </p:cNvPr>
          <p:cNvSpPr>
            <a:spLocks noGrp="1"/>
          </p:cNvSpPr>
          <p:nvPr>
            <p:ph idx="12"/>
          </p:nvPr>
        </p:nvSpPr>
        <p:spPr/>
        <p:txBody>
          <a:bodyPr/>
          <a:lstStyle/>
          <a:p>
            <a:pPr marL="522288" lvl="1" indent="0">
              <a:buNone/>
            </a:pPr>
            <a:endParaRPr lang="en-US" sz="1800" dirty="0"/>
          </a:p>
          <a:p>
            <a:pPr marL="522288" lvl="1" indent="0">
              <a:buNone/>
            </a:pPr>
            <a:endParaRPr lang="en-US" sz="1800" dirty="0"/>
          </a:p>
        </p:txBody>
      </p:sp>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10 DURSA Permitted Purposes</a:t>
            </a:r>
            <a:endParaRPr lang="en-US" sz="2400" dirty="0"/>
          </a:p>
        </p:txBody>
      </p:sp>
      <p:sp>
        <p:nvSpPr>
          <p:cNvPr id="6" name="Content Placeholder 1">
            <a:extLst>
              <a:ext uri="{FF2B5EF4-FFF2-40B4-BE49-F238E27FC236}">
                <a16:creationId xmlns:a16="http://schemas.microsoft.com/office/drawing/2014/main" id="{57E7FEA1-7EAA-E04E-789C-2156D627B43E}"/>
              </a:ext>
            </a:extLst>
          </p:cNvPr>
          <p:cNvSpPr txBox="1">
            <a:spLocks/>
          </p:cNvSpPr>
          <p:nvPr/>
        </p:nvSpPr>
        <p:spPr>
          <a:xfrm>
            <a:off x="274320" y="1845425"/>
            <a:ext cx="5689427" cy="4706723"/>
          </a:xfrm>
          <a:prstGeom prst="rect">
            <a:avLst/>
          </a:prstGeom>
          <a:ln>
            <a:solidFill>
              <a:schemeClr val="accent1"/>
            </a:solidFill>
          </a:ln>
        </p:spPr>
        <p:txBody>
          <a:bodyPr vert="horz" lIns="91440" tIns="45720" rIns="91440" bIns="45720" rtlCol="0">
            <a:noAutofit/>
          </a:bodyPr>
          <a:lstStyle>
            <a:lvl1pPr marL="236538" indent="-236538" algn="l" defTabSz="457200" rtl="0" eaLnBrk="1" latinLnBrk="0" hangingPunct="1">
              <a:spcBef>
                <a:spcPct val="20000"/>
              </a:spcBef>
              <a:buClr>
                <a:srgbClr val="FF6600"/>
              </a:buClr>
              <a:buFont typeface="Arial"/>
              <a:buChar char="•"/>
              <a:tabLst/>
              <a:defRPr sz="2400" kern="1200" spc="0" baseline="0">
                <a:solidFill>
                  <a:srgbClr val="1D1F52"/>
                </a:solidFill>
                <a:latin typeface="Arial" panose="020B0604020202020204" pitchFamily="34" charset="0"/>
                <a:ea typeface="+mn-ea"/>
                <a:cs typeface="Arial" panose="020B0604020202020204" pitchFamily="34" charset="0"/>
              </a:defRPr>
            </a:lvl1pPr>
            <a:lvl2pPr marL="808038" indent="-350838" algn="l" defTabSz="457200" rtl="0" eaLnBrk="1" latinLnBrk="0" hangingPunct="1">
              <a:spcBef>
                <a:spcPct val="20000"/>
              </a:spcBef>
              <a:buClr>
                <a:srgbClr val="FF6600"/>
              </a:buClr>
              <a:buFont typeface="Arial"/>
              <a:buChar char="–"/>
              <a:tabLst/>
              <a:defRPr sz="2400" kern="1200" spc="0" baseline="0">
                <a:solidFill>
                  <a:srgbClr val="1D1F5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10847C"/>
              </a:buClr>
              <a:buFont typeface="Arial"/>
              <a:buChar char="•"/>
              <a:defRPr sz="2400" kern="1200">
                <a:solidFill>
                  <a:schemeClr val="accent6"/>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sz="1800" dirty="0"/>
              <a:t>Treatment</a:t>
            </a:r>
          </a:p>
          <a:p>
            <a:pPr marL="457200" indent="-457200">
              <a:buFont typeface="+mj-lt"/>
              <a:buAutoNum type="arabicPeriod"/>
            </a:pPr>
            <a:endParaRPr lang="en-US" sz="1800" dirty="0"/>
          </a:p>
          <a:p>
            <a:pPr marL="457200" indent="-457200">
              <a:buFont typeface="+mj-lt"/>
              <a:buAutoNum type="arabicPeriod"/>
            </a:pPr>
            <a:r>
              <a:rPr lang="en-US" sz="1800" dirty="0"/>
              <a:t>Payment</a:t>
            </a:r>
          </a:p>
          <a:p>
            <a:pPr marL="457200" indent="-457200">
              <a:buFont typeface="+mj-lt"/>
              <a:buAutoNum type="arabicPeriod"/>
            </a:pPr>
            <a:endParaRPr lang="en-US" sz="1800" dirty="0"/>
          </a:p>
          <a:p>
            <a:pPr marL="457200" indent="-457200">
              <a:buFont typeface="+mj-lt"/>
              <a:buAutoNum type="arabicPeriod"/>
            </a:pPr>
            <a:r>
              <a:rPr lang="en-US" sz="1800" dirty="0"/>
              <a:t>Health Care Operations</a:t>
            </a:r>
          </a:p>
          <a:p>
            <a:pPr marL="457200" indent="-457200">
              <a:buFont typeface="+mj-lt"/>
              <a:buAutoNum type="arabicPeriod"/>
            </a:pPr>
            <a:endParaRPr lang="en-US" sz="1800" dirty="0"/>
          </a:p>
          <a:p>
            <a:pPr marL="457200" indent="-457200">
              <a:buFont typeface="+mj-lt"/>
              <a:buAutoNum type="arabicPeriod"/>
            </a:pPr>
            <a:r>
              <a:rPr lang="en-US" sz="1800" dirty="0"/>
              <a:t>Public health activities and reporting</a:t>
            </a:r>
          </a:p>
          <a:p>
            <a:pPr marL="457200" indent="-457200">
              <a:buFont typeface="+mj-lt"/>
              <a:buAutoNum type="arabicPeriod"/>
            </a:pPr>
            <a:endParaRPr lang="en-US" sz="1800" dirty="0"/>
          </a:p>
          <a:p>
            <a:pPr marL="457200" indent="-457200">
              <a:buFont typeface="+mj-lt"/>
              <a:buAutoNum type="arabicPeriod"/>
            </a:pPr>
            <a:r>
              <a:rPr lang="en-US" sz="1800" dirty="0"/>
              <a:t>Authorization based disclosures as defined by HIPAA</a:t>
            </a:r>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
        <p:nvSpPr>
          <p:cNvPr id="7" name="Content Placeholder 11">
            <a:extLst>
              <a:ext uri="{FF2B5EF4-FFF2-40B4-BE49-F238E27FC236}">
                <a16:creationId xmlns:a16="http://schemas.microsoft.com/office/drawing/2014/main" id="{E6529AD7-2583-99D8-3FCE-253E90D09836}"/>
              </a:ext>
            </a:extLst>
          </p:cNvPr>
          <p:cNvSpPr txBox="1">
            <a:spLocks/>
          </p:cNvSpPr>
          <p:nvPr/>
        </p:nvSpPr>
        <p:spPr>
          <a:xfrm>
            <a:off x="6322644" y="1845426"/>
            <a:ext cx="5447597" cy="4706723"/>
          </a:xfrm>
          <a:prstGeom prst="rect">
            <a:avLst/>
          </a:prstGeom>
          <a:ln>
            <a:solidFill>
              <a:srgbClr val="156082"/>
            </a:solidFill>
          </a:ln>
        </p:spPr>
        <p:txBody>
          <a:bodyPr vert="horz" lIns="91440" tIns="45720" rIns="91440" bIns="45720" rtlCol="0">
            <a:noAutofit/>
          </a:bodyPr>
          <a:lstStyle>
            <a:lvl1pPr marL="236538" indent="-236538"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marR="0" lvl="0" indent="-396875" algn="l" defTabSz="914400" rtl="0" eaLnBrk="1" fontAlgn="auto" latinLnBrk="0" hangingPunct="1">
              <a:lnSpc>
                <a:spcPct val="100000"/>
              </a:lnSpc>
              <a:spcBef>
                <a:spcPts val="0"/>
              </a:spcBef>
              <a:spcAft>
                <a:spcPts val="1200"/>
              </a:spcAft>
              <a:buClr>
                <a:schemeClr val="accent2"/>
              </a:buClr>
              <a:buSzTx/>
              <a:buFont typeface="+mj-lt"/>
              <a:buAutoNum type="arabicPeriod" startAt="6"/>
              <a:tabLst/>
              <a:defRPr/>
            </a:pPr>
            <a:r>
              <a:rPr kumimoji="0" lang="en-US" sz="1800" b="0" i="0" u="none" strike="noStrike" kern="1200" cap="none" spc="0" normalizeH="0" baseline="0" noProof="0" dirty="0">
                <a:ln>
                  <a:noFill/>
                </a:ln>
                <a:solidFill>
                  <a:srgbClr val="000000"/>
                </a:solidFill>
                <a:effectLst/>
                <a:uLnTx/>
                <a:uFillTx/>
                <a:ea typeface="+mn-ea"/>
                <a:cs typeface="+mn-cs"/>
              </a:rPr>
              <a:t>Transaction of Message Content related to value-based payment models, alternative payment arrangements or financial sharing models of any nature.</a:t>
            </a:r>
          </a:p>
          <a:p>
            <a:pPr marL="396875" marR="0" lvl="0" indent="-396875" algn="l" defTabSz="914400" rtl="0" eaLnBrk="1" fontAlgn="auto" latinLnBrk="0" hangingPunct="1">
              <a:lnSpc>
                <a:spcPct val="100000"/>
              </a:lnSpc>
              <a:spcBef>
                <a:spcPts val="0"/>
              </a:spcBef>
              <a:spcAft>
                <a:spcPts val="1200"/>
              </a:spcAft>
              <a:buClr>
                <a:schemeClr val="accent2"/>
              </a:buClr>
              <a:buSzTx/>
              <a:buFont typeface="+mj-lt"/>
              <a:buAutoNum type="arabicPeriod" startAt="6"/>
              <a:tabLst/>
              <a:defRPr/>
            </a:pPr>
            <a:r>
              <a:rPr kumimoji="0" lang="en-US" sz="1800" b="0" i="0" u="none" strike="noStrike" kern="1200" cap="none" spc="0" normalizeH="0" baseline="0" noProof="0" dirty="0">
                <a:ln>
                  <a:noFill/>
                </a:ln>
                <a:solidFill>
                  <a:srgbClr val="000000"/>
                </a:solidFill>
                <a:effectLst/>
                <a:uLnTx/>
                <a:uFillTx/>
                <a:ea typeface="+mn-ea"/>
                <a:cs typeface="+mn-cs"/>
              </a:rPr>
              <a:t>Transaction of Message Content for certain specialized government functions necessary to fulfill an agency’s statutory obligations</a:t>
            </a:r>
          </a:p>
          <a:p>
            <a:pPr marL="396875" marR="0" lvl="0" indent="-396875" algn="l" defTabSz="914400" rtl="0" eaLnBrk="1" fontAlgn="auto" latinLnBrk="0" hangingPunct="1">
              <a:lnSpc>
                <a:spcPct val="90000"/>
              </a:lnSpc>
              <a:spcBef>
                <a:spcPts val="0"/>
              </a:spcBef>
              <a:spcAft>
                <a:spcPts val="1200"/>
              </a:spcAft>
              <a:buClr>
                <a:schemeClr val="accent2"/>
              </a:buClr>
              <a:buSzTx/>
              <a:buFont typeface="+mj-lt"/>
              <a:buAutoNum type="arabicPeriod" startAt="6"/>
              <a:tabLst/>
              <a:defRPr/>
            </a:pPr>
            <a:r>
              <a:rPr kumimoji="0" lang="en-US" sz="1800" b="0" i="0" u="none" strike="noStrike" kern="1200" cap="none" spc="0" normalizeH="0" baseline="0" noProof="0" dirty="0">
                <a:ln>
                  <a:noFill/>
                </a:ln>
                <a:solidFill>
                  <a:sysClr val="windowText" lastClr="000000"/>
                </a:solidFill>
                <a:effectLst/>
                <a:uLnTx/>
                <a:uFillTx/>
                <a:ea typeface="+mn-ea"/>
                <a:cs typeface="+mn-cs"/>
              </a:rPr>
              <a:t>Any purpose to demonstrate meaningful use of certified EHR technology</a:t>
            </a:r>
          </a:p>
          <a:p>
            <a:pPr marL="396875" marR="0" lvl="0" indent="-396875" algn="l" defTabSz="914400" rtl="0" eaLnBrk="1" fontAlgn="auto" latinLnBrk="0" hangingPunct="1">
              <a:lnSpc>
                <a:spcPct val="90000"/>
              </a:lnSpc>
              <a:spcBef>
                <a:spcPts val="0"/>
              </a:spcBef>
              <a:spcAft>
                <a:spcPts val="1200"/>
              </a:spcAft>
              <a:buClr>
                <a:schemeClr val="accent2"/>
              </a:buClr>
              <a:buSzTx/>
              <a:buFont typeface="+mj-lt"/>
              <a:buAutoNum type="arabicPeriod" startAt="6"/>
              <a:tabLst/>
              <a:defRPr/>
            </a:pPr>
            <a:r>
              <a:rPr kumimoji="0" lang="en-US" sz="1800" b="0" i="0" u="none" strike="noStrike" kern="1200" cap="none" spc="0" normalizeH="0" baseline="0" noProof="0" dirty="0">
                <a:ln>
                  <a:noFill/>
                </a:ln>
                <a:solidFill>
                  <a:sysClr val="windowText" lastClr="000000"/>
                </a:solidFill>
                <a:effectLst/>
                <a:uLnTx/>
                <a:uFillTx/>
                <a:ea typeface="+mn-ea"/>
                <a:cs typeface="+mn-cs"/>
              </a:rPr>
              <a:t>Transaction of Message Content in support of an  individual’s right to access their health information</a:t>
            </a:r>
          </a:p>
          <a:p>
            <a:pPr marL="396875" marR="0" lvl="0" indent="-396875" algn="l" defTabSz="914400" rtl="0" eaLnBrk="1" fontAlgn="auto" latinLnBrk="0" hangingPunct="1">
              <a:lnSpc>
                <a:spcPct val="90000"/>
              </a:lnSpc>
              <a:spcBef>
                <a:spcPts val="0"/>
              </a:spcBef>
              <a:spcAft>
                <a:spcPts val="1200"/>
              </a:spcAft>
              <a:buClr>
                <a:schemeClr val="accent2"/>
              </a:buClr>
              <a:buSzTx/>
              <a:buFont typeface="+mj-lt"/>
              <a:buAutoNum type="arabicPeriod" startAt="6"/>
              <a:tabLst/>
              <a:defRPr/>
            </a:pPr>
            <a:r>
              <a:rPr kumimoji="0" lang="en-US" sz="1800" b="0" i="0" u="none" strike="noStrike" kern="1200" cap="none" spc="0" normalizeH="0" baseline="0" noProof="0" dirty="0">
                <a:ln>
                  <a:noFill/>
                </a:ln>
                <a:solidFill>
                  <a:sysClr val="windowText" lastClr="000000"/>
                </a:solidFill>
                <a:effectLst/>
                <a:uLnTx/>
                <a:uFillTx/>
                <a:ea typeface="+mn-ea"/>
                <a:cs typeface="+mn-cs"/>
              </a:rPr>
              <a:t>Permitted Purposes permitted by Carequality, and TEFCA (see last 2 slides in this section)</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startAt="6"/>
              <a:tabLst/>
              <a:defRPr/>
            </a:pPr>
            <a:endPar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2704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DURSA Required Responses</a:t>
            </a:r>
            <a:endParaRPr lang="en-US" sz="2400" dirty="0"/>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1"/>
          </p:nvPr>
        </p:nvSpPr>
        <p:spPr>
          <a:xfrm>
            <a:off x="609600" y="1981200"/>
            <a:ext cx="10972800" cy="4489174"/>
          </a:xfrm>
        </p:spPr>
        <p:txBody>
          <a:bodyPr/>
          <a:lstStyle/>
          <a:p>
            <a:pPr marL="457200" indent="-457200">
              <a:buFont typeface="+mj-lt"/>
              <a:buAutoNum type="arabicPeriod"/>
            </a:pPr>
            <a:r>
              <a:rPr lang="en-US" sz="2000" dirty="0"/>
              <a:t>Per DURSA 12.01, queries initiated for Treatment, Participants must respond under the Duty to Respond</a:t>
            </a:r>
          </a:p>
          <a:p>
            <a:pPr marL="457200" indent="-457200">
              <a:buFont typeface="+mj-lt"/>
              <a:buAutoNum type="arabicPeriod"/>
            </a:pPr>
            <a:endParaRPr lang="en-US" sz="2000" dirty="0"/>
          </a:p>
          <a:p>
            <a:pPr marL="457200" indent="-457200">
              <a:buFont typeface="+mj-lt"/>
              <a:buAutoNum type="arabicPeriod"/>
            </a:pPr>
            <a:r>
              <a:rPr lang="en-US" sz="2000" dirty="0"/>
              <a:t>All other Permitted Purposes, Participants are permitted (not required) to respond</a:t>
            </a:r>
          </a:p>
          <a:p>
            <a:pPr marL="979488" lvl="1" indent="-457200"/>
            <a:endParaRPr lang="en-US" sz="1800" dirty="0"/>
          </a:p>
          <a:p>
            <a:pPr marL="522288" lvl="1" indent="0">
              <a:buNone/>
            </a:pPr>
            <a:endParaRPr lang="en-US" sz="1800" dirty="0"/>
          </a:p>
        </p:txBody>
      </p:sp>
    </p:spTree>
    <p:extLst>
      <p:ext uri="{BB962C8B-B14F-4D97-AF65-F5344CB8AC3E}">
        <p14:creationId xmlns:p14="http://schemas.microsoft.com/office/powerpoint/2010/main" val="1075927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DURSA Permitted Purposes</a:t>
            </a:r>
            <a:endParaRPr lang="en-US" sz="2400" dirty="0"/>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4294967295"/>
          </p:nvPr>
        </p:nvSpPr>
        <p:spPr>
          <a:xfrm>
            <a:off x="0" y="1981200"/>
            <a:ext cx="10972800" cy="4489450"/>
          </a:xfrm>
        </p:spPr>
        <p:txBody>
          <a:bodyPr/>
          <a:lstStyle/>
          <a:p>
            <a:pPr marL="979488" lvl="1" indent="-457200"/>
            <a:endParaRPr lang="en-US" sz="1800" dirty="0"/>
          </a:p>
          <a:p>
            <a:pPr marL="522288" lvl="1" indent="0">
              <a:buNone/>
            </a:pPr>
            <a:endParaRPr lang="en-US" sz="1800" dirty="0"/>
          </a:p>
        </p:txBody>
      </p:sp>
      <p:graphicFrame>
        <p:nvGraphicFramePr>
          <p:cNvPr id="2" name="Content Placeholder 11">
            <a:extLst>
              <a:ext uri="{FF2B5EF4-FFF2-40B4-BE49-F238E27FC236}">
                <a16:creationId xmlns:a16="http://schemas.microsoft.com/office/drawing/2014/main" id="{5B4DC8D1-7DDA-2E59-F157-D111B7EC7860}"/>
              </a:ext>
            </a:extLst>
          </p:cNvPr>
          <p:cNvGraphicFramePr>
            <a:graphicFrameLocks/>
          </p:cNvGraphicFramePr>
          <p:nvPr/>
        </p:nvGraphicFramePr>
        <p:xfrm>
          <a:off x="725572" y="1981200"/>
          <a:ext cx="10901681" cy="4389120"/>
        </p:xfrm>
        <a:graphic>
          <a:graphicData uri="http://schemas.openxmlformats.org/drawingml/2006/table">
            <a:tbl>
              <a:tblPr firstRow="1" bandRow="1"/>
              <a:tblGrid>
                <a:gridCol w="3743702">
                  <a:extLst>
                    <a:ext uri="{9D8B030D-6E8A-4147-A177-3AD203B41FA5}">
                      <a16:colId xmlns:a16="http://schemas.microsoft.com/office/drawing/2014/main" val="816413884"/>
                    </a:ext>
                  </a:extLst>
                </a:gridCol>
                <a:gridCol w="3414277">
                  <a:extLst>
                    <a:ext uri="{9D8B030D-6E8A-4147-A177-3AD203B41FA5}">
                      <a16:colId xmlns:a16="http://schemas.microsoft.com/office/drawing/2014/main" val="3510913532"/>
                    </a:ext>
                  </a:extLst>
                </a:gridCol>
                <a:gridCol w="3743702">
                  <a:extLst>
                    <a:ext uri="{9D8B030D-6E8A-4147-A177-3AD203B41FA5}">
                      <a16:colId xmlns:a16="http://schemas.microsoft.com/office/drawing/2014/main" val="2320645022"/>
                    </a:ext>
                  </a:extLst>
                </a:gridCol>
              </a:tblGrid>
              <a:tr h="519954">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DURSA Permitted Purpose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Purpose of Use (</a:t>
                      </a:r>
                      <a:r>
                        <a:rPr lang="en-US" sz="1600" dirty="0">
                          <a:solidFill>
                            <a:schemeClr val="bg1"/>
                          </a:solidFill>
                          <a:hlinkClick r:id="rId2">
                            <a:extLst>
                              <a:ext uri="{A12FA001-AC4F-418D-AE19-62706E023703}">
                                <ahyp:hlinkClr xmlns:ahyp="http://schemas.microsoft.com/office/drawing/2018/hyperlinkcolor" val="tx"/>
                              </a:ext>
                            </a:extLst>
                          </a:hlinkClick>
                        </a:rPr>
                        <a:t>PoU</a:t>
                      </a:r>
                      <a:r>
                        <a:rPr lang="en-US" sz="1600" dirty="0"/>
                        <a:t>) Code </a:t>
                      </a:r>
                    </a:p>
                    <a:p>
                      <a:pPr algn="ctr"/>
                      <a:r>
                        <a:rPr lang="en-US" sz="1600" b="0" dirty="0"/>
                        <a:t>(</a:t>
                      </a:r>
                      <a:r>
                        <a:rPr lang="en-US" sz="1600" b="0" dirty="0">
                          <a:solidFill>
                            <a:schemeClr val="bg1"/>
                          </a:solidFill>
                        </a:rPr>
                        <a:t>Performance &amp; Service Specification</a:t>
                      </a:r>
                      <a:r>
                        <a:rPr lang="en-US" sz="1600" b="0" dirty="0"/>
                        <a: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Comments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3632386920"/>
                  </a:ext>
                </a:extLst>
              </a:tr>
              <a:tr h="391088">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r>
                        <a:rPr lang="en-US" sz="1200" dirty="0"/>
                        <a:t>1. </a:t>
                      </a:r>
                      <a:r>
                        <a:rPr lang="en-US" sz="1200" b="1" dirty="0"/>
                        <a:t>Treatment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342900" indent="-342900" algn="l">
                        <a:buFont typeface="+mj-lt"/>
                        <a:buAutoNum type="alphaLcPeriod"/>
                      </a:pPr>
                      <a:r>
                        <a:rPr lang="en-US" sz="1200" b="1" dirty="0"/>
                        <a:t>Treatment</a:t>
                      </a:r>
                    </a:p>
                    <a:p>
                      <a:pPr marL="342900" indent="-342900" algn="l">
                        <a:buFont typeface="+mj-lt"/>
                        <a:buAutoNum type="alphaLcPeriod"/>
                      </a:pPr>
                      <a:r>
                        <a:rPr lang="en-US" sz="1200" b="1" dirty="0"/>
                        <a:t>Psychotherapy</a:t>
                      </a:r>
                      <a:r>
                        <a:rPr lang="en-US" sz="1200" dirty="0"/>
                        <a:t> - use or disclosure of Psychotherapy Notes</a:t>
                      </a:r>
                    </a:p>
                    <a:p>
                      <a:pPr marL="342900" indent="-342900" algn="l">
                        <a:buFont typeface="+mj-lt"/>
                        <a:buAutoNum type="alphaLcPeriod"/>
                      </a:pPr>
                      <a:r>
                        <a:rPr lang="en-US" sz="1200" b="1" dirty="0"/>
                        <a:t>Emergency</a:t>
                      </a:r>
                      <a:r>
                        <a:rPr lang="en-US" sz="1200" dirty="0"/>
                        <a:t> - permission cannot practicably be provided because of the individual’s incapacity or an emergency</a:t>
                      </a:r>
                    </a:p>
                    <a:p>
                      <a:pPr marL="342900" indent="-342900" algn="l">
                        <a:buFont typeface="+mj-lt"/>
                        <a:buAutoNum type="alphaLcPeriod"/>
                      </a:pPr>
                      <a:r>
                        <a:rPr lang="en-US" sz="1200" b="1" dirty="0"/>
                        <a:t>Disaster -</a:t>
                      </a:r>
                      <a:r>
                        <a:rPr lang="en-US" sz="1200" dirty="0"/>
                        <a:t> use and disclosures for disaster relief purposes</a:t>
                      </a:r>
                    </a:p>
                    <a:p>
                      <a:pPr marL="342900" indent="-342900" algn="l">
                        <a:buFont typeface="+mj-lt"/>
                        <a:buAutoNum type="alphaLcPeriod"/>
                      </a:pPr>
                      <a:r>
                        <a:rPr lang="en-US" sz="1200" b="1" dirty="0"/>
                        <a:t>Abuse </a:t>
                      </a:r>
                      <a:r>
                        <a:rPr lang="en-US" sz="1200" b="0" dirty="0"/>
                        <a:t>– disclosures about victims of abuse, neglect, or domestic violence</a:t>
                      </a:r>
                      <a:endParaRPr lang="en-US" sz="12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0" indent="0" algn="l">
                        <a:buClr>
                          <a:srgbClr val="00B050"/>
                        </a:buClr>
                        <a:buSzPct val="175000"/>
                        <a:buFont typeface="Wingdings" panose="05000000000000000000" pitchFamily="2" charset="2"/>
                        <a:buNone/>
                      </a:pPr>
                      <a:r>
                        <a:rPr lang="en-US" sz="1200" kern="1200" dirty="0">
                          <a:solidFill>
                            <a:schemeClr val="dk1"/>
                          </a:solidFill>
                          <a:effectLst/>
                          <a:latin typeface="Aptos" panose="020B0004020202020204" pitchFamily="34" charset="0"/>
                          <a:ea typeface="+mn-ea"/>
                          <a:cs typeface="+mn-cs"/>
                        </a:rPr>
                        <a:t>Psychotherapy Notes-these are typically excluded by all providers and not available to be exchanged. HIPAA does permit psychotherapy notes to be used and disclosed subject to a HIPAA authorization but even then only in limited circumstances. </a:t>
                      </a:r>
                      <a:endParaRPr lang="en-US" sz="1200" b="1" dirty="0">
                        <a:latin typeface="Aptos" panose="020B00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2647864117"/>
                  </a:ext>
                </a:extLst>
              </a:tr>
              <a:tr h="391088">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r>
                        <a:rPr lang="en-US" sz="1200" dirty="0"/>
                        <a:t>2. </a:t>
                      </a:r>
                      <a:r>
                        <a:rPr lang="en-US" sz="1200" b="1" dirty="0"/>
                        <a:t>Payment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342900" indent="-342900" algn="l">
                        <a:buFont typeface="+mj-lt"/>
                        <a:buAutoNum type="alphaLcPeriod"/>
                      </a:pPr>
                      <a:r>
                        <a:rPr lang="en-US" sz="1200" b="1" dirty="0"/>
                        <a:t>Payment</a:t>
                      </a:r>
                    </a:p>
                    <a:p>
                      <a:pPr marL="342900" indent="-342900" algn="l">
                        <a:buFont typeface="+mj-lt"/>
                        <a:buAutoNum type="alphaLcPeriod"/>
                      </a:pPr>
                      <a:r>
                        <a:rPr lang="en-US" sz="1200" b="1" dirty="0"/>
                        <a:t>Fraud </a:t>
                      </a:r>
                      <a:r>
                        <a:rPr lang="en-US" sz="1200" b="0" dirty="0"/>
                        <a:t>– fraud detection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0" indent="0" algn="ctr">
                        <a:buClr>
                          <a:srgbClr val="00B050"/>
                        </a:buClr>
                        <a:buSzPct val="175000"/>
                        <a:buFont typeface="Wingdings" panose="05000000000000000000" pitchFamily="2" charset="2"/>
                        <a:buNone/>
                      </a:pP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3992619811"/>
                  </a:ext>
                </a:extLst>
              </a:tr>
              <a:tr h="391088">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r>
                        <a:rPr lang="en-US" sz="1200" dirty="0"/>
                        <a:t>3. </a:t>
                      </a:r>
                      <a:r>
                        <a:rPr lang="en-US" sz="1200" b="1" dirty="0"/>
                        <a:t>Healthcare Operations (HCO)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342900" indent="-342900" algn="l">
                        <a:buFont typeface="+mj-lt"/>
                        <a:buAutoNum type="alphaLcPeriod"/>
                      </a:pPr>
                      <a:r>
                        <a:rPr lang="en-US" sz="1200" b="1" dirty="0"/>
                        <a:t>Operations</a:t>
                      </a:r>
                    </a:p>
                    <a:p>
                      <a:pPr marL="342900" indent="-342900">
                        <a:buFont typeface="+mj-lt"/>
                        <a:buAutoNum type="alphaLcPeriod"/>
                      </a:pPr>
                      <a:r>
                        <a:rPr lang="en-US" sz="1200" b="1" dirty="0"/>
                        <a:t>Oversight</a:t>
                      </a:r>
                      <a:r>
                        <a:rPr lang="en-US" sz="1200" b="0" dirty="0"/>
                        <a:t> - u</a:t>
                      </a:r>
                      <a:r>
                        <a:rPr lang="en-US" sz="1200" dirty="0"/>
                        <a:t>ses and disclosures for health oversight activities</a:t>
                      </a:r>
                    </a:p>
                    <a:p>
                      <a:pPr marL="342900" marR="0" lvl="0" indent="-342900" algn="l" defTabSz="457200" rtl="0" eaLnBrk="1" fontAlgn="auto" latinLnBrk="0" hangingPunct="1">
                        <a:lnSpc>
                          <a:spcPct val="100000"/>
                        </a:lnSpc>
                        <a:spcBef>
                          <a:spcPts val="0"/>
                        </a:spcBef>
                        <a:spcAft>
                          <a:spcPts val="0"/>
                        </a:spcAft>
                        <a:buClrTx/>
                        <a:buSzTx/>
                        <a:buFont typeface="+mj-lt"/>
                        <a:buAutoNum type="alphaLcPeriod"/>
                        <a:tabLst/>
                        <a:defRPr/>
                      </a:pPr>
                      <a:r>
                        <a:rPr lang="en-US" sz="1200" b="1" dirty="0"/>
                        <a:t>Fraud </a:t>
                      </a:r>
                      <a:r>
                        <a:rPr lang="en-US" sz="1200" b="0" dirty="0"/>
                        <a:t>– fraud detection</a:t>
                      </a:r>
                    </a:p>
                    <a:p>
                      <a:pPr marL="342900" marR="0" lvl="0" indent="-342900" algn="l" defTabSz="457200" rtl="0" eaLnBrk="1" fontAlgn="auto" latinLnBrk="0" hangingPunct="1">
                        <a:lnSpc>
                          <a:spcPct val="100000"/>
                        </a:lnSpc>
                        <a:spcBef>
                          <a:spcPts val="0"/>
                        </a:spcBef>
                        <a:spcAft>
                          <a:spcPts val="0"/>
                        </a:spcAft>
                        <a:buClrTx/>
                        <a:buSzTx/>
                        <a:buFont typeface="+mj-lt"/>
                        <a:buAutoNum type="alphaLcPeriod"/>
                        <a:tabLst/>
                        <a:defRPr/>
                      </a:pPr>
                      <a:r>
                        <a:rPr lang="en-US" sz="1200" b="1" dirty="0"/>
                        <a:t>Legal </a:t>
                      </a:r>
                      <a:r>
                        <a:rPr lang="en-US" sz="1200" b="0" dirty="0"/>
                        <a:t>– use or disclosure by the covered entity to defend itself in a legal action</a:t>
                      </a:r>
                      <a:endParaRPr lang="en-US" sz="12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0" indent="0" algn="ctr">
                        <a:buClr>
                          <a:srgbClr val="00B050"/>
                        </a:buClr>
                        <a:buSzPct val="175000"/>
                        <a:buFont typeface="Wingdings" panose="05000000000000000000" pitchFamily="2" charset="2"/>
                        <a:buNone/>
                      </a:pP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4109777506"/>
                  </a:ext>
                </a:extLst>
              </a:tr>
            </a:tbl>
          </a:graphicData>
        </a:graphic>
      </p:graphicFrame>
    </p:spTree>
    <p:extLst>
      <p:ext uri="{BB962C8B-B14F-4D97-AF65-F5344CB8AC3E}">
        <p14:creationId xmlns:p14="http://schemas.microsoft.com/office/powerpoint/2010/main" val="103678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922484"/>
            <a:ext cx="10972800" cy="3042922"/>
          </a:xfrm>
        </p:spPr>
        <p:txBody>
          <a:bodyPr>
            <a:noAutofit/>
          </a:bodyPr>
          <a:lstStyle/>
          <a:p>
            <a:pPr marL="0" indent="0">
              <a:buNone/>
            </a:pPr>
            <a:r>
              <a:rPr lang="en-US" sz="2400" dirty="0"/>
              <a:t>The Data Use and Reciprocal Support Agreement (DURSA) is a comprehensive legal agreement used to establish trust for information exchanged among Participants in the eHealth Exchange.  This agreement is based upon a set of </a:t>
            </a:r>
            <a:r>
              <a:rPr lang="en-US" sz="2400" b="1" dirty="0"/>
              <a:t>policy assumptions </a:t>
            </a:r>
            <a:r>
              <a:rPr lang="en-US" sz="2400" dirty="0"/>
              <a:t>that bridge varying state and federal laws and regulations, as well as differing local policies.  </a:t>
            </a:r>
          </a:p>
          <a:p>
            <a:pPr marL="0" indent="0">
              <a:buNone/>
            </a:pPr>
            <a:endParaRPr lang="en-US" sz="2400" dirty="0"/>
          </a:p>
          <a:p>
            <a:pPr marL="0" indent="0">
              <a:buNone/>
            </a:pPr>
            <a:r>
              <a:rPr lang="en-US" sz="2400" dirty="0"/>
              <a:t>The agreement, while articulated as a contract, underscores a framework for broad-based information exchange among a set of trusted entities who wish to query and retrieve data or exchange data that are pushed to others in the network or with those in other data sharing networks approved by the Coordinating Committee. </a:t>
            </a:r>
          </a:p>
        </p:txBody>
      </p:sp>
      <p:sp>
        <p:nvSpPr>
          <p:cNvPr id="4" name="Footer Placeholder 3"/>
          <p:cNvSpPr>
            <a:spLocks noGrp="1"/>
          </p:cNvSpPr>
          <p:nvPr>
            <p:ph type="ftr" sz="quarter" idx="3"/>
          </p:nvPr>
        </p:nvSpPr>
        <p:spPr>
          <a:xfrm>
            <a:off x="1090724" y="6448961"/>
            <a:ext cx="5132738"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4</a:t>
            </a:fld>
            <a:endParaRPr lang="en-US" dirty="0"/>
          </a:p>
        </p:txBody>
      </p:sp>
      <p:sp>
        <p:nvSpPr>
          <p:cNvPr id="6" name="Rounded Rectangle 5"/>
          <p:cNvSpPr/>
          <p:nvPr/>
        </p:nvSpPr>
        <p:spPr>
          <a:xfrm>
            <a:off x="3456911" y="5584786"/>
            <a:ext cx="5278177" cy="5741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https://ehealthexchange.org/onboarding/dursa</a:t>
            </a:r>
          </a:p>
        </p:txBody>
      </p:sp>
    </p:spTree>
    <p:extLst>
      <p:ext uri="{BB962C8B-B14F-4D97-AF65-F5344CB8AC3E}">
        <p14:creationId xmlns:p14="http://schemas.microsoft.com/office/powerpoint/2010/main" val="3743478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DURSA Permitted Purposes</a:t>
            </a:r>
            <a:endParaRPr lang="en-US" sz="2400" dirty="0"/>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4294967295"/>
          </p:nvPr>
        </p:nvSpPr>
        <p:spPr>
          <a:xfrm>
            <a:off x="0" y="1981200"/>
            <a:ext cx="10972800" cy="4489450"/>
          </a:xfrm>
        </p:spPr>
        <p:txBody>
          <a:bodyPr/>
          <a:lstStyle/>
          <a:p>
            <a:pPr marL="979488" lvl="1" indent="-457200"/>
            <a:endParaRPr lang="en-US" sz="1800" dirty="0"/>
          </a:p>
          <a:p>
            <a:pPr marL="522288" lvl="1" indent="0">
              <a:buNone/>
            </a:pPr>
            <a:endParaRPr lang="en-US" sz="1800" dirty="0"/>
          </a:p>
        </p:txBody>
      </p:sp>
      <p:graphicFrame>
        <p:nvGraphicFramePr>
          <p:cNvPr id="2" name="Content Placeholder 11">
            <a:extLst>
              <a:ext uri="{FF2B5EF4-FFF2-40B4-BE49-F238E27FC236}">
                <a16:creationId xmlns:a16="http://schemas.microsoft.com/office/drawing/2014/main" id="{5B4DC8D1-7DDA-2E59-F157-D111B7EC7860}"/>
              </a:ext>
            </a:extLst>
          </p:cNvPr>
          <p:cNvGraphicFramePr>
            <a:graphicFrameLocks/>
          </p:cNvGraphicFramePr>
          <p:nvPr/>
        </p:nvGraphicFramePr>
        <p:xfrm>
          <a:off x="542693" y="1752252"/>
          <a:ext cx="10901681" cy="2011680"/>
        </p:xfrm>
        <a:graphic>
          <a:graphicData uri="http://schemas.openxmlformats.org/drawingml/2006/table">
            <a:tbl>
              <a:tblPr firstRow="1" bandRow="1"/>
              <a:tblGrid>
                <a:gridCol w="3743702">
                  <a:extLst>
                    <a:ext uri="{9D8B030D-6E8A-4147-A177-3AD203B41FA5}">
                      <a16:colId xmlns:a16="http://schemas.microsoft.com/office/drawing/2014/main" val="816413884"/>
                    </a:ext>
                  </a:extLst>
                </a:gridCol>
                <a:gridCol w="3414277">
                  <a:extLst>
                    <a:ext uri="{9D8B030D-6E8A-4147-A177-3AD203B41FA5}">
                      <a16:colId xmlns:a16="http://schemas.microsoft.com/office/drawing/2014/main" val="3510913532"/>
                    </a:ext>
                  </a:extLst>
                </a:gridCol>
                <a:gridCol w="3743702">
                  <a:extLst>
                    <a:ext uri="{9D8B030D-6E8A-4147-A177-3AD203B41FA5}">
                      <a16:colId xmlns:a16="http://schemas.microsoft.com/office/drawing/2014/main" val="2320645022"/>
                    </a:ext>
                  </a:extLst>
                </a:gridCol>
              </a:tblGrid>
              <a:tr h="519954">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DURSA Permitted Purpose</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Purpose of Use (</a:t>
                      </a:r>
                      <a:r>
                        <a:rPr lang="en-US" sz="1600" dirty="0">
                          <a:solidFill>
                            <a:schemeClr val="bg1"/>
                          </a:solidFill>
                          <a:hlinkClick r:id="rId2">
                            <a:extLst>
                              <a:ext uri="{A12FA001-AC4F-418D-AE19-62706E023703}">
                                <ahyp:hlinkClr xmlns:ahyp="http://schemas.microsoft.com/office/drawing/2018/hyperlinkcolor" val="tx"/>
                              </a:ext>
                            </a:extLst>
                          </a:hlinkClick>
                        </a:rPr>
                        <a:t>PoU</a:t>
                      </a:r>
                      <a:r>
                        <a:rPr lang="en-US" sz="1600" dirty="0"/>
                        <a:t>) Code</a:t>
                      </a:r>
                    </a:p>
                    <a:p>
                      <a:pPr algn="ctr"/>
                      <a:r>
                        <a:rPr lang="en-US" sz="1600" dirty="0"/>
                        <a:t> </a:t>
                      </a:r>
                      <a:r>
                        <a:rPr lang="en-US" sz="1600" b="0" dirty="0"/>
                        <a:t>(</a:t>
                      </a:r>
                      <a:r>
                        <a:rPr lang="en-US" sz="1600" b="0" dirty="0">
                          <a:solidFill>
                            <a:schemeClr val="bg1"/>
                          </a:solidFill>
                        </a:rPr>
                        <a:t>Performance &amp; Service Specification</a:t>
                      </a:r>
                      <a:r>
                        <a:rPr lang="en-US" sz="1600" b="0" dirty="0"/>
                        <a: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Comments</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3632386920"/>
                  </a:ext>
                </a:extLst>
              </a:tr>
              <a:tr h="391088">
                <a:tc>
                  <a:txBody>
                    <a:bodyPr/>
                    <a:lstStyle/>
                    <a:p>
                      <a:r>
                        <a:rPr lang="en-US" sz="1200" dirty="0"/>
                        <a:t>4. </a:t>
                      </a:r>
                      <a:r>
                        <a:rPr lang="en-US" sz="1200" b="1" dirty="0"/>
                        <a:t>Public Health</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lphaLcPeriod"/>
                        <a:tabLst/>
                        <a:defRPr/>
                      </a:pPr>
                      <a:r>
                        <a:rPr lang="en-US" sz="1200" b="1" dirty="0"/>
                        <a:t>PublicHealth</a:t>
                      </a:r>
                      <a:r>
                        <a:rPr lang="en-US" sz="1200" dirty="0"/>
                        <a:t> - uses and disclosures for public health activities</a:t>
                      </a:r>
                    </a:p>
                    <a:p>
                      <a:pPr marL="342900" indent="-342900" algn="l">
                        <a:buFont typeface="+mj-lt"/>
                        <a:buAutoNum type="alphaLcPeriod"/>
                      </a:pPr>
                      <a:r>
                        <a:rPr lang="en-US" sz="1200" b="1" dirty="0"/>
                        <a:t>Disaster</a:t>
                      </a:r>
                      <a:r>
                        <a:rPr lang="en-US" sz="1200" dirty="0"/>
                        <a:t> - use and disclosures for disaster relief purposes</a:t>
                      </a:r>
                    </a:p>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US" sz="1200" b="1" dirty="0"/>
                        <a:t>Threat</a:t>
                      </a:r>
                      <a:r>
                        <a:rPr lang="en-US" sz="1200" dirty="0"/>
                        <a:t> - uses and disclosures to avert a serious threat to health or safety</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p>
                      <a:pPr marL="0" indent="0" algn="l">
                        <a:buClr>
                          <a:srgbClr val="00B050"/>
                        </a:buClr>
                        <a:buSzPct val="175000"/>
                        <a:buFont typeface="Wingdings" panose="05000000000000000000" pitchFamily="2" charset="2"/>
                        <a:buNone/>
                      </a:pPr>
                      <a:endParaRPr lang="en-US" sz="1200" b="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2647864117"/>
                  </a:ext>
                </a:extLst>
              </a:tr>
            </a:tbl>
          </a:graphicData>
        </a:graphic>
      </p:graphicFrame>
    </p:spTree>
    <p:extLst>
      <p:ext uri="{BB962C8B-B14F-4D97-AF65-F5344CB8AC3E}">
        <p14:creationId xmlns:p14="http://schemas.microsoft.com/office/powerpoint/2010/main" val="2801023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DURSA Permitted Purposes</a:t>
            </a:r>
            <a:endParaRPr lang="en-US" sz="2400" dirty="0"/>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4294967295"/>
          </p:nvPr>
        </p:nvSpPr>
        <p:spPr>
          <a:xfrm>
            <a:off x="0" y="1981200"/>
            <a:ext cx="10972800" cy="4489450"/>
          </a:xfrm>
        </p:spPr>
        <p:txBody>
          <a:bodyPr/>
          <a:lstStyle/>
          <a:p>
            <a:pPr marL="979488" lvl="1" indent="-457200"/>
            <a:endParaRPr lang="en-US" sz="1800" dirty="0"/>
          </a:p>
          <a:p>
            <a:pPr marL="522288" lvl="1" indent="0">
              <a:buNone/>
            </a:pPr>
            <a:endParaRPr lang="en-US" sz="1800" dirty="0"/>
          </a:p>
        </p:txBody>
      </p:sp>
      <p:graphicFrame>
        <p:nvGraphicFramePr>
          <p:cNvPr id="2" name="Content Placeholder 11">
            <a:extLst>
              <a:ext uri="{FF2B5EF4-FFF2-40B4-BE49-F238E27FC236}">
                <a16:creationId xmlns:a16="http://schemas.microsoft.com/office/drawing/2014/main" id="{5B4DC8D1-7DDA-2E59-F157-D111B7EC7860}"/>
              </a:ext>
            </a:extLst>
          </p:cNvPr>
          <p:cNvGraphicFramePr>
            <a:graphicFrameLocks/>
          </p:cNvGraphicFramePr>
          <p:nvPr/>
        </p:nvGraphicFramePr>
        <p:xfrm>
          <a:off x="542693" y="1752252"/>
          <a:ext cx="10901681" cy="4206240"/>
        </p:xfrm>
        <a:graphic>
          <a:graphicData uri="http://schemas.openxmlformats.org/drawingml/2006/table">
            <a:tbl>
              <a:tblPr firstRow="1" bandRow="1"/>
              <a:tblGrid>
                <a:gridCol w="3743702">
                  <a:extLst>
                    <a:ext uri="{9D8B030D-6E8A-4147-A177-3AD203B41FA5}">
                      <a16:colId xmlns:a16="http://schemas.microsoft.com/office/drawing/2014/main" val="816413884"/>
                    </a:ext>
                  </a:extLst>
                </a:gridCol>
                <a:gridCol w="3414277">
                  <a:extLst>
                    <a:ext uri="{9D8B030D-6E8A-4147-A177-3AD203B41FA5}">
                      <a16:colId xmlns:a16="http://schemas.microsoft.com/office/drawing/2014/main" val="3510913532"/>
                    </a:ext>
                  </a:extLst>
                </a:gridCol>
                <a:gridCol w="3743702">
                  <a:extLst>
                    <a:ext uri="{9D8B030D-6E8A-4147-A177-3AD203B41FA5}">
                      <a16:colId xmlns:a16="http://schemas.microsoft.com/office/drawing/2014/main" val="2320645022"/>
                    </a:ext>
                  </a:extLst>
                </a:gridCol>
              </a:tblGrid>
              <a:tr h="519954">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DURSA Permitted Purpose</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Purpose of Use (</a:t>
                      </a:r>
                      <a:r>
                        <a:rPr lang="en-US" sz="1600" dirty="0">
                          <a:solidFill>
                            <a:schemeClr val="bg1"/>
                          </a:solidFill>
                          <a:hlinkClick r:id="rId2">
                            <a:extLst>
                              <a:ext uri="{A12FA001-AC4F-418D-AE19-62706E023703}">
                                <ahyp:hlinkClr xmlns:ahyp="http://schemas.microsoft.com/office/drawing/2018/hyperlinkcolor" val="tx"/>
                              </a:ext>
                            </a:extLst>
                          </a:hlinkClick>
                        </a:rPr>
                        <a:t>PoU</a:t>
                      </a:r>
                      <a:r>
                        <a:rPr lang="en-US" sz="1600" dirty="0"/>
                        <a:t>) Code </a:t>
                      </a:r>
                      <a:r>
                        <a:rPr lang="en-US" sz="1600" b="0" dirty="0"/>
                        <a:t>(</a:t>
                      </a:r>
                      <a:r>
                        <a:rPr lang="en-US" sz="1600" b="0" dirty="0">
                          <a:solidFill>
                            <a:schemeClr val="bg1"/>
                          </a:solidFill>
                        </a:rPr>
                        <a:t>Performance &amp; Service Specification</a:t>
                      </a:r>
                      <a:r>
                        <a:rPr lang="en-US" sz="1600" b="0" dirty="0"/>
                        <a: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Comments</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3632386920"/>
                  </a:ext>
                </a:extLst>
              </a:tr>
              <a:tr h="391088">
                <a:tc>
                  <a:txBody>
                    <a:bodyPr/>
                    <a:lstStyle/>
                    <a:p>
                      <a:r>
                        <a:rPr lang="en-US" sz="1200" dirty="0"/>
                        <a:t>5. </a:t>
                      </a:r>
                      <a:r>
                        <a:rPr lang="en-US" sz="1200" b="1" dirty="0"/>
                        <a:t>Pursuant to Authorization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p>
                      <a:pPr marL="0" indent="0">
                        <a:buFont typeface="+mj-lt"/>
                        <a:buNone/>
                        <a:tabLst>
                          <a:tab pos="174625" algn="l"/>
                        </a:tabLst>
                      </a:pPr>
                      <a:r>
                        <a:rPr lang="en-US" sz="1200" b="1" dirty="0"/>
                        <a:t>Authorization</a:t>
                      </a:r>
                    </a:p>
                    <a:p>
                      <a:pPr marL="174625" marR="0" lvl="0" indent="-174625" algn="l" defTabSz="457200" rtl="0" eaLnBrk="1" fontAlgn="auto" latinLnBrk="0" hangingPunct="1">
                        <a:lnSpc>
                          <a:spcPct val="100000"/>
                        </a:lnSpc>
                        <a:spcBef>
                          <a:spcPts val="0"/>
                        </a:spcBef>
                        <a:spcAft>
                          <a:spcPts val="0"/>
                        </a:spcAft>
                        <a:buClrTx/>
                        <a:buSzTx/>
                        <a:buFont typeface="+mj-lt"/>
                        <a:buAutoNum type="alphaLcPeriod"/>
                        <a:tabLst>
                          <a:tab pos="174625" algn="l"/>
                        </a:tabLst>
                        <a:defRPr/>
                      </a:pPr>
                      <a:r>
                        <a:rPr lang="en-US" sz="1200" b="1" dirty="0"/>
                        <a:t>Coverage</a:t>
                      </a:r>
                      <a:r>
                        <a:rPr lang="en-US" sz="1200" dirty="0"/>
                        <a:t> - Disclosures for insurance or disability coverage determination (example  SSA)</a:t>
                      </a:r>
                    </a:p>
                    <a:p>
                      <a:pPr marL="174625" indent="-174625">
                        <a:buFont typeface="+mj-lt"/>
                        <a:buAutoNum type="alphaLcPeriod"/>
                        <a:tabLst>
                          <a:tab pos="174625" algn="l"/>
                        </a:tabLst>
                      </a:pPr>
                      <a:r>
                        <a:rPr lang="en-US" sz="1200" b="1" dirty="0"/>
                        <a:t>Deceased</a:t>
                      </a:r>
                      <a:r>
                        <a:rPr lang="en-US" sz="1200" dirty="0"/>
                        <a:t> - Uses and disclosures about decedents</a:t>
                      </a:r>
                    </a:p>
                    <a:p>
                      <a:pPr marL="174625" indent="-174625">
                        <a:buFont typeface="+mj-lt"/>
                        <a:buAutoNum type="alphaLcPeriod"/>
                        <a:tabLst>
                          <a:tab pos="174625" algn="l"/>
                        </a:tabLst>
                      </a:pPr>
                      <a:r>
                        <a:rPr lang="en-US" sz="1200" b="1" dirty="0"/>
                        <a:t>Donation </a:t>
                      </a:r>
                      <a:r>
                        <a:rPr lang="en-US" sz="1200" dirty="0"/>
                        <a:t>- Uses and disclosures for cadaveric organ, eye, or tissue donation purposes</a:t>
                      </a:r>
                    </a:p>
                    <a:p>
                      <a:pPr marL="174625" marR="0" lvl="0" indent="-174625" algn="l" defTabSz="914400" rtl="0" eaLnBrk="1" fontAlgn="auto" latinLnBrk="0" hangingPunct="1">
                        <a:lnSpc>
                          <a:spcPct val="100000"/>
                        </a:lnSpc>
                        <a:spcBef>
                          <a:spcPts val="0"/>
                        </a:spcBef>
                        <a:spcAft>
                          <a:spcPts val="0"/>
                        </a:spcAft>
                        <a:buClrTx/>
                        <a:buSzTx/>
                        <a:buFont typeface="+mj-lt"/>
                        <a:buAutoNum type="alphaLcPeriod"/>
                        <a:tabLst>
                          <a:tab pos="174625" algn="l"/>
                        </a:tabLst>
                        <a:defRPr/>
                      </a:pPr>
                      <a:r>
                        <a:rPr lang="en-US" sz="1200" b="1" dirty="0"/>
                        <a:t>Research </a:t>
                      </a:r>
                      <a:r>
                        <a:rPr lang="en-US" sz="1200" dirty="0"/>
                        <a:t>-Uses and disclosures for research purposes</a:t>
                      </a:r>
                    </a:p>
                    <a:p>
                      <a:pPr marL="174625" marR="0" lvl="0" indent="-174625" algn="l" defTabSz="914400" rtl="0" eaLnBrk="1" fontAlgn="auto" latinLnBrk="0" hangingPunct="1">
                        <a:lnSpc>
                          <a:spcPct val="100000"/>
                        </a:lnSpc>
                        <a:spcBef>
                          <a:spcPts val="0"/>
                        </a:spcBef>
                        <a:spcAft>
                          <a:spcPts val="0"/>
                        </a:spcAft>
                        <a:buClrTx/>
                        <a:buSzTx/>
                        <a:buFont typeface="+mj-lt"/>
                        <a:buAutoNum type="alphaLcPeriod"/>
                        <a:tabLst>
                          <a:tab pos="174625" algn="l"/>
                        </a:tabLst>
                        <a:defRPr/>
                      </a:pPr>
                      <a:r>
                        <a:rPr lang="en-US" sz="1200" b="1" dirty="0"/>
                        <a:t>Workers Comp </a:t>
                      </a:r>
                      <a:r>
                        <a:rPr lang="en-US" sz="1200" dirty="0"/>
                        <a:t>- Disclosures for workers’ compensation</a:t>
                      </a:r>
                    </a:p>
                    <a:p>
                      <a:pPr marL="174625" marR="0" lvl="0" indent="-174625" algn="l" defTabSz="914400" rtl="0" eaLnBrk="1" fontAlgn="auto" latinLnBrk="0" hangingPunct="1">
                        <a:lnSpc>
                          <a:spcPct val="100000"/>
                        </a:lnSpc>
                        <a:spcBef>
                          <a:spcPts val="0"/>
                        </a:spcBef>
                        <a:spcAft>
                          <a:spcPts val="0"/>
                        </a:spcAft>
                        <a:buClrTx/>
                        <a:buSzTx/>
                        <a:buFont typeface="+mj-lt"/>
                        <a:buAutoNum type="alphaLcPeriod"/>
                        <a:tabLst>
                          <a:tab pos="174625" algn="l"/>
                        </a:tabLst>
                        <a:defRPr/>
                      </a:pPr>
                      <a:r>
                        <a:rPr lang="en-US" sz="1200" b="1" dirty="0"/>
                        <a:t>Present</a:t>
                      </a:r>
                      <a:r>
                        <a:rPr lang="en-US" sz="1200" dirty="0"/>
                        <a:t> - Uses and disclosures with the individual present</a:t>
                      </a:r>
                    </a:p>
                    <a:p>
                      <a:pPr marL="174625" marR="0" lvl="0" indent="-174625" algn="l" defTabSz="914400" rtl="0" eaLnBrk="1" fontAlgn="auto" latinLnBrk="0" hangingPunct="1">
                        <a:lnSpc>
                          <a:spcPct val="100000"/>
                        </a:lnSpc>
                        <a:spcBef>
                          <a:spcPts val="0"/>
                        </a:spcBef>
                        <a:spcAft>
                          <a:spcPts val="0"/>
                        </a:spcAft>
                        <a:buClrTx/>
                        <a:buSzTx/>
                        <a:buFont typeface="+mj-lt"/>
                        <a:buAutoNum type="alphaLcPeriod"/>
                        <a:tabLst>
                          <a:tab pos="174625" algn="l"/>
                        </a:tabLst>
                        <a:defRPr/>
                      </a:pPr>
                      <a:r>
                        <a:rPr lang="en-US" sz="1200" b="1" dirty="0"/>
                        <a:t>Family</a:t>
                      </a:r>
                      <a:r>
                        <a:rPr lang="en-US" sz="1200" dirty="0"/>
                        <a:t> - Disclose to a family member, other relative, or a close personal friend of the individual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p>
                      <a:pPr marL="0" indent="0" algn="l">
                        <a:buClr>
                          <a:srgbClr val="00B050"/>
                        </a:buClr>
                        <a:buSzPct val="175000"/>
                        <a:buFont typeface="Wingdings" panose="05000000000000000000" pitchFamily="2" charset="2"/>
                        <a:buNone/>
                      </a:pPr>
                      <a:r>
                        <a:rPr lang="en-US" sz="1400" b="0" dirty="0"/>
                        <a:t>Authorization based disclosures as defined by HIPAA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2647864117"/>
                  </a:ext>
                </a:extLst>
              </a:tr>
            </a:tbl>
          </a:graphicData>
        </a:graphic>
      </p:graphicFrame>
    </p:spTree>
    <p:extLst>
      <p:ext uri="{BB962C8B-B14F-4D97-AF65-F5344CB8AC3E}">
        <p14:creationId xmlns:p14="http://schemas.microsoft.com/office/powerpoint/2010/main" val="433800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DURSA Permitted Purposes</a:t>
            </a:r>
            <a:endParaRPr lang="en-US" sz="2400" dirty="0"/>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4294967295"/>
          </p:nvPr>
        </p:nvSpPr>
        <p:spPr>
          <a:xfrm>
            <a:off x="0" y="1981200"/>
            <a:ext cx="10972800" cy="4489450"/>
          </a:xfrm>
        </p:spPr>
        <p:txBody>
          <a:bodyPr/>
          <a:lstStyle/>
          <a:p>
            <a:pPr marL="979488" lvl="1" indent="-457200"/>
            <a:endParaRPr lang="en-US" sz="1800" dirty="0"/>
          </a:p>
          <a:p>
            <a:pPr marL="522288" lvl="1" indent="0">
              <a:buNone/>
            </a:pPr>
            <a:endParaRPr lang="en-US" sz="1800" dirty="0"/>
          </a:p>
        </p:txBody>
      </p:sp>
      <p:graphicFrame>
        <p:nvGraphicFramePr>
          <p:cNvPr id="2" name="Content Placeholder 11">
            <a:extLst>
              <a:ext uri="{FF2B5EF4-FFF2-40B4-BE49-F238E27FC236}">
                <a16:creationId xmlns:a16="http://schemas.microsoft.com/office/drawing/2014/main" id="{5B4DC8D1-7DDA-2E59-F157-D111B7EC7860}"/>
              </a:ext>
            </a:extLst>
          </p:cNvPr>
          <p:cNvGraphicFramePr>
            <a:graphicFrameLocks/>
          </p:cNvGraphicFramePr>
          <p:nvPr/>
        </p:nvGraphicFramePr>
        <p:xfrm>
          <a:off x="542693" y="1752252"/>
          <a:ext cx="10901681" cy="4480560"/>
        </p:xfrm>
        <a:graphic>
          <a:graphicData uri="http://schemas.openxmlformats.org/drawingml/2006/table">
            <a:tbl>
              <a:tblPr firstRow="1" bandRow="1"/>
              <a:tblGrid>
                <a:gridCol w="3743702">
                  <a:extLst>
                    <a:ext uri="{9D8B030D-6E8A-4147-A177-3AD203B41FA5}">
                      <a16:colId xmlns:a16="http://schemas.microsoft.com/office/drawing/2014/main" val="816413884"/>
                    </a:ext>
                  </a:extLst>
                </a:gridCol>
                <a:gridCol w="3414277">
                  <a:extLst>
                    <a:ext uri="{9D8B030D-6E8A-4147-A177-3AD203B41FA5}">
                      <a16:colId xmlns:a16="http://schemas.microsoft.com/office/drawing/2014/main" val="3510913532"/>
                    </a:ext>
                  </a:extLst>
                </a:gridCol>
                <a:gridCol w="3743702">
                  <a:extLst>
                    <a:ext uri="{9D8B030D-6E8A-4147-A177-3AD203B41FA5}">
                      <a16:colId xmlns:a16="http://schemas.microsoft.com/office/drawing/2014/main" val="2320645022"/>
                    </a:ext>
                  </a:extLst>
                </a:gridCol>
              </a:tblGrid>
              <a:tr h="519954">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DURSA Permitted Purpose</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Purpose of Use (</a:t>
                      </a:r>
                      <a:r>
                        <a:rPr lang="en-US" sz="1600" dirty="0">
                          <a:solidFill>
                            <a:schemeClr val="bg1"/>
                          </a:solidFill>
                          <a:hlinkClick r:id="rId2">
                            <a:extLst>
                              <a:ext uri="{A12FA001-AC4F-418D-AE19-62706E023703}">
                                <ahyp:hlinkClr xmlns:ahyp="http://schemas.microsoft.com/office/drawing/2018/hyperlinkcolor" val="tx"/>
                              </a:ext>
                            </a:extLst>
                          </a:hlinkClick>
                        </a:rPr>
                        <a:t>PoU</a:t>
                      </a:r>
                      <a:r>
                        <a:rPr lang="en-US" sz="1600" dirty="0"/>
                        <a:t>) Code </a:t>
                      </a:r>
                      <a:r>
                        <a:rPr lang="en-US" sz="1600" b="0" dirty="0"/>
                        <a:t>(</a:t>
                      </a:r>
                      <a:r>
                        <a:rPr lang="en-US" sz="1600" b="0" dirty="0">
                          <a:solidFill>
                            <a:schemeClr val="bg1"/>
                          </a:solidFill>
                        </a:rPr>
                        <a:t>Performance &amp; Service Specification</a:t>
                      </a:r>
                      <a:r>
                        <a:rPr lang="en-US" sz="1600" b="0" dirty="0"/>
                        <a: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Comments</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3632386920"/>
                  </a:ext>
                </a:extLst>
              </a:tr>
              <a:tr h="391088">
                <a:tc>
                  <a:txBody>
                    <a:bodyPr/>
                    <a:lstStyle/>
                    <a:p>
                      <a:pPr marL="169863" indent="-169863"/>
                      <a:r>
                        <a:rPr lang="en-US" sz="1200" b="0" dirty="0"/>
                        <a:t>6</a:t>
                      </a:r>
                      <a:r>
                        <a:rPr lang="en-US" sz="1200" b="1" dirty="0"/>
                        <a:t>. Transaction of Message Content related to value-based payment models, alternative payment arrangements or financial sharing models of any nature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p>
                      <a:pPr marL="0" indent="0" algn="l">
                        <a:buClr>
                          <a:srgbClr val="00B050"/>
                        </a:buClr>
                        <a:buSzPct val="175000"/>
                        <a:buFont typeface="Wingdings" panose="05000000000000000000" pitchFamily="2" charset="2"/>
                        <a:buNone/>
                      </a:pPr>
                      <a:r>
                        <a:rPr lang="en-US" sz="1200" b="1" dirty="0"/>
                        <a:t>a. Payment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p>
                      <a:pPr marL="0" indent="0" algn="l">
                        <a:buClrTx/>
                        <a:buSzPct val="100000"/>
                        <a:buFont typeface="+mj-lt"/>
                        <a:buNone/>
                      </a:pPr>
                      <a:r>
                        <a:rPr lang="en-US" sz="1200" b="0" dirty="0"/>
                        <a:t>Including, but not limited to the following examples:</a:t>
                      </a:r>
                    </a:p>
                    <a:p>
                      <a:pPr marL="228600" indent="-228600" algn="l">
                        <a:buClrTx/>
                        <a:buSzPct val="100000"/>
                        <a:buFont typeface="+mj-lt"/>
                        <a:buAutoNum type="arabicPeriod"/>
                      </a:pPr>
                      <a:r>
                        <a:rPr lang="en-US" sz="1200" b="0" dirty="0"/>
                        <a:t>Medicare, Medicaid or other federal programs</a:t>
                      </a:r>
                    </a:p>
                    <a:p>
                      <a:pPr marL="685800" lvl="1" indent="-228600" algn="l">
                        <a:buClrTx/>
                        <a:buSzPct val="100000"/>
                        <a:buFont typeface="+mj-lt"/>
                        <a:buAutoNum type="alphaLcPeriod"/>
                      </a:pPr>
                      <a:r>
                        <a:rPr lang="en-US" sz="1200" b="0" dirty="0"/>
                        <a:t>Medicare bundled payments</a:t>
                      </a:r>
                    </a:p>
                    <a:p>
                      <a:pPr marL="685800" lvl="1" indent="-228600" algn="l">
                        <a:buClrTx/>
                        <a:buSzPct val="100000"/>
                        <a:buFont typeface="+mj-lt"/>
                        <a:buAutoNum type="alphaLcPeriod"/>
                      </a:pPr>
                      <a:r>
                        <a:rPr lang="en-US" sz="1200" b="0" dirty="0"/>
                        <a:t>Medicare Shared Savings Program</a:t>
                      </a:r>
                    </a:p>
                    <a:p>
                      <a:pPr marL="685800" lvl="1" indent="-228600" algn="l">
                        <a:buClrTx/>
                        <a:buSzPct val="100000"/>
                        <a:buFont typeface="+mj-lt"/>
                        <a:buAutoNum type="alphaLcPeriod"/>
                      </a:pPr>
                      <a:r>
                        <a:rPr lang="en-US" sz="1200" b="0" dirty="0"/>
                        <a:t>Medicaid Managed Care</a:t>
                      </a:r>
                    </a:p>
                    <a:p>
                      <a:pPr marL="228600" indent="-228600" algn="l">
                        <a:buClrTx/>
                        <a:buSzPct val="100000"/>
                        <a:buFont typeface="+mj-lt"/>
                        <a:buAutoNum type="arabicPeriod"/>
                      </a:pPr>
                      <a:r>
                        <a:rPr lang="en-US" sz="1200" b="0" dirty="0"/>
                        <a:t>Commercial payers</a:t>
                      </a:r>
                    </a:p>
                    <a:p>
                      <a:pPr marL="228600" indent="-228600" algn="l">
                        <a:buClrTx/>
                        <a:buSzPct val="100000"/>
                        <a:buFont typeface="+mj-lt"/>
                        <a:buAutoNum type="arabicPeriod"/>
                      </a:pPr>
                      <a:r>
                        <a:rPr lang="en-US" sz="1200" b="0" dirty="0"/>
                        <a:t>Employer self-insured arrangements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3992619811"/>
                  </a:ext>
                </a:extLst>
              </a:tr>
              <a:tr h="391088">
                <a:tc>
                  <a:txBody>
                    <a:bodyPr/>
                    <a:lstStyle/>
                    <a:p>
                      <a:pPr marL="0" indent="0">
                        <a:buFont typeface="+mj-lt"/>
                        <a:buNone/>
                      </a:pPr>
                      <a:r>
                        <a:rPr lang="en-US" sz="1200" dirty="0"/>
                        <a:t>7. </a:t>
                      </a:r>
                      <a:r>
                        <a:rPr lang="en-US" sz="1200" b="1" dirty="0"/>
                        <a:t>Government Obligations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p>
                      <a:pPr marL="342900" indent="-342900">
                        <a:buFont typeface="+mj-lt"/>
                        <a:buAutoNum type="alphaLcPeriod"/>
                      </a:pPr>
                      <a:r>
                        <a:rPr lang="en-US" sz="1200" b="1" dirty="0"/>
                        <a:t>Government</a:t>
                      </a:r>
                      <a:r>
                        <a:rPr lang="en-US" sz="1200" dirty="0"/>
                        <a:t> - uses or disclosures for specialized government functions</a:t>
                      </a:r>
                    </a:p>
                    <a:p>
                      <a:pPr marL="342900" indent="-342900">
                        <a:buFont typeface="+mj-lt"/>
                        <a:buAutoNum type="alphaLcPeriod"/>
                      </a:pPr>
                      <a:r>
                        <a:rPr lang="en-US" sz="1200" b="1" dirty="0"/>
                        <a:t>Judicial </a:t>
                      </a:r>
                      <a:r>
                        <a:rPr lang="en-US" sz="1200" b="0" dirty="0"/>
                        <a:t>– disclosures for judicial and administrative proceedings</a:t>
                      </a:r>
                      <a:endParaRPr lang="en-US" sz="1200" b="1" dirty="0"/>
                    </a:p>
                    <a:p>
                      <a:pPr marL="342900" indent="-342900">
                        <a:buFont typeface="+mj-lt"/>
                        <a:buAutoNum type="alphaLcPeriod"/>
                      </a:pPr>
                      <a:r>
                        <a:rPr lang="en-US" sz="1200" b="1" dirty="0"/>
                        <a:t>Law </a:t>
                      </a:r>
                      <a:r>
                        <a:rPr lang="en-US" sz="1200" b="0" dirty="0"/>
                        <a:t>– disclosures for law enforcement purposes</a:t>
                      </a:r>
                    </a:p>
                    <a:p>
                      <a:pPr marL="342900" marR="0" lvl="0" indent="-342900" algn="l" defTabSz="457200" rtl="0" eaLnBrk="1" fontAlgn="auto" latinLnBrk="0" hangingPunct="1">
                        <a:lnSpc>
                          <a:spcPct val="100000"/>
                        </a:lnSpc>
                        <a:spcBef>
                          <a:spcPts val="0"/>
                        </a:spcBef>
                        <a:spcAft>
                          <a:spcPts val="0"/>
                        </a:spcAft>
                        <a:buClrTx/>
                        <a:buSzTx/>
                        <a:buFont typeface="+mj-lt"/>
                        <a:buAutoNum type="alphaLcPeriod"/>
                        <a:tabLst/>
                        <a:defRPr/>
                      </a:pPr>
                      <a:r>
                        <a:rPr lang="en-US" sz="1200" b="1" dirty="0"/>
                        <a:t>Abuse </a:t>
                      </a:r>
                      <a:r>
                        <a:rPr lang="en-US" sz="1200" b="0" dirty="0"/>
                        <a:t>– disclosures about victims of abuse, neglect, or domestic violence</a:t>
                      </a:r>
                      <a:endParaRPr lang="en-US" sz="1200" b="1"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p>
                      <a:pPr marL="0" indent="0" algn="l">
                        <a:buClr>
                          <a:srgbClr val="00B050"/>
                        </a:buClr>
                        <a:buSzPct val="175000"/>
                        <a:buFont typeface="Wingdings" panose="05000000000000000000" pitchFamily="2" charset="2"/>
                        <a:buNone/>
                      </a:pPr>
                      <a:r>
                        <a:rPr lang="en-US" sz="1200" b="0" dirty="0"/>
                        <a:t>Including, but not limited to the following  examples: </a:t>
                      </a:r>
                    </a:p>
                    <a:p>
                      <a:pPr marL="228600" indent="-228600" algn="l">
                        <a:buClrTx/>
                        <a:buSzPct val="100000"/>
                        <a:buFont typeface="Wingdings" panose="05000000000000000000" pitchFamily="2" charset="2"/>
                        <a:buAutoNum type="arabicPeriod"/>
                      </a:pPr>
                      <a:r>
                        <a:rPr lang="en-US" sz="1200" b="0" dirty="0"/>
                        <a:t>Activities necessary by appropriate military command authorities to assure proper execution of the military mission.</a:t>
                      </a:r>
                    </a:p>
                    <a:p>
                      <a:pPr marL="228600" indent="-228600" algn="l">
                        <a:buClrTx/>
                        <a:buSzPct val="100000"/>
                        <a:buFont typeface="Wingdings" panose="05000000000000000000" pitchFamily="2" charset="2"/>
                        <a:buAutoNum type="arabicPeriod"/>
                      </a:pPr>
                      <a:r>
                        <a:rPr lang="en-US" sz="1200" b="0" dirty="0"/>
                        <a:t>Department of Veterans Affairs determining the individual’s eligibility to benefits upon separation or discharge from the military</a:t>
                      </a:r>
                    </a:p>
                    <a:p>
                      <a:pPr marL="228600" indent="-228600" algn="l">
                        <a:buClrTx/>
                        <a:buSzPct val="100000"/>
                        <a:buFont typeface="Wingdings" panose="05000000000000000000" pitchFamily="2" charset="2"/>
                        <a:buAutoNum type="arabicPeriod"/>
                      </a:pPr>
                      <a:r>
                        <a:rPr lang="en-US" sz="1200" b="0" dirty="0"/>
                        <a:t>Activities related to eligibility for or enrollment in a government health plan</a:t>
                      </a:r>
                    </a:p>
                    <a:p>
                      <a:pPr marL="228600" indent="-228600" algn="l">
                        <a:buClrTx/>
                        <a:buSzPct val="100000"/>
                        <a:buFont typeface="Wingdings" panose="05000000000000000000" pitchFamily="2" charset="2"/>
                        <a:buAutoNum type="arabicPeriod"/>
                      </a:pPr>
                      <a:r>
                        <a:rPr lang="en-US" sz="1200" b="0" dirty="0"/>
                        <a:t>Improve administration and management relating to covered functions of such government functions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2276811870"/>
                  </a:ext>
                </a:extLst>
              </a:tr>
            </a:tbl>
          </a:graphicData>
        </a:graphic>
      </p:graphicFrame>
    </p:spTree>
    <p:extLst>
      <p:ext uri="{BB962C8B-B14F-4D97-AF65-F5344CB8AC3E}">
        <p14:creationId xmlns:p14="http://schemas.microsoft.com/office/powerpoint/2010/main" val="3159270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DURSA Permitted Purposes</a:t>
            </a:r>
            <a:endParaRPr lang="en-US" sz="2400" dirty="0"/>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4294967295"/>
          </p:nvPr>
        </p:nvSpPr>
        <p:spPr>
          <a:xfrm>
            <a:off x="0" y="1981200"/>
            <a:ext cx="10972800" cy="4489450"/>
          </a:xfrm>
        </p:spPr>
        <p:txBody>
          <a:bodyPr/>
          <a:lstStyle/>
          <a:p>
            <a:pPr marL="979488" lvl="1" indent="-457200"/>
            <a:endParaRPr lang="en-US" sz="1800" dirty="0"/>
          </a:p>
          <a:p>
            <a:pPr marL="522288" lvl="1" indent="0">
              <a:buNone/>
            </a:pPr>
            <a:endParaRPr lang="en-US" sz="1800" dirty="0"/>
          </a:p>
        </p:txBody>
      </p:sp>
      <p:graphicFrame>
        <p:nvGraphicFramePr>
          <p:cNvPr id="2" name="Content Placeholder 11">
            <a:extLst>
              <a:ext uri="{FF2B5EF4-FFF2-40B4-BE49-F238E27FC236}">
                <a16:creationId xmlns:a16="http://schemas.microsoft.com/office/drawing/2014/main" id="{5B4DC8D1-7DDA-2E59-F157-D111B7EC7860}"/>
              </a:ext>
            </a:extLst>
          </p:cNvPr>
          <p:cNvGraphicFramePr>
            <a:graphicFrameLocks/>
          </p:cNvGraphicFramePr>
          <p:nvPr/>
        </p:nvGraphicFramePr>
        <p:xfrm>
          <a:off x="542693" y="1752252"/>
          <a:ext cx="10901681" cy="3291840"/>
        </p:xfrm>
        <a:graphic>
          <a:graphicData uri="http://schemas.openxmlformats.org/drawingml/2006/table">
            <a:tbl>
              <a:tblPr firstRow="1" bandRow="1"/>
              <a:tblGrid>
                <a:gridCol w="3743702">
                  <a:extLst>
                    <a:ext uri="{9D8B030D-6E8A-4147-A177-3AD203B41FA5}">
                      <a16:colId xmlns:a16="http://schemas.microsoft.com/office/drawing/2014/main" val="816413884"/>
                    </a:ext>
                  </a:extLst>
                </a:gridCol>
                <a:gridCol w="3414277">
                  <a:extLst>
                    <a:ext uri="{9D8B030D-6E8A-4147-A177-3AD203B41FA5}">
                      <a16:colId xmlns:a16="http://schemas.microsoft.com/office/drawing/2014/main" val="3510913532"/>
                    </a:ext>
                  </a:extLst>
                </a:gridCol>
                <a:gridCol w="3743702">
                  <a:extLst>
                    <a:ext uri="{9D8B030D-6E8A-4147-A177-3AD203B41FA5}">
                      <a16:colId xmlns:a16="http://schemas.microsoft.com/office/drawing/2014/main" val="2320645022"/>
                    </a:ext>
                  </a:extLst>
                </a:gridCol>
              </a:tblGrid>
              <a:tr h="519954">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DURSA Permitted Purpose</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Purpose of Use (</a:t>
                      </a:r>
                      <a:r>
                        <a:rPr lang="en-US" sz="1600" dirty="0">
                          <a:solidFill>
                            <a:schemeClr val="bg1"/>
                          </a:solidFill>
                          <a:hlinkClick r:id="rId2">
                            <a:extLst>
                              <a:ext uri="{A12FA001-AC4F-418D-AE19-62706E023703}">
                                <ahyp:hlinkClr xmlns:ahyp="http://schemas.microsoft.com/office/drawing/2018/hyperlinkcolor" val="tx"/>
                              </a:ext>
                            </a:extLst>
                          </a:hlinkClick>
                        </a:rPr>
                        <a:t>PoU</a:t>
                      </a:r>
                      <a:r>
                        <a:rPr lang="en-US" sz="1600" dirty="0"/>
                        <a:t>) Code </a:t>
                      </a:r>
                      <a:r>
                        <a:rPr lang="en-US" sz="1600" b="0" dirty="0"/>
                        <a:t>(</a:t>
                      </a:r>
                      <a:r>
                        <a:rPr lang="en-US" sz="1600" b="0" dirty="0">
                          <a:solidFill>
                            <a:schemeClr val="bg1"/>
                          </a:solidFill>
                        </a:rPr>
                        <a:t>Performance &amp; Service Specification</a:t>
                      </a:r>
                      <a:r>
                        <a:rPr lang="en-US" sz="1600" b="0" dirty="0"/>
                        <a: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Comments</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3632386920"/>
                  </a:ext>
                </a:extLst>
              </a:tr>
              <a:tr h="391088">
                <a:tc>
                  <a:txBody>
                    <a:bodyPr/>
                    <a:lstStyle/>
                    <a:p>
                      <a:pPr marL="169863" marR="0" lvl="0" indent="-169863" algn="l" defTabSz="914400" rtl="0" eaLnBrk="1" fontAlgn="auto" latinLnBrk="0" hangingPunct="1">
                        <a:lnSpc>
                          <a:spcPct val="100000"/>
                        </a:lnSpc>
                        <a:spcBef>
                          <a:spcPts val="0"/>
                        </a:spcBef>
                        <a:spcAft>
                          <a:spcPts val="0"/>
                        </a:spcAft>
                        <a:buClrTx/>
                        <a:buSzTx/>
                        <a:buFont typeface="+mj-lt"/>
                        <a:buNone/>
                        <a:tabLst/>
                        <a:defRPr/>
                      </a:pPr>
                      <a:r>
                        <a:rPr lang="en-US" sz="1200" b="0" dirty="0"/>
                        <a:t>8</a:t>
                      </a:r>
                      <a:r>
                        <a:rPr lang="en-US" sz="1200" b="1" dirty="0"/>
                        <a:t>. Any purpose to demonstrate meaningful use of certified EHR technology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p>
                      <a:pPr marL="228600" indent="-228600" algn="l">
                        <a:buClrTx/>
                        <a:buSzPct val="100000"/>
                        <a:buFont typeface="Wingdings" panose="05000000000000000000" pitchFamily="2" charset="2"/>
                        <a:buAutoNum type="alphaLcPeriod"/>
                      </a:pPr>
                      <a:r>
                        <a:rPr lang="en-US" sz="1200" b="1" dirty="0"/>
                        <a:t>Payment</a:t>
                      </a:r>
                    </a:p>
                    <a:p>
                      <a:pPr marL="228600" indent="-228600" algn="l">
                        <a:buClrTx/>
                        <a:buSzPct val="100000"/>
                        <a:buFont typeface="Wingdings" panose="05000000000000000000" pitchFamily="2" charset="2"/>
                        <a:buAutoNum type="alphaLcPeriod"/>
                      </a:pPr>
                      <a:r>
                        <a:rPr lang="en-US" sz="1200" b="1" dirty="0"/>
                        <a:t>Operations</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p>
                      <a:r>
                        <a:rPr lang="en-US" sz="1200" b="0" i="0" u="none" strike="noStrike" kern="1200" baseline="0" dirty="0">
                          <a:solidFill>
                            <a:schemeClr val="dk1"/>
                          </a:solidFill>
                          <a:latin typeface="+mn-lt"/>
                          <a:ea typeface="+mn-ea"/>
                          <a:cs typeface="+mn-cs"/>
                        </a:rPr>
                        <a:t>By the (i) Submitter, (ii) Recipient or (iii) Covered Entity on whose behalf the Submitter or the Recipient may properly Transact Message Content under this Agreement, provided that the purpose is not otherwise described of this definition and the purpose is permitted by Applicable Law, including but not limited to the HIPAA Regulations. “Meaningful use of certified electronic health record technology” shall have the meaning assigned to it in the regulations promulgated by the Department of Health and Human Services under the American Recovery and Reinvestment Act, Sections 4101 and 4102;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2276811870"/>
                  </a:ext>
                </a:extLst>
              </a:tr>
            </a:tbl>
          </a:graphicData>
        </a:graphic>
      </p:graphicFrame>
    </p:spTree>
    <p:extLst>
      <p:ext uri="{BB962C8B-B14F-4D97-AF65-F5344CB8AC3E}">
        <p14:creationId xmlns:p14="http://schemas.microsoft.com/office/powerpoint/2010/main" val="698599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DURSA Permitted Purposes</a:t>
            </a:r>
            <a:endParaRPr lang="en-US" sz="2400" dirty="0"/>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4294967295"/>
          </p:nvPr>
        </p:nvSpPr>
        <p:spPr>
          <a:xfrm>
            <a:off x="0" y="1981200"/>
            <a:ext cx="10972800" cy="4489450"/>
          </a:xfrm>
        </p:spPr>
        <p:txBody>
          <a:bodyPr/>
          <a:lstStyle/>
          <a:p>
            <a:pPr marL="979488" lvl="1" indent="-457200"/>
            <a:endParaRPr lang="en-US" sz="1800" dirty="0"/>
          </a:p>
          <a:p>
            <a:pPr marL="522288" lvl="1" indent="0">
              <a:buNone/>
            </a:pPr>
            <a:endParaRPr lang="en-US" sz="1800" dirty="0"/>
          </a:p>
        </p:txBody>
      </p:sp>
      <p:graphicFrame>
        <p:nvGraphicFramePr>
          <p:cNvPr id="2" name="Content Placeholder 11">
            <a:extLst>
              <a:ext uri="{FF2B5EF4-FFF2-40B4-BE49-F238E27FC236}">
                <a16:creationId xmlns:a16="http://schemas.microsoft.com/office/drawing/2014/main" id="{5B4DC8D1-7DDA-2E59-F157-D111B7EC7860}"/>
              </a:ext>
            </a:extLst>
          </p:cNvPr>
          <p:cNvGraphicFramePr>
            <a:graphicFrameLocks/>
          </p:cNvGraphicFramePr>
          <p:nvPr>
            <p:extLst>
              <p:ext uri="{D42A27DB-BD31-4B8C-83A1-F6EECF244321}">
                <p14:modId xmlns:p14="http://schemas.microsoft.com/office/powerpoint/2010/main" val="3823890444"/>
              </p:ext>
            </p:extLst>
          </p:nvPr>
        </p:nvGraphicFramePr>
        <p:xfrm>
          <a:off x="542693" y="2121130"/>
          <a:ext cx="10901681" cy="3017520"/>
        </p:xfrm>
        <a:graphic>
          <a:graphicData uri="http://schemas.openxmlformats.org/drawingml/2006/table">
            <a:tbl>
              <a:tblPr firstRow="1" bandRow="1"/>
              <a:tblGrid>
                <a:gridCol w="3743702">
                  <a:extLst>
                    <a:ext uri="{9D8B030D-6E8A-4147-A177-3AD203B41FA5}">
                      <a16:colId xmlns:a16="http://schemas.microsoft.com/office/drawing/2014/main" val="816413884"/>
                    </a:ext>
                  </a:extLst>
                </a:gridCol>
                <a:gridCol w="3414277">
                  <a:extLst>
                    <a:ext uri="{9D8B030D-6E8A-4147-A177-3AD203B41FA5}">
                      <a16:colId xmlns:a16="http://schemas.microsoft.com/office/drawing/2014/main" val="3510913532"/>
                    </a:ext>
                  </a:extLst>
                </a:gridCol>
                <a:gridCol w="3743702">
                  <a:extLst>
                    <a:ext uri="{9D8B030D-6E8A-4147-A177-3AD203B41FA5}">
                      <a16:colId xmlns:a16="http://schemas.microsoft.com/office/drawing/2014/main" val="2320645022"/>
                    </a:ext>
                  </a:extLst>
                </a:gridCol>
              </a:tblGrid>
              <a:tr h="519954">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DURSA Permitted Purpose</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Purpose of Use (</a:t>
                      </a:r>
                      <a:r>
                        <a:rPr lang="en-US" sz="1600" dirty="0">
                          <a:solidFill>
                            <a:schemeClr val="bg1"/>
                          </a:solidFill>
                          <a:hlinkClick r:id="rId2">
                            <a:extLst>
                              <a:ext uri="{A12FA001-AC4F-418D-AE19-62706E023703}">
                                <ahyp:hlinkClr xmlns:ahyp="http://schemas.microsoft.com/office/drawing/2018/hyperlinkcolor" val="tx"/>
                              </a:ext>
                            </a:extLst>
                          </a:hlinkClick>
                        </a:rPr>
                        <a:t>PoU</a:t>
                      </a:r>
                      <a:r>
                        <a:rPr lang="en-US" sz="1600" dirty="0"/>
                        <a:t>)  Computer Code </a:t>
                      </a:r>
                      <a:r>
                        <a:rPr lang="en-US" sz="1600" b="0" dirty="0"/>
                        <a:t>(</a:t>
                      </a:r>
                      <a:r>
                        <a:rPr lang="en-US" sz="1600" b="0" dirty="0">
                          <a:solidFill>
                            <a:schemeClr val="bg1"/>
                          </a:solidFill>
                        </a:rPr>
                        <a:t>Performance &amp; Service Specification</a:t>
                      </a:r>
                      <a:r>
                        <a:rPr lang="en-US" sz="1600" b="0" dirty="0"/>
                        <a: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Comments</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3632386920"/>
                  </a:ext>
                </a:extLst>
              </a:tr>
              <a:tr h="391088">
                <a:tc>
                  <a:txBody>
                    <a:bodyPr/>
                    <a:lstStyle/>
                    <a:p>
                      <a:pPr marL="169863" marR="0" lvl="0" indent="-169863" algn="l" defTabSz="914400" rtl="0" eaLnBrk="1" fontAlgn="auto" latinLnBrk="0" hangingPunct="1">
                        <a:lnSpc>
                          <a:spcPct val="100000"/>
                        </a:lnSpc>
                        <a:spcBef>
                          <a:spcPts val="0"/>
                        </a:spcBef>
                        <a:spcAft>
                          <a:spcPts val="0"/>
                        </a:spcAft>
                        <a:buClrTx/>
                        <a:buSzTx/>
                        <a:buFont typeface="+mj-lt"/>
                        <a:buNone/>
                        <a:tabLst/>
                        <a:defRPr/>
                      </a:pPr>
                      <a:r>
                        <a:rPr lang="en-US" sz="1200" b="0" dirty="0"/>
                        <a:t>9</a:t>
                      </a:r>
                      <a:r>
                        <a:rPr lang="en-US" sz="1200" b="1" dirty="0"/>
                        <a:t>. Transaction of Message Content in support of an individual’s right to access their health information or right to direct with whom their information can be shared or where their information can be sent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p>
                      <a:pPr marL="0" marR="0" lvl="0" indent="0" algn="l" defTabSz="457200" rtl="0" eaLnBrk="1" fontAlgn="auto" latinLnBrk="0" hangingPunct="1">
                        <a:lnSpc>
                          <a:spcPct val="100000"/>
                        </a:lnSpc>
                        <a:spcBef>
                          <a:spcPts val="0"/>
                        </a:spcBef>
                        <a:spcAft>
                          <a:spcPts val="0"/>
                        </a:spcAft>
                        <a:buClr>
                          <a:srgbClr val="00B050"/>
                        </a:buClr>
                        <a:buSzPct val="175000"/>
                        <a:buFont typeface="Wingdings" panose="05000000000000000000" pitchFamily="2" charset="2"/>
                        <a:buNone/>
                        <a:tabLst/>
                        <a:defRPr/>
                      </a:pPr>
                      <a:r>
                        <a:rPr lang="en-US" sz="1200" b="1" dirty="0"/>
                        <a:t>a. Request</a:t>
                      </a:r>
                      <a:r>
                        <a:rPr lang="en-US" sz="1200" dirty="0"/>
                        <a:t> - Request of the Individual</a:t>
                      </a:r>
                    </a:p>
                    <a:p>
                      <a:pPr marL="0" marR="0" lvl="0" indent="0" algn="l" defTabSz="914400" rtl="0" eaLnBrk="1" fontAlgn="auto" latinLnBrk="0" hangingPunct="1">
                        <a:lnSpc>
                          <a:spcPct val="100000"/>
                        </a:lnSpc>
                        <a:spcBef>
                          <a:spcPts val="0"/>
                        </a:spcBef>
                        <a:spcAft>
                          <a:spcPts val="0"/>
                        </a:spcAft>
                        <a:buClrTx/>
                        <a:buSzTx/>
                        <a:buFont typeface="+mj-lt"/>
                        <a:buNone/>
                        <a:tabLst>
                          <a:tab pos="174625" algn="l"/>
                        </a:tabLst>
                        <a:defRPr/>
                      </a:pPr>
                      <a:r>
                        <a:rPr lang="en-US" sz="1200" b="1" dirty="0"/>
                        <a:t>b. Present</a:t>
                      </a:r>
                      <a:r>
                        <a:rPr lang="en-US" sz="1200" dirty="0"/>
                        <a:t> - Uses and disclosures with the individual present pursuant to an authorization</a:t>
                      </a:r>
                    </a:p>
                    <a:p>
                      <a:pPr marL="0" marR="0" lvl="0" indent="0" algn="l" defTabSz="914400" rtl="0" eaLnBrk="1" fontAlgn="auto" latinLnBrk="0" hangingPunct="1">
                        <a:lnSpc>
                          <a:spcPct val="100000"/>
                        </a:lnSpc>
                        <a:spcBef>
                          <a:spcPts val="0"/>
                        </a:spcBef>
                        <a:spcAft>
                          <a:spcPts val="0"/>
                        </a:spcAft>
                        <a:buClrTx/>
                        <a:buSzTx/>
                        <a:buFont typeface="+mj-lt"/>
                        <a:buNone/>
                        <a:tabLst>
                          <a:tab pos="174625" algn="l"/>
                        </a:tabLst>
                        <a:defRPr/>
                      </a:pPr>
                      <a:r>
                        <a:rPr lang="en-US" sz="1200" b="1" dirty="0"/>
                        <a:t>c. Family</a:t>
                      </a:r>
                      <a:r>
                        <a:rPr lang="en-US" sz="1200" dirty="0"/>
                        <a:t> - Disclose to a family member, other relative, or a close personal friend of the individual pursuant to an authorization</a:t>
                      </a:r>
                    </a:p>
                    <a:p>
                      <a:pPr marL="0" marR="0" lvl="0" indent="0" algn="l" defTabSz="457200" rtl="0" eaLnBrk="1" fontAlgn="auto" latinLnBrk="0" hangingPunct="1">
                        <a:lnSpc>
                          <a:spcPct val="100000"/>
                        </a:lnSpc>
                        <a:spcBef>
                          <a:spcPts val="0"/>
                        </a:spcBef>
                        <a:spcAft>
                          <a:spcPts val="0"/>
                        </a:spcAft>
                        <a:buClr>
                          <a:srgbClr val="00B050"/>
                        </a:buClr>
                        <a:buSzPct val="175000"/>
                        <a:buFont typeface="Wingdings" panose="05000000000000000000" pitchFamily="2" charset="2"/>
                        <a:buNone/>
                        <a:tabLst/>
                        <a:defRPr/>
                      </a:pPr>
                      <a:endParaRPr lang="en-US" sz="1200" dirty="0"/>
                    </a:p>
                    <a:p>
                      <a:pPr marL="0" indent="0" algn="l">
                        <a:buClr>
                          <a:srgbClr val="00B050"/>
                        </a:buClr>
                        <a:buSzPct val="175000"/>
                        <a:buFont typeface="Wingdings" panose="05000000000000000000" pitchFamily="2" charset="2"/>
                        <a:buNone/>
                      </a:pPr>
                      <a:endParaRPr lang="en-US" sz="1200" b="1"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p>
                      <a:r>
                        <a:rPr lang="en-US" sz="1200" b="0" i="0" u="none" strike="noStrike" kern="1200" baseline="0" dirty="0">
                          <a:solidFill>
                            <a:schemeClr val="tx1"/>
                          </a:solidFill>
                          <a:latin typeface="+mn-lt"/>
                          <a:ea typeface="+mn-ea"/>
                          <a:cs typeface="+mn-cs"/>
                        </a:rPr>
                        <a:t>For the avoidance of doubt, a Participant may be prevented from disclosing information due to Applicable Law even though the individual asserts this Permitted Purpose; </a:t>
                      </a:r>
                    </a:p>
                    <a:p>
                      <a:endParaRPr lang="en-US" sz="1200" b="0" i="0" u="none" strike="noStrike" kern="1200" baseline="0" dirty="0">
                        <a:solidFill>
                          <a:schemeClr val="dk1"/>
                        </a:solidFill>
                        <a:latin typeface="+mn-lt"/>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1250084646"/>
                  </a:ext>
                </a:extLst>
              </a:tr>
              <a:tr h="391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10</a:t>
                      </a:r>
                      <a:r>
                        <a:rPr lang="en-US" sz="1200" b="1" dirty="0"/>
                        <a:t>.  Carequality, and TEFCA Permitted Purposes of Use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p>
                      <a:pPr marL="0" indent="0" algn="l">
                        <a:buClr>
                          <a:srgbClr val="00B050"/>
                        </a:buClr>
                        <a:buSzPct val="175000"/>
                        <a:buFont typeface="Wingdings" panose="05000000000000000000" pitchFamily="2" charset="2"/>
                        <a:buNone/>
                      </a:pPr>
                      <a:r>
                        <a:rPr lang="en-US" sz="1200" b="1" dirty="0"/>
                        <a:t>Refer to last 2 slides in this section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p>
                      <a:pPr marL="0" indent="0" algn="l">
                        <a:buClr>
                          <a:srgbClr val="00B050"/>
                        </a:buClr>
                        <a:buSzPct val="175000"/>
                        <a:buFont typeface="Wingdings" panose="05000000000000000000" pitchFamily="2" charset="2"/>
                        <a:buNone/>
                      </a:pPr>
                      <a:r>
                        <a:rPr lang="en-US" sz="1200" b="0" dirty="0">
                          <a:hlinkClick r:id="rId3"/>
                        </a:rPr>
                        <a:t>Carequality Framework Policies</a:t>
                      </a:r>
                      <a:endParaRPr lang="en-US" sz="1200" b="0" dirty="0"/>
                    </a:p>
                    <a:p>
                      <a:pPr marL="0" indent="0" algn="l">
                        <a:buClr>
                          <a:srgbClr val="00B050"/>
                        </a:buClr>
                        <a:buSzPct val="175000"/>
                        <a:buFont typeface="Wingdings" panose="05000000000000000000" pitchFamily="2" charset="2"/>
                        <a:buNone/>
                      </a:pPr>
                      <a:endParaRPr lang="en-US" sz="1200" b="0" dirty="0"/>
                    </a:p>
                    <a:p>
                      <a:pPr marL="0" indent="0" algn="l">
                        <a:buClr>
                          <a:srgbClr val="00B050"/>
                        </a:buClr>
                        <a:buSzPct val="175000"/>
                        <a:buFont typeface="Wingdings" panose="05000000000000000000" pitchFamily="2" charset="2"/>
                        <a:buNone/>
                      </a:pPr>
                      <a:r>
                        <a:rPr lang="en-US" sz="1200" b="0" dirty="0">
                          <a:hlinkClick r:id="rId4"/>
                        </a:rPr>
                        <a:t>RCE Exchange Purposes SOP</a:t>
                      </a:r>
                      <a:endParaRPr lang="en-US" sz="12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3992619811"/>
                  </a:ext>
                </a:extLst>
              </a:tr>
            </a:tbl>
          </a:graphicData>
        </a:graphic>
      </p:graphicFrame>
    </p:spTree>
    <p:extLst>
      <p:ext uri="{BB962C8B-B14F-4D97-AF65-F5344CB8AC3E}">
        <p14:creationId xmlns:p14="http://schemas.microsoft.com/office/powerpoint/2010/main" val="4024527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C23D-053B-7B15-41B5-4BB30725BD33}"/>
              </a:ext>
            </a:extLst>
          </p:cNvPr>
          <p:cNvSpPr>
            <a:spLocks noGrp="1"/>
          </p:cNvSpPr>
          <p:nvPr>
            <p:ph type="title"/>
          </p:nvPr>
        </p:nvSpPr>
        <p:spPr/>
        <p:txBody>
          <a:bodyPr/>
          <a:lstStyle/>
          <a:p>
            <a:r>
              <a:rPr lang="en-US" sz="2800" dirty="0"/>
              <a:t>Additional Approved Purpose of Use Codes for Non-PHI Exchange</a:t>
            </a:r>
          </a:p>
        </p:txBody>
      </p:sp>
      <p:sp>
        <p:nvSpPr>
          <p:cNvPr id="3" name="Content Placeholder 2">
            <a:extLst>
              <a:ext uri="{FF2B5EF4-FFF2-40B4-BE49-F238E27FC236}">
                <a16:creationId xmlns:a16="http://schemas.microsoft.com/office/drawing/2014/main" id="{B2A07268-CADE-2376-5DE6-6AB3459AA47D}"/>
              </a:ext>
            </a:extLst>
          </p:cNvPr>
          <p:cNvSpPr>
            <a:spLocks noGrp="1"/>
          </p:cNvSpPr>
          <p:nvPr>
            <p:ph idx="1"/>
          </p:nvPr>
        </p:nvSpPr>
        <p:spPr/>
        <p:txBody>
          <a:bodyPr/>
          <a:lstStyle/>
          <a:p>
            <a:pPr marL="0" indent="0">
              <a:buNone/>
            </a:pPr>
            <a:r>
              <a:rPr lang="en-US" sz="1800" dirty="0"/>
              <a:t>These additional purpose of use codes were approved by the Coordinating Committee for exchange with non-PHI when it approved the NHIN Authorization Framework Specification on June 27, 2011.</a:t>
            </a:r>
          </a:p>
          <a:p>
            <a:pPr marL="0" indent="0">
              <a:buNone/>
            </a:pPr>
            <a:endParaRPr lang="en-US" sz="1800" dirty="0"/>
          </a:p>
          <a:p>
            <a:pPr marL="0" indent="0">
              <a:buNone/>
            </a:pPr>
            <a:r>
              <a:rPr lang="en-US" sz="1800" kern="0" dirty="0">
                <a:effectLst/>
                <a:latin typeface="+mn-lt"/>
                <a:ea typeface="Aptos" panose="020B0004020202020204" pitchFamily="34" charset="0"/>
                <a:cs typeface="Aptos" panose="020B0004020202020204" pitchFamily="34" charset="0"/>
              </a:rPr>
              <a:t>These four NHIN Purpose of Use codes do not really fit within the eHealth Exchange Permitted Purposes.  It is difficult to imagine a scenario in which any of these Purpose of Use codes would be used to query for records. </a:t>
            </a:r>
          </a:p>
          <a:p>
            <a:pPr marL="0" indent="0">
              <a:buNone/>
            </a:pPr>
            <a:endParaRPr lang="en-US" sz="1800" kern="0" dirty="0">
              <a:latin typeface="+mn-lt"/>
              <a:ea typeface="Aptos" panose="020B0004020202020204" pitchFamily="34" charset="0"/>
              <a:cs typeface="Aptos" panose="020B0004020202020204" pitchFamily="34" charset="0"/>
            </a:endParaRPr>
          </a:p>
          <a:p>
            <a:pPr marL="342900" indent="-342900">
              <a:buFont typeface="+mj-lt"/>
              <a:buAutoNum type="arabicPeriod"/>
            </a:pPr>
            <a:r>
              <a:rPr lang="en-US" sz="1800" kern="0" dirty="0">
                <a:effectLst/>
                <a:latin typeface="+mn-lt"/>
                <a:ea typeface="Aptos" panose="020B0004020202020204" pitchFamily="34" charset="0"/>
                <a:cs typeface="Aptos" panose="020B0004020202020204" pitchFamily="34" charset="0"/>
              </a:rPr>
              <a:t>SYSADMIN</a:t>
            </a:r>
          </a:p>
          <a:p>
            <a:pPr marL="342900" indent="-342900">
              <a:buFont typeface="+mj-lt"/>
              <a:buAutoNum type="arabicPeriod"/>
            </a:pPr>
            <a:r>
              <a:rPr lang="en-US" sz="1800" kern="0" dirty="0">
                <a:latin typeface="+mn-lt"/>
                <a:ea typeface="Aptos" panose="020B0004020202020204" pitchFamily="34" charset="0"/>
                <a:cs typeface="Aptos" panose="020B0004020202020204" pitchFamily="34" charset="0"/>
              </a:rPr>
              <a:t>TRAINING</a:t>
            </a:r>
          </a:p>
          <a:p>
            <a:pPr marL="342900" indent="-342900">
              <a:buFont typeface="+mj-lt"/>
              <a:buAutoNum type="arabicPeriod"/>
            </a:pPr>
            <a:r>
              <a:rPr lang="en-US" sz="1800" kern="0" dirty="0">
                <a:effectLst/>
                <a:latin typeface="+mn-lt"/>
                <a:ea typeface="Aptos" panose="020B0004020202020204" pitchFamily="34" charset="0"/>
                <a:cs typeface="Aptos" panose="020B0004020202020204" pitchFamily="34" charset="0"/>
              </a:rPr>
              <a:t>MARKETING</a:t>
            </a:r>
          </a:p>
          <a:p>
            <a:pPr marL="342900" indent="-342900">
              <a:buFont typeface="+mj-lt"/>
              <a:buAutoNum type="arabicPeriod"/>
            </a:pPr>
            <a:r>
              <a:rPr lang="en-US" sz="1800" kern="0" dirty="0">
                <a:latin typeface="+mn-lt"/>
                <a:ea typeface="Aptos" panose="020B0004020202020204" pitchFamily="34" charset="0"/>
                <a:cs typeface="Aptos" panose="020B0004020202020204" pitchFamily="34" charset="0"/>
              </a:rPr>
              <a:t>DIRECTORY</a:t>
            </a:r>
            <a:endParaRPr lang="en-US" sz="1800" kern="0" dirty="0">
              <a:effectLst/>
              <a:latin typeface="+mn-lt"/>
              <a:ea typeface="Aptos" panose="020B0004020202020204" pitchFamily="34" charset="0"/>
              <a:cs typeface="Aptos" panose="020B0004020202020204" pitchFamily="34"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40089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C0AC4B69-529C-3414-47D2-CC3CA96A1A01}"/>
              </a:ext>
            </a:extLst>
          </p:cNvPr>
          <p:cNvSpPr>
            <a:spLocks noGrp="1"/>
          </p:cNvSpPr>
          <p:nvPr>
            <p:ph idx="12"/>
          </p:nvPr>
        </p:nvSpPr>
        <p:spPr/>
        <p:txBody>
          <a:bodyPr/>
          <a:lstStyle/>
          <a:p>
            <a:pPr marL="522288" lvl="1" indent="0">
              <a:buNone/>
            </a:pPr>
            <a:endParaRPr lang="en-US" sz="1800" dirty="0"/>
          </a:p>
          <a:p>
            <a:pPr marL="522288" lvl="1" indent="0">
              <a:buNone/>
            </a:pPr>
            <a:endParaRPr lang="en-US" sz="1800" dirty="0"/>
          </a:p>
        </p:txBody>
      </p:sp>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Carequality Permitted Purposes</a:t>
            </a:r>
            <a:endParaRPr lang="en-US" sz="2400" dirty="0"/>
          </a:p>
        </p:txBody>
      </p:sp>
      <p:sp>
        <p:nvSpPr>
          <p:cNvPr id="6" name="Content Placeholder 1">
            <a:extLst>
              <a:ext uri="{FF2B5EF4-FFF2-40B4-BE49-F238E27FC236}">
                <a16:creationId xmlns:a16="http://schemas.microsoft.com/office/drawing/2014/main" id="{57E7FEA1-7EAA-E04E-789C-2156D627B43E}"/>
              </a:ext>
            </a:extLst>
          </p:cNvPr>
          <p:cNvSpPr txBox="1">
            <a:spLocks/>
          </p:cNvSpPr>
          <p:nvPr/>
        </p:nvSpPr>
        <p:spPr>
          <a:xfrm>
            <a:off x="274320" y="1845426"/>
            <a:ext cx="5689427" cy="4484122"/>
          </a:xfrm>
          <a:prstGeom prst="rect">
            <a:avLst/>
          </a:prstGeom>
          <a:ln>
            <a:solidFill>
              <a:schemeClr val="accent1"/>
            </a:solidFill>
          </a:ln>
        </p:spPr>
        <p:txBody>
          <a:bodyPr vert="horz" lIns="91440" tIns="45720" rIns="91440" bIns="45720" rtlCol="0">
            <a:noAutofit/>
          </a:bodyPr>
          <a:lstStyle>
            <a:lvl1pPr marL="236538" indent="-236538" algn="l" defTabSz="457200" rtl="0" eaLnBrk="1" latinLnBrk="0" hangingPunct="1">
              <a:spcBef>
                <a:spcPct val="20000"/>
              </a:spcBef>
              <a:buClr>
                <a:srgbClr val="FF6600"/>
              </a:buClr>
              <a:buFont typeface="Arial"/>
              <a:buChar char="•"/>
              <a:tabLst/>
              <a:defRPr sz="2400" kern="1200" spc="0" baseline="0">
                <a:solidFill>
                  <a:srgbClr val="1D1F52"/>
                </a:solidFill>
                <a:latin typeface="Arial" panose="020B0604020202020204" pitchFamily="34" charset="0"/>
                <a:ea typeface="+mn-ea"/>
                <a:cs typeface="Arial" panose="020B0604020202020204" pitchFamily="34" charset="0"/>
              </a:defRPr>
            </a:lvl1pPr>
            <a:lvl2pPr marL="808038" indent="-350838" algn="l" defTabSz="457200" rtl="0" eaLnBrk="1" latinLnBrk="0" hangingPunct="1">
              <a:spcBef>
                <a:spcPct val="20000"/>
              </a:spcBef>
              <a:buClr>
                <a:srgbClr val="FF6600"/>
              </a:buClr>
              <a:buFont typeface="Arial"/>
              <a:buChar char="–"/>
              <a:tabLst/>
              <a:defRPr sz="2400" kern="1200" spc="0" baseline="0">
                <a:solidFill>
                  <a:srgbClr val="1D1F5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10847C"/>
              </a:buClr>
              <a:buFont typeface="Arial"/>
              <a:buChar char="•"/>
              <a:defRPr sz="2400" kern="1200">
                <a:solidFill>
                  <a:schemeClr val="accent6"/>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Carequality Permitted Purposes:</a:t>
            </a:r>
          </a:p>
          <a:p>
            <a:pPr marL="457200" indent="-457200">
              <a:buFont typeface="+mj-lt"/>
              <a:buAutoNum type="arabicPeriod"/>
            </a:pPr>
            <a:r>
              <a:rPr lang="en-US" sz="2000" dirty="0"/>
              <a:t>Treatment</a:t>
            </a:r>
          </a:p>
          <a:p>
            <a:pPr marL="457200" indent="-457200">
              <a:buFont typeface="+mj-lt"/>
              <a:buAutoNum type="arabicPeriod"/>
            </a:pPr>
            <a:r>
              <a:rPr lang="en-US" sz="2000" dirty="0"/>
              <a:t>Payment</a:t>
            </a:r>
          </a:p>
          <a:p>
            <a:pPr marL="457200" indent="-457200">
              <a:buFont typeface="+mj-lt"/>
              <a:buAutoNum type="arabicPeriod"/>
            </a:pPr>
            <a:r>
              <a:rPr lang="en-US" sz="2000" dirty="0"/>
              <a:t>Health Care Operations</a:t>
            </a:r>
          </a:p>
          <a:p>
            <a:pPr marL="457200" indent="-457200">
              <a:buFont typeface="+mj-lt"/>
              <a:buAutoNum type="arabicPeriod"/>
            </a:pPr>
            <a:r>
              <a:rPr lang="en-US" sz="2000" dirty="0"/>
              <a:t>Public Health Activities</a:t>
            </a:r>
          </a:p>
          <a:p>
            <a:pPr marL="457200" indent="-457200">
              <a:buFont typeface="+mj-lt"/>
              <a:buAutoNum type="arabicPeriod"/>
            </a:pPr>
            <a:r>
              <a:rPr lang="en-US" sz="2000" dirty="0"/>
              <a:t>Patient Request</a:t>
            </a:r>
          </a:p>
          <a:p>
            <a:pPr marL="457200" indent="-457200">
              <a:buFont typeface="+mj-lt"/>
              <a:buAutoNum type="arabicPeriod"/>
            </a:pPr>
            <a:r>
              <a:rPr lang="en-US" sz="2000" dirty="0"/>
              <a:t>Coverage Determination</a:t>
            </a:r>
          </a:p>
          <a:p>
            <a:pPr marL="457200" indent="-457200">
              <a:buFont typeface="+mj-lt"/>
              <a:buAutoNum type="arabicPeriod"/>
            </a:pPr>
            <a:r>
              <a:rPr lang="en-US" sz="2000" dirty="0"/>
              <a:t>Care Coordination</a:t>
            </a:r>
          </a:p>
          <a:p>
            <a:pPr marL="457200" indent="-457200">
              <a:buFont typeface="+mj-lt"/>
              <a:buAutoNum type="arabicPeriod"/>
            </a:pPr>
            <a:r>
              <a:rPr lang="en-US" sz="2000" dirty="0"/>
              <a:t>Other Authorization-Based Disclosures</a:t>
            </a:r>
          </a:p>
          <a:p>
            <a:pPr marL="457200" indent="-457200">
              <a:buFont typeface="+mj-lt"/>
              <a:buAutoNum type="arabicPeriod"/>
            </a:pPr>
            <a:endParaRPr lang="en-US" sz="2000" dirty="0"/>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
        <p:nvSpPr>
          <p:cNvPr id="7" name="Content Placeholder 11">
            <a:extLst>
              <a:ext uri="{FF2B5EF4-FFF2-40B4-BE49-F238E27FC236}">
                <a16:creationId xmlns:a16="http://schemas.microsoft.com/office/drawing/2014/main" id="{E6529AD7-2583-99D8-3FCE-253E90D09836}"/>
              </a:ext>
            </a:extLst>
          </p:cNvPr>
          <p:cNvSpPr txBox="1">
            <a:spLocks/>
          </p:cNvSpPr>
          <p:nvPr/>
        </p:nvSpPr>
        <p:spPr>
          <a:xfrm>
            <a:off x="6322645" y="1845427"/>
            <a:ext cx="5389118" cy="4484122"/>
          </a:xfrm>
          <a:prstGeom prst="rect">
            <a:avLst/>
          </a:prstGeom>
          <a:ln>
            <a:solidFill>
              <a:srgbClr val="156082"/>
            </a:solidFill>
          </a:ln>
        </p:spPr>
        <p:txBody>
          <a:bodyPr vert="horz" lIns="91440" tIns="45720" rIns="91440" bIns="45720" rtlCol="0">
            <a:noAutofit/>
          </a:bodyPr>
          <a:lstStyle>
            <a:lvl1pPr marL="236538" indent="-236538"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buClr>
              <a:buNone/>
            </a:pPr>
            <a:r>
              <a:rPr lang="en-US" sz="2000" dirty="0">
                <a:latin typeface="Arial" panose="020B0604020202020204" pitchFamily="34" charset="0"/>
                <a:cs typeface="Arial" panose="020B0604020202020204" pitchFamily="34" charset="0"/>
              </a:rPr>
              <a:t>Carequality Required Responses:</a:t>
            </a:r>
          </a:p>
          <a:p>
            <a:pPr marL="457200" indent="-457200">
              <a:buClr>
                <a:schemeClr val="accent2"/>
              </a:buClr>
              <a:buFont typeface="+mj-lt"/>
              <a:buAutoNum type="arabicPeriod"/>
            </a:pPr>
            <a:r>
              <a:rPr lang="en-US" sz="2000" dirty="0">
                <a:latin typeface="Arial" panose="020B0604020202020204" pitchFamily="34" charset="0"/>
                <a:cs typeface="Arial" panose="020B0604020202020204" pitchFamily="34" charset="0"/>
              </a:rPr>
              <a:t>Treatment</a:t>
            </a:r>
          </a:p>
          <a:p>
            <a:pPr marL="457200" indent="-457200">
              <a:buClr>
                <a:schemeClr val="accent2"/>
              </a:buClr>
              <a:buFont typeface="+mj-lt"/>
              <a:buAutoNum type="arabicPeriod"/>
            </a:pPr>
            <a:r>
              <a:rPr lang="en-US" sz="2000" dirty="0"/>
              <a:t>Any purpose that a Participant initiates a query for, they must also respond to queries with that purpose of use code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9820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C0AC4B69-529C-3414-47D2-CC3CA96A1A01}"/>
              </a:ext>
            </a:extLst>
          </p:cNvPr>
          <p:cNvSpPr>
            <a:spLocks noGrp="1"/>
          </p:cNvSpPr>
          <p:nvPr>
            <p:ph idx="12"/>
          </p:nvPr>
        </p:nvSpPr>
        <p:spPr/>
        <p:txBody>
          <a:bodyPr/>
          <a:lstStyle/>
          <a:p>
            <a:pPr marL="522288" lvl="1" indent="0">
              <a:buNone/>
            </a:pPr>
            <a:endParaRPr lang="en-US" sz="1800" dirty="0"/>
          </a:p>
          <a:p>
            <a:pPr marL="522288" lvl="1" indent="0">
              <a:buNone/>
            </a:pPr>
            <a:endParaRPr lang="en-US" sz="1800" dirty="0"/>
          </a:p>
        </p:txBody>
      </p:sp>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TEFCA Required &amp; Exchange Purposes</a:t>
            </a:r>
            <a:endParaRPr lang="en-US" sz="2400" dirty="0"/>
          </a:p>
        </p:txBody>
      </p:sp>
      <p:sp>
        <p:nvSpPr>
          <p:cNvPr id="6" name="Content Placeholder 1">
            <a:extLst>
              <a:ext uri="{FF2B5EF4-FFF2-40B4-BE49-F238E27FC236}">
                <a16:creationId xmlns:a16="http://schemas.microsoft.com/office/drawing/2014/main" id="{57E7FEA1-7EAA-E04E-789C-2156D627B43E}"/>
              </a:ext>
            </a:extLst>
          </p:cNvPr>
          <p:cNvSpPr txBox="1">
            <a:spLocks/>
          </p:cNvSpPr>
          <p:nvPr/>
        </p:nvSpPr>
        <p:spPr>
          <a:xfrm>
            <a:off x="274320" y="1845426"/>
            <a:ext cx="5689427" cy="4484122"/>
          </a:xfrm>
          <a:prstGeom prst="rect">
            <a:avLst/>
          </a:prstGeom>
          <a:ln>
            <a:solidFill>
              <a:schemeClr val="accent1"/>
            </a:solidFill>
          </a:ln>
        </p:spPr>
        <p:txBody>
          <a:bodyPr vert="horz" lIns="91440" tIns="45720" rIns="91440" bIns="45720" rtlCol="0">
            <a:noAutofit/>
          </a:bodyPr>
          <a:lstStyle>
            <a:lvl1pPr marL="236538" indent="-236538" algn="l" defTabSz="457200" rtl="0" eaLnBrk="1" latinLnBrk="0" hangingPunct="1">
              <a:spcBef>
                <a:spcPct val="20000"/>
              </a:spcBef>
              <a:buClr>
                <a:srgbClr val="FF6600"/>
              </a:buClr>
              <a:buFont typeface="Arial"/>
              <a:buChar char="•"/>
              <a:tabLst/>
              <a:defRPr sz="2400" kern="1200" spc="0" baseline="0">
                <a:solidFill>
                  <a:srgbClr val="1D1F52"/>
                </a:solidFill>
                <a:latin typeface="Arial" panose="020B0604020202020204" pitchFamily="34" charset="0"/>
                <a:ea typeface="+mn-ea"/>
                <a:cs typeface="Arial" panose="020B0604020202020204" pitchFamily="34" charset="0"/>
              </a:defRPr>
            </a:lvl1pPr>
            <a:lvl2pPr marL="808038" indent="-350838" algn="l" defTabSz="457200" rtl="0" eaLnBrk="1" latinLnBrk="0" hangingPunct="1">
              <a:spcBef>
                <a:spcPct val="20000"/>
              </a:spcBef>
              <a:buClr>
                <a:srgbClr val="FF6600"/>
              </a:buClr>
              <a:buFont typeface="Arial"/>
              <a:buChar char="–"/>
              <a:tabLst/>
              <a:defRPr sz="2400" kern="1200" spc="0" baseline="0">
                <a:solidFill>
                  <a:srgbClr val="1D1F5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10847C"/>
              </a:buClr>
              <a:buFont typeface="Arial"/>
              <a:buChar char="•"/>
              <a:defRPr sz="2400" kern="1200">
                <a:solidFill>
                  <a:schemeClr val="accent6"/>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TEFCA Permitted Purposes:</a:t>
            </a:r>
          </a:p>
          <a:p>
            <a:pPr marL="457200" indent="-457200">
              <a:buFont typeface="+mj-lt"/>
              <a:buAutoNum type="arabicPeriod"/>
            </a:pPr>
            <a:r>
              <a:rPr lang="en-US" sz="2000" dirty="0"/>
              <a:t>Treatment</a:t>
            </a:r>
          </a:p>
          <a:p>
            <a:pPr marL="457200" indent="-457200">
              <a:buFont typeface="+mj-lt"/>
              <a:buAutoNum type="arabicPeriod"/>
            </a:pPr>
            <a:r>
              <a:rPr lang="en-US" sz="2000" dirty="0"/>
              <a:t>Payment</a:t>
            </a:r>
          </a:p>
          <a:p>
            <a:pPr marL="457200" indent="-457200">
              <a:buFont typeface="+mj-lt"/>
              <a:buAutoNum type="arabicPeriod"/>
            </a:pPr>
            <a:r>
              <a:rPr lang="en-US" sz="2000" dirty="0"/>
              <a:t>Health Care Operations</a:t>
            </a:r>
          </a:p>
          <a:p>
            <a:pPr marL="457200" indent="-457200">
              <a:buFont typeface="+mj-lt"/>
              <a:buAutoNum type="arabicPeriod"/>
            </a:pPr>
            <a:r>
              <a:rPr lang="en-US" sz="2000" dirty="0"/>
              <a:t>Public Health</a:t>
            </a:r>
          </a:p>
          <a:p>
            <a:pPr marL="457200" indent="-457200">
              <a:buFont typeface="+mj-lt"/>
              <a:buAutoNum type="arabicPeriod"/>
            </a:pPr>
            <a:r>
              <a:rPr lang="en-US" sz="2000" dirty="0"/>
              <a:t>Government Benefits Determination</a:t>
            </a:r>
          </a:p>
          <a:p>
            <a:pPr marL="457200" indent="-457200">
              <a:buFont typeface="+mj-lt"/>
              <a:buAutoNum type="arabicPeriod"/>
            </a:pPr>
            <a:r>
              <a:rPr lang="en-US" sz="2000" dirty="0"/>
              <a:t>Individual Access Services</a:t>
            </a:r>
          </a:p>
          <a:p>
            <a:pPr marL="457200" indent="-457200">
              <a:buFont typeface="+mj-lt"/>
              <a:buAutoNum type="arabicPeriod"/>
            </a:pPr>
            <a:endParaRPr lang="en-US" sz="2000" dirty="0"/>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
        <p:nvSpPr>
          <p:cNvPr id="7" name="Content Placeholder 11">
            <a:extLst>
              <a:ext uri="{FF2B5EF4-FFF2-40B4-BE49-F238E27FC236}">
                <a16:creationId xmlns:a16="http://schemas.microsoft.com/office/drawing/2014/main" id="{E6529AD7-2583-99D8-3FCE-253E90D09836}"/>
              </a:ext>
            </a:extLst>
          </p:cNvPr>
          <p:cNvSpPr txBox="1">
            <a:spLocks/>
          </p:cNvSpPr>
          <p:nvPr/>
        </p:nvSpPr>
        <p:spPr>
          <a:xfrm>
            <a:off x="6322645" y="1845427"/>
            <a:ext cx="5383802" cy="4484122"/>
          </a:xfrm>
          <a:prstGeom prst="rect">
            <a:avLst/>
          </a:prstGeom>
          <a:ln>
            <a:solidFill>
              <a:srgbClr val="156082"/>
            </a:solidFill>
          </a:ln>
        </p:spPr>
        <p:txBody>
          <a:bodyPr vert="horz" lIns="91440" tIns="45720" rIns="91440" bIns="45720" rtlCol="0">
            <a:noAutofit/>
          </a:bodyPr>
          <a:lstStyle>
            <a:lvl1pPr marL="236538" indent="-236538"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TEFCA Required Responses:</a:t>
            </a:r>
          </a:p>
          <a:p>
            <a:pPr marL="457200" indent="-457200">
              <a:buClr>
                <a:schemeClr val="accent2"/>
              </a:buClr>
              <a:buFont typeface="+mj-lt"/>
              <a:buAutoNum type="arabicPeriod"/>
            </a:pPr>
            <a:r>
              <a:rPr lang="en-US" sz="2000" dirty="0"/>
              <a:t>Queries Initiated for Treatment </a:t>
            </a:r>
          </a:p>
          <a:p>
            <a:pPr marL="457200" indent="-457200">
              <a:buClr>
                <a:schemeClr val="accent2"/>
              </a:buClr>
              <a:buFont typeface="+mj-lt"/>
              <a:buAutoNum type="arabicPeriod"/>
            </a:pPr>
            <a:r>
              <a:rPr lang="en-US" sz="2000" dirty="0"/>
              <a:t>Queries Initiated for Individual Access</a:t>
            </a:r>
          </a:p>
          <a:p>
            <a:pPr marL="906462" lvl="1" indent="-457200">
              <a:buFont typeface="+mj-lt"/>
              <a:buAutoNum type="alphaLcPeriod"/>
            </a:pPr>
            <a:endParaRPr lang="en-US" sz="2000" dirty="0"/>
          </a:p>
          <a:p>
            <a:pPr marL="906462" lvl="1" indent="-457200">
              <a:buFont typeface="+mj-lt"/>
              <a:buAutoNum type="alphaLcPeriod"/>
            </a:pPr>
            <a:endParaRPr lang="en-US" sz="2000" dirty="0"/>
          </a:p>
          <a:p>
            <a:pPr marL="906462" lvl="1" indent="-457200">
              <a:buFont typeface="+mj-lt"/>
              <a:buAutoNum type="alphaLcPeriod"/>
            </a:pPr>
            <a:endParaRPr lang="en-US" sz="2000" dirty="0"/>
          </a:p>
          <a:p>
            <a:pPr marL="449262" lvl="1" indent="0">
              <a:buNone/>
            </a:pPr>
            <a:r>
              <a:rPr lang="en-US" sz="2000" dirty="0"/>
              <a:t>TEFCA is expected to expand the required responses to additional Permitted Purposes</a:t>
            </a:r>
            <a:endPar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2737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86C810-1C8B-154C-8B4F-203A031B1D1E}"/>
              </a:ext>
            </a:extLst>
          </p:cNvPr>
          <p:cNvSpPr>
            <a:spLocks noGrp="1"/>
          </p:cNvSpPr>
          <p:nvPr>
            <p:ph type="body" sz="quarter" idx="13"/>
          </p:nvPr>
        </p:nvSpPr>
        <p:spPr>
          <a:xfrm>
            <a:off x="0" y="3013363"/>
            <a:ext cx="12192000" cy="831273"/>
          </a:xfrm>
        </p:spPr>
        <p:txBody>
          <a:bodyPr>
            <a:noAutofit/>
          </a:bodyPr>
          <a:lstStyle/>
          <a:p>
            <a:pPr marL="0" indent="0">
              <a:buNone/>
            </a:pPr>
            <a:r>
              <a:rPr lang="en-US" sz="3200" b="1" dirty="0">
                <a:solidFill>
                  <a:schemeClr val="bg1"/>
                </a:solidFill>
              </a:rPr>
              <a:t>Section 5:</a:t>
            </a:r>
          </a:p>
          <a:p>
            <a:pPr marL="0" indent="0">
              <a:buNone/>
            </a:pPr>
            <a:r>
              <a:rPr lang="en-US" sz="3200" b="1" dirty="0">
                <a:solidFill>
                  <a:schemeClr val="bg1"/>
                </a:solidFill>
              </a:rPr>
              <a:t>DURSA and the TEFCA Common Agreement: </a:t>
            </a:r>
          </a:p>
          <a:p>
            <a:pPr marL="0" indent="0">
              <a:buNone/>
            </a:pPr>
            <a:r>
              <a:rPr lang="en-US" sz="3200" b="1" dirty="0">
                <a:solidFill>
                  <a:schemeClr val="bg1"/>
                </a:solidFill>
              </a:rPr>
              <a:t>Comparison of the Required Flow Downs</a:t>
            </a:r>
          </a:p>
        </p:txBody>
      </p:sp>
    </p:spTree>
    <p:extLst>
      <p:ext uri="{BB962C8B-B14F-4D97-AF65-F5344CB8AC3E}">
        <p14:creationId xmlns:p14="http://schemas.microsoft.com/office/powerpoint/2010/main" val="1599049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22D1-0AA6-B536-4A32-CDF4B1ADC9F1}"/>
              </a:ext>
            </a:extLst>
          </p:cNvPr>
          <p:cNvSpPr>
            <a:spLocks noGrp="1"/>
          </p:cNvSpPr>
          <p:nvPr>
            <p:ph type="title"/>
          </p:nvPr>
        </p:nvSpPr>
        <p:spPr>
          <a:xfrm>
            <a:off x="266218" y="790396"/>
            <a:ext cx="12041529" cy="883692"/>
          </a:xfrm>
        </p:spPr>
        <p:txBody>
          <a:bodyPr>
            <a:noAutofit/>
          </a:bodyPr>
          <a:lstStyle/>
          <a:p>
            <a:r>
              <a:rPr lang="en-US" sz="2800" b="1" dirty="0"/>
              <a:t>Required Flow Downs: Common Agreement and DURSA Comparison</a:t>
            </a:r>
          </a:p>
        </p:txBody>
      </p:sp>
      <p:sp>
        <p:nvSpPr>
          <p:cNvPr id="3" name="Content Placeholder 2">
            <a:extLst>
              <a:ext uri="{FF2B5EF4-FFF2-40B4-BE49-F238E27FC236}">
                <a16:creationId xmlns:a16="http://schemas.microsoft.com/office/drawing/2014/main" id="{9D4FE4A4-1F94-C4FA-4B5C-ACE7FF46AB67}"/>
              </a:ext>
            </a:extLst>
          </p:cNvPr>
          <p:cNvSpPr>
            <a:spLocks noGrp="1"/>
          </p:cNvSpPr>
          <p:nvPr>
            <p:ph idx="1"/>
          </p:nvPr>
        </p:nvSpPr>
        <p:spPr>
          <a:xfrm>
            <a:off x="266218" y="1770927"/>
            <a:ext cx="11516810" cy="4537275"/>
          </a:xfrm>
        </p:spPr>
        <p:txBody>
          <a:bodyPr>
            <a:normAutofit/>
          </a:bodyPr>
          <a:lstStyle/>
          <a:p>
            <a:pPr>
              <a:lnSpc>
                <a:spcPct val="160000"/>
              </a:lnSpc>
            </a:pPr>
            <a:r>
              <a:rPr lang="en-US" dirty="0"/>
              <a:t>The DURSA and the Common Agreement (CA) both incorporate the idea that certain requirements must be “flowed down” to the downstream customers of an eHealth Exchange or TEFCA Participant.</a:t>
            </a:r>
          </a:p>
          <a:p>
            <a:pPr>
              <a:lnSpc>
                <a:spcPct val="160000"/>
              </a:lnSpc>
            </a:pPr>
            <a:r>
              <a:rPr lang="en-US" dirty="0"/>
              <a:t>The DURSA takes a pretty “high level” approach whereas the CA is much more detailed. Despite this difference in overall approach, there are similarities in the specific requirements that need to be “flowed down” between the DURSA and the CA.  There are also differences. </a:t>
            </a:r>
          </a:p>
          <a:p>
            <a:pPr>
              <a:lnSpc>
                <a:spcPct val="160000"/>
              </a:lnSpc>
            </a:pPr>
            <a:r>
              <a:rPr lang="en-US" dirty="0"/>
              <a:t>This slide deck presents a summary of these similarities and differences to help orient organizations that are considering participating in TEFCA via the eHealth Exchange, if the eHealth Exchange is designated as a QHIN.</a:t>
            </a:r>
          </a:p>
          <a:p>
            <a:pPr marL="0" indent="0">
              <a:buNone/>
            </a:pPr>
            <a:endParaRPr lang="en-US" dirty="0"/>
          </a:p>
        </p:txBody>
      </p:sp>
      <p:sp>
        <p:nvSpPr>
          <p:cNvPr id="5" name="Slide Number Placeholder 4">
            <a:extLst>
              <a:ext uri="{FF2B5EF4-FFF2-40B4-BE49-F238E27FC236}">
                <a16:creationId xmlns:a16="http://schemas.microsoft.com/office/drawing/2014/main" id="{F57BADB6-4DE5-847A-B572-0AF8A5884414}"/>
              </a:ext>
            </a:extLst>
          </p:cNvPr>
          <p:cNvSpPr>
            <a:spLocks noGrp="1"/>
          </p:cNvSpPr>
          <p:nvPr>
            <p:ph type="sldNum" sz="quarter" idx="4"/>
          </p:nvPr>
        </p:nvSpPr>
        <p:spPr/>
        <p:txBody>
          <a:bodyPr/>
          <a:lstStyle/>
          <a:p>
            <a:fld id="{110F2CD9-D4A6-D649-B317-3FECD8B02543}" type="slidenum">
              <a:rPr lang="en-US" smtClean="0"/>
              <a:pPr/>
              <a:t>49</a:t>
            </a:fld>
            <a:endParaRPr lang="en-US" dirty="0"/>
          </a:p>
        </p:txBody>
      </p:sp>
    </p:spTree>
    <p:extLst>
      <p:ext uri="{BB962C8B-B14F-4D97-AF65-F5344CB8AC3E}">
        <p14:creationId xmlns:p14="http://schemas.microsoft.com/office/powerpoint/2010/main" val="3146449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893605"/>
            <a:ext cx="10972800" cy="4546350"/>
          </a:xfrm>
        </p:spPr>
        <p:txBody>
          <a:bodyPr>
            <a:noAutofit/>
          </a:bodyPr>
          <a:lstStyle/>
          <a:p>
            <a:pPr marL="0" indent="0">
              <a:buNone/>
            </a:pPr>
            <a:r>
              <a:rPr lang="en-US" sz="2200" b="1" dirty="0"/>
              <a:t>1.  Shared Rules of the Road and Shared Governance</a:t>
            </a:r>
            <a:r>
              <a:rPr lang="en-US" sz="2200" dirty="0"/>
              <a:t>.  The DURSA codifies a common framework that binds all Participants to a set of technical requirements, testing requirements, policies, governance structure, and accountability measures, including a process for adding or changing these requirements.  </a:t>
            </a:r>
            <a:r>
              <a:rPr lang="en-US" sz="2200" dirty="0">
                <a:solidFill>
                  <a:schemeClr val="accent3"/>
                </a:solidFill>
              </a:rPr>
              <a:t>The DURSA is the same for EVERY Participant</a:t>
            </a:r>
            <a:r>
              <a:rPr lang="en-US" sz="2200" dirty="0"/>
              <a:t>.  We do not negotiate one-off changes to the DURSA.  The eHealth Exchange may negotiate a few terms in the Participation Agreement and the BAA, but not the DURSA.  This assures that the rules are the same for everyone, which is a fundamental component of trust. </a:t>
            </a:r>
          </a:p>
          <a:p>
            <a:pPr marL="457200" indent="-457200">
              <a:buFont typeface="+mj-lt"/>
              <a:buAutoNum type="arabicPeriod"/>
            </a:pPr>
            <a:endParaRPr lang="en-US" sz="2200" dirty="0"/>
          </a:p>
          <a:p>
            <a:pPr marL="0" indent="0">
              <a:buNone/>
            </a:pPr>
            <a:endParaRPr lang="en-US" sz="2200" dirty="0"/>
          </a:p>
        </p:txBody>
      </p:sp>
      <p:sp>
        <p:nvSpPr>
          <p:cNvPr id="4" name="Footer Placeholder 3"/>
          <p:cNvSpPr>
            <a:spLocks noGrp="1"/>
          </p:cNvSpPr>
          <p:nvPr>
            <p:ph type="ftr" sz="quarter" idx="3"/>
          </p:nvPr>
        </p:nvSpPr>
        <p:spPr>
          <a:xfrm>
            <a:off x="1090724" y="6448961"/>
            <a:ext cx="5531749"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5</a:t>
            </a:fld>
            <a:endParaRPr lang="en-US" dirty="0"/>
          </a:p>
        </p:txBody>
      </p:sp>
      <p:sp>
        <p:nvSpPr>
          <p:cNvPr id="6" name="Rounded Rectangle 5"/>
          <p:cNvSpPr/>
          <p:nvPr/>
        </p:nvSpPr>
        <p:spPr>
          <a:xfrm>
            <a:off x="3039805" y="5297706"/>
            <a:ext cx="6112391" cy="5741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As a multi-party agreement, changes cannot be </a:t>
            </a:r>
            <a:r>
              <a:rPr lang="en-US" dirty="0" err="1"/>
              <a:t>accomodated</a:t>
            </a:r>
            <a:endParaRPr lang="en-US" dirty="0"/>
          </a:p>
        </p:txBody>
      </p:sp>
    </p:spTree>
    <p:extLst>
      <p:ext uri="{BB962C8B-B14F-4D97-AF65-F5344CB8AC3E}">
        <p14:creationId xmlns:p14="http://schemas.microsoft.com/office/powerpoint/2010/main" val="1892493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D6EE6-5BE6-BD2D-2332-B8D5C4913839}"/>
              </a:ext>
            </a:extLst>
          </p:cNvPr>
          <p:cNvSpPr>
            <a:spLocks noGrp="1"/>
          </p:cNvSpPr>
          <p:nvPr>
            <p:ph type="title"/>
          </p:nvPr>
        </p:nvSpPr>
        <p:spPr/>
        <p:txBody>
          <a:bodyPr/>
          <a:lstStyle/>
          <a:p>
            <a:r>
              <a:rPr lang="en-US" b="1" dirty="0"/>
              <a:t>DISCLAIMERS:	</a:t>
            </a:r>
          </a:p>
        </p:txBody>
      </p:sp>
      <p:sp>
        <p:nvSpPr>
          <p:cNvPr id="3" name="Content Placeholder 2">
            <a:extLst>
              <a:ext uri="{FF2B5EF4-FFF2-40B4-BE49-F238E27FC236}">
                <a16:creationId xmlns:a16="http://schemas.microsoft.com/office/drawing/2014/main" id="{26F2C6C3-DEF8-5EDA-D0DD-9BFAE1633040}"/>
              </a:ext>
            </a:extLst>
          </p:cNvPr>
          <p:cNvSpPr>
            <a:spLocks noGrp="1"/>
          </p:cNvSpPr>
          <p:nvPr>
            <p:ph idx="1"/>
          </p:nvPr>
        </p:nvSpPr>
        <p:spPr/>
        <p:txBody>
          <a:bodyPr>
            <a:normAutofit/>
          </a:bodyPr>
          <a:lstStyle/>
          <a:p>
            <a:pPr>
              <a:lnSpc>
                <a:spcPct val="150000"/>
              </a:lnSpc>
            </a:pPr>
            <a:r>
              <a:rPr lang="en-US" dirty="0"/>
              <a:t>This slide deck provides factual information about the DURSA and the Common Agreement requirements for flowing down specific terms.</a:t>
            </a:r>
          </a:p>
          <a:p>
            <a:pPr>
              <a:lnSpc>
                <a:spcPct val="150000"/>
              </a:lnSpc>
            </a:pPr>
            <a:r>
              <a:rPr lang="en-US" dirty="0"/>
              <a:t>It does </a:t>
            </a:r>
            <a:r>
              <a:rPr lang="en-US" b="1" dirty="0"/>
              <a:t>not</a:t>
            </a:r>
            <a:r>
              <a:rPr lang="en-US" dirty="0"/>
              <a:t> provide a comprehensive analysis of the Common Agreement, the SOPs, the QTF and other TEFCA requirements.</a:t>
            </a:r>
          </a:p>
          <a:p>
            <a:pPr>
              <a:lnSpc>
                <a:spcPct val="150000"/>
              </a:lnSpc>
            </a:pPr>
            <a:r>
              <a:rPr lang="en-US" dirty="0"/>
              <a:t>It is </a:t>
            </a:r>
            <a:r>
              <a:rPr lang="en-US" b="1" dirty="0"/>
              <a:t>not</a:t>
            </a:r>
            <a:r>
              <a:rPr lang="en-US" dirty="0"/>
              <a:t> legal advice and the audience is encouraged to consult with qualified legal counsel.</a:t>
            </a:r>
          </a:p>
          <a:p>
            <a:pPr marL="457200" lvl="1" indent="0">
              <a:buNone/>
            </a:pPr>
            <a:endParaRPr lang="en-US" dirty="0"/>
          </a:p>
        </p:txBody>
      </p:sp>
      <p:sp>
        <p:nvSpPr>
          <p:cNvPr id="5" name="Slide Number Placeholder 4">
            <a:extLst>
              <a:ext uri="{FF2B5EF4-FFF2-40B4-BE49-F238E27FC236}">
                <a16:creationId xmlns:a16="http://schemas.microsoft.com/office/drawing/2014/main" id="{DB8F2981-AF83-5F7B-B05A-361B50392B45}"/>
              </a:ext>
            </a:extLst>
          </p:cNvPr>
          <p:cNvSpPr>
            <a:spLocks noGrp="1"/>
          </p:cNvSpPr>
          <p:nvPr>
            <p:ph type="sldNum" sz="quarter" idx="4"/>
          </p:nvPr>
        </p:nvSpPr>
        <p:spPr/>
        <p:txBody>
          <a:bodyPr/>
          <a:lstStyle/>
          <a:p>
            <a:fld id="{110F2CD9-D4A6-D649-B317-3FECD8B02543}" type="slidenum">
              <a:rPr lang="en-US" smtClean="0"/>
              <a:pPr/>
              <a:t>50</a:t>
            </a:fld>
            <a:endParaRPr lang="en-US" dirty="0"/>
          </a:p>
        </p:txBody>
      </p:sp>
    </p:spTree>
    <p:extLst>
      <p:ext uri="{BB962C8B-B14F-4D97-AF65-F5344CB8AC3E}">
        <p14:creationId xmlns:p14="http://schemas.microsoft.com/office/powerpoint/2010/main" val="1608949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BDB8-3612-EBA3-EC33-00F3EA1BDA27}"/>
              </a:ext>
            </a:extLst>
          </p:cNvPr>
          <p:cNvSpPr>
            <a:spLocks noGrp="1"/>
          </p:cNvSpPr>
          <p:nvPr>
            <p:ph type="title"/>
          </p:nvPr>
        </p:nvSpPr>
        <p:spPr/>
        <p:txBody>
          <a:bodyPr>
            <a:normAutofit/>
          </a:bodyPr>
          <a:lstStyle/>
          <a:p>
            <a:r>
              <a:rPr lang="en-US" b="1" dirty="0"/>
              <a:t>TEFCA’s approach to Required Flow Downs</a:t>
            </a:r>
          </a:p>
        </p:txBody>
      </p:sp>
      <p:sp>
        <p:nvSpPr>
          <p:cNvPr id="3" name="Content Placeholder 2">
            <a:extLst>
              <a:ext uri="{FF2B5EF4-FFF2-40B4-BE49-F238E27FC236}">
                <a16:creationId xmlns:a16="http://schemas.microsoft.com/office/drawing/2014/main" id="{7AC84598-57C7-69F0-2D7D-15216C89B206}"/>
              </a:ext>
            </a:extLst>
          </p:cNvPr>
          <p:cNvSpPr>
            <a:spLocks noGrp="1"/>
          </p:cNvSpPr>
          <p:nvPr>
            <p:ph idx="1"/>
          </p:nvPr>
        </p:nvSpPr>
        <p:spPr>
          <a:xfrm>
            <a:off x="609600" y="1802161"/>
            <a:ext cx="10972800" cy="4085679"/>
          </a:xfrm>
        </p:spPr>
        <p:txBody>
          <a:bodyPr>
            <a:normAutofit/>
          </a:bodyPr>
          <a:lstStyle/>
          <a:p>
            <a:pPr>
              <a:lnSpc>
                <a:spcPct val="170000"/>
              </a:lnSpc>
            </a:pPr>
            <a:r>
              <a:rPr lang="en-US" dirty="0"/>
              <a:t>The Common Agreement takes a much more prescriptive approach to required flow downs.</a:t>
            </a:r>
          </a:p>
          <a:p>
            <a:pPr>
              <a:lnSpc>
                <a:spcPct val="170000"/>
              </a:lnSpc>
            </a:pPr>
            <a:r>
              <a:rPr lang="en-US" dirty="0"/>
              <a:t>Specific sections of the Common Agreement are labeled as a </a:t>
            </a:r>
            <a:r>
              <a:rPr lang="en-US" b="1" dirty="0"/>
              <a:t>“Required Flow Down”  </a:t>
            </a:r>
            <a:r>
              <a:rPr lang="en-US" dirty="0"/>
              <a:t>which means that the entire section must be flowed down by the Participant to its Subparticipants. </a:t>
            </a:r>
          </a:p>
          <a:p>
            <a:pPr lvl="1">
              <a:lnSpc>
                <a:spcPct val="170000"/>
              </a:lnSpc>
            </a:pPr>
            <a:r>
              <a:rPr lang="en-US" dirty="0"/>
              <a:t>In some instances, the required flow down is one specific part of a section in the Common Agreement and that part is specifically labeled as a “Required Flow Down” </a:t>
            </a:r>
          </a:p>
          <a:p>
            <a:pPr>
              <a:lnSpc>
                <a:spcPct val="170000"/>
              </a:lnSpc>
            </a:pPr>
            <a:r>
              <a:rPr lang="en-US" dirty="0"/>
              <a:t>The Common Agreement does require that Subparticipants flow down the Required Flow Downs to its Downstream Subparticipants, per the definition of the term “Required Flow Downs.”</a:t>
            </a:r>
          </a:p>
          <a:p>
            <a:endParaRPr lang="en-US" dirty="0"/>
          </a:p>
        </p:txBody>
      </p:sp>
      <p:sp>
        <p:nvSpPr>
          <p:cNvPr id="5" name="Slide Number Placeholder 4">
            <a:extLst>
              <a:ext uri="{FF2B5EF4-FFF2-40B4-BE49-F238E27FC236}">
                <a16:creationId xmlns:a16="http://schemas.microsoft.com/office/drawing/2014/main" id="{A4303A74-0B6E-428C-7A73-C1B3CA799BAC}"/>
              </a:ext>
            </a:extLst>
          </p:cNvPr>
          <p:cNvSpPr>
            <a:spLocks noGrp="1"/>
          </p:cNvSpPr>
          <p:nvPr>
            <p:ph type="sldNum" sz="quarter" idx="4"/>
          </p:nvPr>
        </p:nvSpPr>
        <p:spPr/>
        <p:txBody>
          <a:bodyPr/>
          <a:lstStyle/>
          <a:p>
            <a:fld id="{110F2CD9-D4A6-D649-B317-3FECD8B02543}" type="slidenum">
              <a:rPr lang="en-US" smtClean="0"/>
              <a:pPr/>
              <a:t>51</a:t>
            </a:fld>
            <a:endParaRPr lang="en-US" dirty="0"/>
          </a:p>
        </p:txBody>
      </p:sp>
    </p:spTree>
    <p:extLst>
      <p:ext uri="{BB962C8B-B14F-4D97-AF65-F5344CB8AC3E}">
        <p14:creationId xmlns:p14="http://schemas.microsoft.com/office/powerpoint/2010/main" val="3702215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512F-F480-490D-A440-663315B940D7}"/>
              </a:ext>
            </a:extLst>
          </p:cNvPr>
          <p:cNvSpPr>
            <a:spLocks noGrp="1"/>
          </p:cNvSpPr>
          <p:nvPr>
            <p:ph type="title"/>
          </p:nvPr>
        </p:nvSpPr>
        <p:spPr/>
        <p:txBody>
          <a:bodyPr/>
          <a:lstStyle/>
          <a:p>
            <a:r>
              <a:rPr lang="en-US" b="1" dirty="0"/>
              <a:t>Common Agreement – List of Required Flow-Downs</a:t>
            </a:r>
          </a:p>
        </p:txBody>
      </p:sp>
      <p:sp>
        <p:nvSpPr>
          <p:cNvPr id="3" name="Content Placeholder 2">
            <a:extLst>
              <a:ext uri="{FF2B5EF4-FFF2-40B4-BE49-F238E27FC236}">
                <a16:creationId xmlns:a16="http://schemas.microsoft.com/office/drawing/2014/main" id="{2D227503-8340-4F9F-959A-14D12827A9E5}"/>
              </a:ext>
            </a:extLst>
          </p:cNvPr>
          <p:cNvSpPr>
            <a:spLocks noGrp="1"/>
          </p:cNvSpPr>
          <p:nvPr>
            <p:ph idx="1"/>
          </p:nvPr>
        </p:nvSpPr>
        <p:spPr>
          <a:xfrm>
            <a:off x="609600" y="1893605"/>
            <a:ext cx="11371118" cy="4008431"/>
          </a:xfrm>
        </p:spPr>
        <p:txBody>
          <a:bodyPr numCol="3">
            <a:normAutofit fontScale="85000" lnSpcReduction="20000"/>
          </a:bodyPr>
          <a:lstStyle/>
          <a:p>
            <a:pPr>
              <a:lnSpc>
                <a:spcPct val="170000"/>
              </a:lnSpc>
            </a:pPr>
            <a:r>
              <a:rPr lang="en-US" dirty="0"/>
              <a:t>6.1 Cooperation</a:t>
            </a:r>
          </a:p>
          <a:p>
            <a:pPr>
              <a:lnSpc>
                <a:spcPct val="170000"/>
              </a:lnSpc>
            </a:pPr>
            <a:r>
              <a:rPr lang="en-US" dirty="0"/>
              <a:t>6.2.1 Prohibition Against Exclusivity </a:t>
            </a:r>
          </a:p>
          <a:p>
            <a:pPr>
              <a:lnSpc>
                <a:spcPct val="170000"/>
              </a:lnSpc>
            </a:pPr>
            <a:r>
              <a:rPr lang="en-US" dirty="0"/>
              <a:t>6.2.2 No Discriminatory Limits on Exchange of TI</a:t>
            </a:r>
          </a:p>
          <a:p>
            <a:pPr>
              <a:lnSpc>
                <a:spcPct val="170000"/>
              </a:lnSpc>
            </a:pPr>
            <a:r>
              <a:rPr lang="en-US" dirty="0"/>
              <a:t>7.1 Confidential Information</a:t>
            </a:r>
          </a:p>
          <a:p>
            <a:pPr>
              <a:lnSpc>
                <a:spcPct val="170000"/>
              </a:lnSpc>
            </a:pPr>
            <a:r>
              <a:rPr lang="en-US" dirty="0"/>
              <a:t>8.2 Utilization of the RCE Directory Service</a:t>
            </a:r>
          </a:p>
          <a:p>
            <a:pPr>
              <a:lnSpc>
                <a:spcPct val="170000"/>
              </a:lnSpc>
            </a:pPr>
            <a:r>
              <a:rPr lang="en-US" dirty="0"/>
              <a:t>9.2 Uses</a:t>
            </a:r>
          </a:p>
          <a:p>
            <a:pPr>
              <a:lnSpc>
                <a:spcPct val="170000"/>
              </a:lnSpc>
            </a:pPr>
            <a:r>
              <a:rPr lang="en-US" dirty="0"/>
              <a:t>9.3 Disclosures</a:t>
            </a:r>
          </a:p>
          <a:p>
            <a:pPr>
              <a:lnSpc>
                <a:spcPct val="170000"/>
              </a:lnSpc>
            </a:pPr>
            <a:r>
              <a:rPr lang="en-US" dirty="0"/>
              <a:t>9.4 Responses </a:t>
            </a:r>
          </a:p>
          <a:p>
            <a:pPr>
              <a:lnSpc>
                <a:spcPct val="170000"/>
              </a:lnSpc>
            </a:pPr>
            <a:r>
              <a:rPr lang="en-US" dirty="0"/>
              <a:t>9.5 Special Legal Requirements</a:t>
            </a:r>
          </a:p>
          <a:p>
            <a:pPr>
              <a:lnSpc>
                <a:spcPct val="170000"/>
              </a:lnSpc>
            </a:pPr>
            <a:r>
              <a:rPr lang="en-US" dirty="0"/>
              <a:t>10 Individual Access Services</a:t>
            </a:r>
            <a:r>
              <a:rPr lang="en-US" baseline="30000" dirty="0"/>
              <a:t>1 </a:t>
            </a:r>
            <a:r>
              <a:rPr lang="en-US" dirty="0"/>
              <a:t> </a:t>
            </a:r>
          </a:p>
          <a:p>
            <a:pPr>
              <a:lnSpc>
                <a:spcPct val="170000"/>
              </a:lnSpc>
            </a:pPr>
            <a:r>
              <a:rPr lang="en-US" dirty="0"/>
              <a:t>11 Privacy </a:t>
            </a:r>
          </a:p>
          <a:p>
            <a:pPr>
              <a:lnSpc>
                <a:spcPct val="170000"/>
              </a:lnSpc>
            </a:pPr>
            <a:r>
              <a:rPr lang="en-US" dirty="0"/>
              <a:t>12.1.4 Participants and Subparticipants [Security]</a:t>
            </a:r>
          </a:p>
          <a:p>
            <a:pPr>
              <a:lnSpc>
                <a:spcPct val="170000"/>
              </a:lnSpc>
            </a:pPr>
            <a:r>
              <a:rPr lang="en-US" dirty="0"/>
              <a:t>12.2 TI Outside the United States</a:t>
            </a:r>
          </a:p>
          <a:p>
            <a:pPr>
              <a:lnSpc>
                <a:spcPct val="170000"/>
              </a:lnSpc>
            </a:pPr>
            <a:r>
              <a:rPr lang="en-US" dirty="0"/>
              <a:t>12.3.2 Vertical Reporting of TEFCA Security Incidents</a:t>
            </a:r>
          </a:p>
          <a:p>
            <a:pPr>
              <a:lnSpc>
                <a:spcPct val="170000"/>
              </a:lnSpc>
            </a:pPr>
            <a:r>
              <a:rPr lang="en-US" dirty="0"/>
              <a:t>13.1 Compliance with Applicable Law and the Framework Agreements</a:t>
            </a:r>
          </a:p>
          <a:p>
            <a:pPr>
              <a:lnSpc>
                <a:spcPct val="170000"/>
              </a:lnSpc>
            </a:pPr>
            <a:r>
              <a:rPr lang="en-US" dirty="0"/>
              <a:t>13.2.2 Responsibility of Signatory</a:t>
            </a:r>
          </a:p>
          <a:p>
            <a:pPr>
              <a:lnSpc>
                <a:spcPct val="170000"/>
              </a:lnSpc>
            </a:pPr>
            <a:r>
              <a:rPr lang="en-US" dirty="0"/>
              <a:t>13.3 Flow-Down Rights to Suspend</a:t>
            </a:r>
          </a:p>
          <a:p>
            <a:pPr>
              <a:lnSpc>
                <a:spcPct val="170000"/>
              </a:lnSpc>
            </a:pPr>
            <a:r>
              <a:rPr lang="en-US" dirty="0"/>
              <a:t>13.4 Survival for Participants and Subparticipants </a:t>
            </a:r>
          </a:p>
          <a:p>
            <a:endParaRPr lang="en-US" dirty="0"/>
          </a:p>
          <a:p>
            <a:endParaRPr lang="en-US" dirty="0"/>
          </a:p>
        </p:txBody>
      </p:sp>
      <p:sp>
        <p:nvSpPr>
          <p:cNvPr id="5" name="Slide Number Placeholder 4">
            <a:extLst>
              <a:ext uri="{FF2B5EF4-FFF2-40B4-BE49-F238E27FC236}">
                <a16:creationId xmlns:a16="http://schemas.microsoft.com/office/drawing/2014/main" id="{4DD8FA51-BEAF-4A04-90EC-E9818D99D533}"/>
              </a:ext>
            </a:extLst>
          </p:cNvPr>
          <p:cNvSpPr>
            <a:spLocks noGrp="1"/>
          </p:cNvSpPr>
          <p:nvPr>
            <p:ph type="sldNum" sz="quarter" idx="4"/>
          </p:nvPr>
        </p:nvSpPr>
        <p:spPr/>
        <p:txBody>
          <a:bodyPr/>
          <a:lstStyle/>
          <a:p>
            <a:fld id="{110F2CD9-D4A6-D649-B317-3FECD8B02543}" type="slidenum">
              <a:rPr lang="en-US" smtClean="0"/>
              <a:pPr/>
              <a:t>52</a:t>
            </a:fld>
            <a:endParaRPr lang="en-US" dirty="0"/>
          </a:p>
        </p:txBody>
      </p:sp>
    </p:spTree>
    <p:extLst>
      <p:ext uri="{BB962C8B-B14F-4D97-AF65-F5344CB8AC3E}">
        <p14:creationId xmlns:p14="http://schemas.microsoft.com/office/powerpoint/2010/main" val="4286560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8F83-AB8E-6FC3-482B-C4E9301329EB}"/>
              </a:ext>
            </a:extLst>
          </p:cNvPr>
          <p:cNvSpPr>
            <a:spLocks noGrp="1"/>
          </p:cNvSpPr>
          <p:nvPr>
            <p:ph type="title"/>
          </p:nvPr>
        </p:nvSpPr>
        <p:spPr>
          <a:xfrm>
            <a:off x="566365" y="506300"/>
            <a:ext cx="10972800" cy="994071"/>
          </a:xfrm>
        </p:spPr>
        <p:txBody>
          <a:bodyPr>
            <a:normAutofit/>
          </a:bodyPr>
          <a:lstStyle/>
          <a:p>
            <a:r>
              <a:rPr lang="en-US" b="1" dirty="0"/>
              <a:t>TEFCA Required Flow downs that </a:t>
            </a:r>
            <a:r>
              <a:rPr lang="en-US" b="1" u="sng" dirty="0"/>
              <a:t>differ</a:t>
            </a:r>
            <a:r>
              <a:rPr lang="en-US" b="1" dirty="0"/>
              <a:t> from the DURSA (1 of 2):</a:t>
            </a:r>
          </a:p>
        </p:txBody>
      </p:sp>
      <p:sp>
        <p:nvSpPr>
          <p:cNvPr id="3" name="Content Placeholder 2">
            <a:extLst>
              <a:ext uri="{FF2B5EF4-FFF2-40B4-BE49-F238E27FC236}">
                <a16:creationId xmlns:a16="http://schemas.microsoft.com/office/drawing/2014/main" id="{B480D923-F6A8-2D00-4C4D-D18021CC6E0B}"/>
              </a:ext>
            </a:extLst>
          </p:cNvPr>
          <p:cNvSpPr>
            <a:spLocks noGrp="1"/>
          </p:cNvSpPr>
          <p:nvPr>
            <p:ph idx="1"/>
          </p:nvPr>
        </p:nvSpPr>
        <p:spPr>
          <a:xfrm>
            <a:off x="169761" y="1623150"/>
            <a:ext cx="11766009" cy="5121077"/>
          </a:xfrm>
        </p:spPr>
        <p:txBody>
          <a:bodyPr>
            <a:normAutofit fontScale="55000" lnSpcReduction="20000"/>
          </a:bodyPr>
          <a:lstStyle/>
          <a:p>
            <a:pPr>
              <a:lnSpc>
                <a:spcPct val="170000"/>
              </a:lnSpc>
            </a:pPr>
            <a:r>
              <a:rPr lang="en-US" sz="2900" b="1" dirty="0"/>
              <a:t>6.2.1 Prohibition Against Exclusivity- </a:t>
            </a:r>
            <a:r>
              <a:rPr lang="en-US" sz="2900" dirty="0"/>
              <a:t>The CA prohibits any QHIN or its Participants from attempting to lock in a Subparticipant and preventing the Subparticipant from working with others for activities outside of TEFCA. The DURSA does not prohibit this. </a:t>
            </a:r>
          </a:p>
          <a:p>
            <a:pPr>
              <a:lnSpc>
                <a:spcPct val="170000"/>
              </a:lnSpc>
            </a:pPr>
            <a:r>
              <a:rPr lang="en-US" sz="2900" b="1" dirty="0"/>
              <a:t>6.2.2 No Discriminatory Limits on Exchange of TI- </a:t>
            </a:r>
            <a:r>
              <a:rPr lang="en-US" sz="2900" dirty="0"/>
              <a:t>The CA prohibits a QHIN or a Participant from limiting interoperability through the way that it manages its network. The DURSA  does not specifically address this. </a:t>
            </a:r>
          </a:p>
          <a:p>
            <a:pPr>
              <a:lnSpc>
                <a:spcPct val="170000"/>
              </a:lnSpc>
            </a:pPr>
            <a:r>
              <a:rPr lang="en-US" sz="2900" b="1" dirty="0"/>
              <a:t>8.2 Utilization of the RCE Directory Service- </a:t>
            </a:r>
            <a:r>
              <a:rPr lang="en-US" sz="2900" dirty="0"/>
              <a:t>The CA includes specific restrictions about how QHINs implement and operate their Directory Service. The DURSA does not specifically address this. </a:t>
            </a:r>
          </a:p>
          <a:p>
            <a:pPr>
              <a:lnSpc>
                <a:spcPct val="170000"/>
              </a:lnSpc>
            </a:pPr>
            <a:r>
              <a:rPr lang="en-US" sz="2900" b="1" dirty="0"/>
              <a:t>9.4 Responses- </a:t>
            </a:r>
            <a:r>
              <a:rPr lang="en-US" sz="2900" dirty="0"/>
              <a:t>The CA requires support for </a:t>
            </a:r>
            <a:r>
              <a:rPr lang="en-US" sz="2900" b="1" dirty="0"/>
              <a:t>all </a:t>
            </a:r>
            <a:r>
              <a:rPr lang="en-US" sz="2900" dirty="0"/>
              <a:t>Exchange Purposes and they will become mandatory on the timeline determined by ONC. Treatment and Individual Access Services are mandatory immediately. The DURSA also has specific Permitted Purposes, but provides more flexibility about which Permitted Purposes a Participant supports. </a:t>
            </a:r>
          </a:p>
          <a:p>
            <a:pPr>
              <a:lnSpc>
                <a:spcPct val="170000"/>
              </a:lnSpc>
            </a:pPr>
            <a:r>
              <a:rPr lang="en-US" sz="2900" b="1" dirty="0"/>
              <a:t>10 Individual Access Services- </a:t>
            </a:r>
            <a:r>
              <a:rPr lang="en-US" sz="2900" dirty="0"/>
              <a:t>The CA specifically identifies this as an Exchange Purpose that is mandatory immediately.  The DURSA Permitted Purposes do include a Permitted Purpose for exchange “in support of an individual’s right to access their health information”.  However, this is not mandatory for any eHealth Exchange Participant. Also, the CA provides very specific requirements about IAS that the DURSA does not. </a:t>
            </a:r>
            <a:endParaRPr lang="en-US" sz="2900" baseline="30000" dirty="0"/>
          </a:p>
          <a:p>
            <a:endParaRPr lang="en-US" sz="2900" dirty="0"/>
          </a:p>
          <a:p>
            <a:endParaRPr lang="en-US" dirty="0"/>
          </a:p>
        </p:txBody>
      </p:sp>
      <p:sp>
        <p:nvSpPr>
          <p:cNvPr id="5" name="Slide Number Placeholder 4">
            <a:extLst>
              <a:ext uri="{FF2B5EF4-FFF2-40B4-BE49-F238E27FC236}">
                <a16:creationId xmlns:a16="http://schemas.microsoft.com/office/drawing/2014/main" id="{11BA74B8-E611-8DEC-6FDD-A9422B61615A}"/>
              </a:ext>
            </a:extLst>
          </p:cNvPr>
          <p:cNvSpPr>
            <a:spLocks noGrp="1"/>
          </p:cNvSpPr>
          <p:nvPr>
            <p:ph type="sldNum" sz="quarter" idx="4"/>
          </p:nvPr>
        </p:nvSpPr>
        <p:spPr/>
        <p:txBody>
          <a:bodyPr/>
          <a:lstStyle/>
          <a:p>
            <a:fld id="{110F2CD9-D4A6-D649-B317-3FECD8B02543}" type="slidenum">
              <a:rPr lang="en-US" smtClean="0"/>
              <a:pPr/>
              <a:t>53</a:t>
            </a:fld>
            <a:endParaRPr lang="en-US" dirty="0"/>
          </a:p>
        </p:txBody>
      </p:sp>
    </p:spTree>
    <p:extLst>
      <p:ext uri="{BB962C8B-B14F-4D97-AF65-F5344CB8AC3E}">
        <p14:creationId xmlns:p14="http://schemas.microsoft.com/office/powerpoint/2010/main" val="2267762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8F83-AB8E-6FC3-482B-C4E9301329EB}"/>
              </a:ext>
            </a:extLst>
          </p:cNvPr>
          <p:cNvSpPr>
            <a:spLocks noGrp="1"/>
          </p:cNvSpPr>
          <p:nvPr>
            <p:ph type="title"/>
          </p:nvPr>
        </p:nvSpPr>
        <p:spPr>
          <a:xfrm>
            <a:off x="256229" y="582781"/>
            <a:ext cx="10972800" cy="994071"/>
          </a:xfrm>
        </p:spPr>
        <p:txBody>
          <a:bodyPr>
            <a:normAutofit/>
          </a:bodyPr>
          <a:lstStyle/>
          <a:p>
            <a:r>
              <a:rPr lang="en-US" b="1" dirty="0"/>
              <a:t>TEFCA Required Flow downs that </a:t>
            </a:r>
            <a:r>
              <a:rPr lang="en-US" b="1" u="sng" dirty="0"/>
              <a:t>differ</a:t>
            </a:r>
            <a:r>
              <a:rPr lang="en-US" b="1" dirty="0"/>
              <a:t> from the DURSA (2 of 2):</a:t>
            </a:r>
          </a:p>
        </p:txBody>
      </p:sp>
      <p:sp>
        <p:nvSpPr>
          <p:cNvPr id="3" name="Content Placeholder 2">
            <a:extLst>
              <a:ext uri="{FF2B5EF4-FFF2-40B4-BE49-F238E27FC236}">
                <a16:creationId xmlns:a16="http://schemas.microsoft.com/office/drawing/2014/main" id="{B480D923-F6A8-2D00-4C4D-D18021CC6E0B}"/>
              </a:ext>
            </a:extLst>
          </p:cNvPr>
          <p:cNvSpPr>
            <a:spLocks noGrp="1"/>
          </p:cNvSpPr>
          <p:nvPr>
            <p:ph idx="1"/>
          </p:nvPr>
        </p:nvSpPr>
        <p:spPr>
          <a:xfrm>
            <a:off x="273935" y="1576852"/>
            <a:ext cx="11661836" cy="5083151"/>
          </a:xfrm>
        </p:spPr>
        <p:txBody>
          <a:bodyPr>
            <a:normAutofit fontScale="47500" lnSpcReduction="20000"/>
          </a:bodyPr>
          <a:lstStyle/>
          <a:p>
            <a:pPr>
              <a:lnSpc>
                <a:spcPct val="170000"/>
              </a:lnSpc>
            </a:pPr>
            <a:r>
              <a:rPr lang="en-US" sz="3600" b="1" dirty="0"/>
              <a:t>12.3.2 Security Incident Notification- </a:t>
            </a:r>
            <a:r>
              <a:rPr lang="en-US" sz="3600" dirty="0"/>
              <a:t>The CA imposes an interesting reporting requirement by which a Participant, Subparticipant or Downstream Subparticipant must report any Security Incident “one level above and one level below” the reporting entity.  The DURSA does not include this type of reporting requirement. </a:t>
            </a:r>
          </a:p>
          <a:p>
            <a:pPr>
              <a:lnSpc>
                <a:spcPct val="170000"/>
              </a:lnSpc>
            </a:pPr>
            <a:r>
              <a:rPr lang="en-US" sz="3600" b="1" dirty="0"/>
              <a:t>12.2 TI Outside the United States- </a:t>
            </a:r>
            <a:r>
              <a:rPr lang="en-US" sz="3600" dirty="0"/>
              <a:t>The CA places restrictions on a QHINs, Participants or Subparticipants ability to disclose TI outside the US.  The DURSA does not have a similar restriction.  </a:t>
            </a:r>
          </a:p>
          <a:p>
            <a:pPr>
              <a:lnSpc>
                <a:spcPct val="170000"/>
              </a:lnSpc>
            </a:pPr>
            <a:r>
              <a:rPr lang="en-US" sz="3600" b="1" dirty="0"/>
              <a:t>13.2.2 Responsibility of Signatory- </a:t>
            </a:r>
            <a:r>
              <a:rPr lang="en-US" sz="3600" dirty="0"/>
              <a:t>The CA requires each QHIN to take reasonable steps to assure that its Participants are complying with the Required Flow Downs and the SOPs. Participants have a duty to notify the QHIN and the Subparticipant if the Subparticipant is not complying. The DURSA does not have this requirement. </a:t>
            </a:r>
          </a:p>
          <a:p>
            <a:pPr>
              <a:lnSpc>
                <a:spcPct val="170000"/>
              </a:lnSpc>
            </a:pPr>
            <a:r>
              <a:rPr lang="en-US" sz="3600" b="1" dirty="0"/>
              <a:t>13.3 Flow-Down Rights to Suspend- </a:t>
            </a:r>
            <a:r>
              <a:rPr lang="en-US" sz="3600" dirty="0"/>
              <a:t>The CA gives the RCE the right to suspend QHINs and this flows down to Participants, </a:t>
            </a:r>
            <a:r>
              <a:rPr lang="en-US" sz="3600" dirty="0" err="1"/>
              <a:t>Subparticipants</a:t>
            </a:r>
            <a:r>
              <a:rPr lang="en-US" sz="3600" dirty="0"/>
              <a:t> and Downstream Subparticipants. This means that each QHIN has the same suspension rights as the RCE and the Participant has the same rights as the QHIN, on down the line.  The DURSA differs by empowering the eHealth Exchange Coordinating Committee the authority to suspend Participants, but does not flow this down. </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11BA74B8-E611-8DEC-6FDD-A9422B61615A}"/>
              </a:ext>
            </a:extLst>
          </p:cNvPr>
          <p:cNvSpPr>
            <a:spLocks noGrp="1"/>
          </p:cNvSpPr>
          <p:nvPr>
            <p:ph type="sldNum" sz="quarter" idx="4"/>
          </p:nvPr>
        </p:nvSpPr>
        <p:spPr/>
        <p:txBody>
          <a:bodyPr/>
          <a:lstStyle/>
          <a:p>
            <a:fld id="{110F2CD9-D4A6-D649-B317-3FECD8B02543}" type="slidenum">
              <a:rPr lang="en-US" smtClean="0"/>
              <a:pPr/>
              <a:t>54</a:t>
            </a:fld>
            <a:endParaRPr lang="en-US" dirty="0"/>
          </a:p>
        </p:txBody>
      </p:sp>
    </p:spTree>
    <p:extLst>
      <p:ext uri="{BB962C8B-B14F-4D97-AF65-F5344CB8AC3E}">
        <p14:creationId xmlns:p14="http://schemas.microsoft.com/office/powerpoint/2010/main" val="2012279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5571-51B6-B9A4-CA8B-2DF84C782662}"/>
              </a:ext>
            </a:extLst>
          </p:cNvPr>
          <p:cNvSpPr>
            <a:spLocks noGrp="1"/>
          </p:cNvSpPr>
          <p:nvPr>
            <p:ph type="title"/>
          </p:nvPr>
        </p:nvSpPr>
        <p:spPr>
          <a:xfrm>
            <a:off x="557992" y="766641"/>
            <a:ext cx="10972800" cy="883692"/>
          </a:xfrm>
        </p:spPr>
        <p:txBody>
          <a:bodyPr>
            <a:normAutofit fontScale="90000"/>
          </a:bodyPr>
          <a:lstStyle/>
          <a:p>
            <a:r>
              <a:rPr lang="en-US" b="1" dirty="0"/>
              <a:t>TEFCA Required Flow downs that are </a:t>
            </a:r>
            <a:r>
              <a:rPr lang="en-US" b="1" u="sng" dirty="0"/>
              <a:t>similar</a:t>
            </a:r>
            <a:r>
              <a:rPr lang="en-US" b="1" dirty="0"/>
              <a:t> to the DURSA requirements (1 of 2):</a:t>
            </a:r>
          </a:p>
        </p:txBody>
      </p:sp>
      <p:sp>
        <p:nvSpPr>
          <p:cNvPr id="3" name="Content Placeholder 2">
            <a:extLst>
              <a:ext uri="{FF2B5EF4-FFF2-40B4-BE49-F238E27FC236}">
                <a16:creationId xmlns:a16="http://schemas.microsoft.com/office/drawing/2014/main" id="{21C4F476-6D65-3375-D8F7-64F89A589037}"/>
              </a:ext>
            </a:extLst>
          </p:cNvPr>
          <p:cNvSpPr>
            <a:spLocks noGrp="1"/>
          </p:cNvSpPr>
          <p:nvPr>
            <p:ph idx="1"/>
          </p:nvPr>
        </p:nvSpPr>
        <p:spPr>
          <a:xfrm>
            <a:off x="557991" y="1853852"/>
            <a:ext cx="11175289" cy="4643313"/>
          </a:xfrm>
        </p:spPr>
        <p:txBody>
          <a:bodyPr>
            <a:normAutofit fontScale="25000" lnSpcReduction="20000"/>
          </a:bodyPr>
          <a:lstStyle/>
          <a:p>
            <a:pPr>
              <a:lnSpc>
                <a:spcPct val="170000"/>
              </a:lnSpc>
            </a:pPr>
            <a:r>
              <a:rPr lang="en-US" sz="7600" b="1" dirty="0"/>
              <a:t>6.1 Cooperation- </a:t>
            </a:r>
            <a:r>
              <a:rPr lang="en-US" sz="7600" dirty="0"/>
              <a:t>Both the DURSA and the CA have sections that require cooperation. The CA flow down is more specific than the DURSA general duty to cooperate. </a:t>
            </a:r>
          </a:p>
          <a:p>
            <a:pPr>
              <a:lnSpc>
                <a:spcPct val="170000"/>
              </a:lnSpc>
            </a:pPr>
            <a:r>
              <a:rPr lang="en-US" sz="7600" b="1" dirty="0"/>
              <a:t>7.1 Confidential Information – </a:t>
            </a:r>
            <a:r>
              <a:rPr lang="en-US" sz="7600" dirty="0"/>
              <a:t>Both the DURSA and the CA have sections that provide how confidential information is to be managed.  The DURSA covers this in Section 16.</a:t>
            </a:r>
          </a:p>
          <a:p>
            <a:pPr>
              <a:lnSpc>
                <a:spcPct val="170000"/>
              </a:lnSpc>
            </a:pPr>
            <a:r>
              <a:rPr lang="en-US" sz="7600" b="1" dirty="0"/>
              <a:t>9.2 Uses- </a:t>
            </a:r>
            <a:r>
              <a:rPr lang="en-US" sz="7600" dirty="0"/>
              <a:t>The DURSA refers to this as Future Use, but the substantive provisions are the same. </a:t>
            </a:r>
          </a:p>
          <a:p>
            <a:pPr>
              <a:lnSpc>
                <a:spcPct val="170000"/>
              </a:lnSpc>
            </a:pPr>
            <a:r>
              <a:rPr lang="en-US" sz="7600" b="1" dirty="0"/>
              <a:t>9.3 Disclosures- </a:t>
            </a:r>
            <a:r>
              <a:rPr lang="en-US" sz="7600" dirty="0"/>
              <a:t>The DURSA does not have a direct parallel section, but Section 13 covers the same issue. The DURSA has more granular requirements whereas the CA covers this under Applicable Law. </a:t>
            </a:r>
          </a:p>
          <a:p>
            <a:pPr>
              <a:lnSpc>
                <a:spcPct val="170000"/>
              </a:lnSpc>
            </a:pPr>
            <a:r>
              <a:rPr lang="en-US" sz="7600" b="1" dirty="0"/>
              <a:t>9.5 Special Legal Requirements- </a:t>
            </a:r>
            <a:r>
              <a:rPr lang="en-US" sz="7600" dirty="0"/>
              <a:t>The DURSA covers this in Section 13. </a:t>
            </a:r>
          </a:p>
          <a:p>
            <a:pPr>
              <a:lnSpc>
                <a:spcPct val="170000"/>
              </a:lnSpc>
            </a:pPr>
            <a:endParaRPr lang="en-US" sz="6400" dirty="0"/>
          </a:p>
          <a:p>
            <a:endParaRPr lang="en-US" dirty="0"/>
          </a:p>
          <a:p>
            <a:endParaRPr lang="en-US" dirty="0"/>
          </a:p>
        </p:txBody>
      </p:sp>
      <p:sp>
        <p:nvSpPr>
          <p:cNvPr id="5" name="Slide Number Placeholder 4">
            <a:extLst>
              <a:ext uri="{FF2B5EF4-FFF2-40B4-BE49-F238E27FC236}">
                <a16:creationId xmlns:a16="http://schemas.microsoft.com/office/drawing/2014/main" id="{BF72139A-78AC-6389-6AB0-7BDE60F03622}"/>
              </a:ext>
            </a:extLst>
          </p:cNvPr>
          <p:cNvSpPr>
            <a:spLocks noGrp="1"/>
          </p:cNvSpPr>
          <p:nvPr>
            <p:ph type="sldNum" sz="quarter" idx="4"/>
          </p:nvPr>
        </p:nvSpPr>
        <p:spPr/>
        <p:txBody>
          <a:bodyPr/>
          <a:lstStyle/>
          <a:p>
            <a:fld id="{110F2CD9-D4A6-D649-B317-3FECD8B02543}" type="slidenum">
              <a:rPr lang="en-US" smtClean="0"/>
              <a:pPr/>
              <a:t>55</a:t>
            </a:fld>
            <a:endParaRPr lang="en-US" dirty="0"/>
          </a:p>
        </p:txBody>
      </p:sp>
    </p:spTree>
    <p:extLst>
      <p:ext uri="{BB962C8B-B14F-4D97-AF65-F5344CB8AC3E}">
        <p14:creationId xmlns:p14="http://schemas.microsoft.com/office/powerpoint/2010/main" val="502592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5571-51B6-B9A4-CA8B-2DF84C782662}"/>
              </a:ext>
            </a:extLst>
          </p:cNvPr>
          <p:cNvSpPr>
            <a:spLocks noGrp="1"/>
          </p:cNvSpPr>
          <p:nvPr>
            <p:ph type="title"/>
          </p:nvPr>
        </p:nvSpPr>
        <p:spPr>
          <a:xfrm>
            <a:off x="609599" y="628019"/>
            <a:ext cx="10972800" cy="883692"/>
          </a:xfrm>
        </p:spPr>
        <p:txBody>
          <a:bodyPr>
            <a:normAutofit fontScale="90000"/>
          </a:bodyPr>
          <a:lstStyle/>
          <a:p>
            <a:r>
              <a:rPr lang="en-US" b="1" dirty="0"/>
              <a:t>TEFCA Required Flow downs that are </a:t>
            </a:r>
            <a:r>
              <a:rPr lang="en-US" b="1" u="sng" dirty="0"/>
              <a:t>similar</a:t>
            </a:r>
            <a:r>
              <a:rPr lang="en-US" b="1" dirty="0"/>
              <a:t> to the DURSA requirements (2 of 2):</a:t>
            </a:r>
          </a:p>
        </p:txBody>
      </p:sp>
      <p:sp>
        <p:nvSpPr>
          <p:cNvPr id="3" name="Content Placeholder 2">
            <a:extLst>
              <a:ext uri="{FF2B5EF4-FFF2-40B4-BE49-F238E27FC236}">
                <a16:creationId xmlns:a16="http://schemas.microsoft.com/office/drawing/2014/main" id="{21C4F476-6D65-3375-D8F7-64F89A589037}"/>
              </a:ext>
            </a:extLst>
          </p:cNvPr>
          <p:cNvSpPr>
            <a:spLocks noGrp="1"/>
          </p:cNvSpPr>
          <p:nvPr>
            <p:ph idx="1"/>
          </p:nvPr>
        </p:nvSpPr>
        <p:spPr>
          <a:xfrm>
            <a:off x="609599" y="1597447"/>
            <a:ext cx="11041795" cy="4930676"/>
          </a:xfrm>
        </p:spPr>
        <p:txBody>
          <a:bodyPr>
            <a:normAutofit fontScale="25000" lnSpcReduction="20000"/>
          </a:bodyPr>
          <a:lstStyle/>
          <a:p>
            <a:pPr>
              <a:lnSpc>
                <a:spcPct val="170000"/>
              </a:lnSpc>
            </a:pPr>
            <a:r>
              <a:rPr lang="en-US" sz="6800" b="1" dirty="0"/>
              <a:t>11 Privacy- </a:t>
            </a:r>
            <a:r>
              <a:rPr lang="en-US" sz="6800" dirty="0"/>
              <a:t>The CA recognizes that some QHINs, Participants or Subparticipants will be covered by HIPAA and will comply with HIPAA. For Non-HIPAA Entities (NHE), the CA lists specific sections of the HIPAA Privacy Rule with which the NHE must comply. The DURSA requires that any Participant that is not subject to HIPAA must comply with the HIPAA Privacy Rule provisions listed in Attachment 5 of the DURSA.</a:t>
            </a:r>
          </a:p>
          <a:p>
            <a:pPr>
              <a:lnSpc>
                <a:spcPct val="170000"/>
              </a:lnSpc>
            </a:pPr>
            <a:r>
              <a:rPr lang="en-US" sz="6800" b="1" dirty="0"/>
              <a:t>12.1.4 Participants and Subparticipants [Security]- </a:t>
            </a:r>
            <a:r>
              <a:rPr lang="en-US" sz="6800" dirty="0"/>
              <a:t>Both the CA and the DURSA require NHEs to comply with the HIPAA Security Rule. The TEFCA Security SOP adds additional requirements for QHINs, Participants and Subparticipants. </a:t>
            </a:r>
          </a:p>
          <a:p>
            <a:pPr>
              <a:lnSpc>
                <a:spcPct val="170000"/>
              </a:lnSpc>
            </a:pPr>
            <a:r>
              <a:rPr lang="en-US" sz="6800" b="1" dirty="0"/>
              <a:t>13.1 Compliance with Applicable Law and the Framework Agreements- </a:t>
            </a:r>
            <a:r>
              <a:rPr lang="en-US" sz="6800" dirty="0"/>
              <a:t>The DURSA contains the same requirements in Section 15.03 (Compliance with the DURSA) and Section 15.11 (Compliance with Laws).  The CA does require Participants to take reasonable steps to assure that its Subparticipants comply and to inform its QHIN if it becomes aware that its Subparticipants are not in compliance. </a:t>
            </a:r>
          </a:p>
          <a:p>
            <a:pPr>
              <a:lnSpc>
                <a:spcPct val="170000"/>
              </a:lnSpc>
            </a:pPr>
            <a:r>
              <a:rPr lang="en-US" sz="6800" b="1" dirty="0"/>
              <a:t>13.4 Survival for Participants and Subparticipants- </a:t>
            </a:r>
            <a:r>
              <a:rPr lang="en-US" sz="6800" dirty="0"/>
              <a:t>The CA and the DURSA require that specific listed sections of the respective agreements survive termination.  This is pretty standard. </a:t>
            </a:r>
          </a:p>
          <a:p>
            <a:endParaRPr lang="en-US" sz="2400" u="sng" dirty="0"/>
          </a:p>
          <a:p>
            <a:endParaRPr lang="en-US" dirty="0"/>
          </a:p>
          <a:p>
            <a:endParaRPr lang="en-US" dirty="0"/>
          </a:p>
        </p:txBody>
      </p:sp>
      <p:sp>
        <p:nvSpPr>
          <p:cNvPr id="5" name="Slide Number Placeholder 4">
            <a:extLst>
              <a:ext uri="{FF2B5EF4-FFF2-40B4-BE49-F238E27FC236}">
                <a16:creationId xmlns:a16="http://schemas.microsoft.com/office/drawing/2014/main" id="{BF72139A-78AC-6389-6AB0-7BDE60F03622}"/>
              </a:ext>
            </a:extLst>
          </p:cNvPr>
          <p:cNvSpPr>
            <a:spLocks noGrp="1"/>
          </p:cNvSpPr>
          <p:nvPr>
            <p:ph type="sldNum" sz="quarter" idx="4"/>
          </p:nvPr>
        </p:nvSpPr>
        <p:spPr/>
        <p:txBody>
          <a:bodyPr/>
          <a:lstStyle/>
          <a:p>
            <a:fld id="{110F2CD9-D4A6-D649-B317-3FECD8B02543}" type="slidenum">
              <a:rPr lang="en-US" smtClean="0"/>
              <a:pPr/>
              <a:t>56</a:t>
            </a:fld>
            <a:endParaRPr lang="en-US" dirty="0"/>
          </a:p>
        </p:txBody>
      </p:sp>
    </p:spTree>
    <p:extLst>
      <p:ext uri="{BB962C8B-B14F-4D97-AF65-F5344CB8AC3E}">
        <p14:creationId xmlns:p14="http://schemas.microsoft.com/office/powerpoint/2010/main" val="627960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6CB9-54A0-7CC1-20B2-5C8A77CAC88E}"/>
              </a:ext>
            </a:extLst>
          </p:cNvPr>
          <p:cNvSpPr>
            <a:spLocks noGrp="1"/>
          </p:cNvSpPr>
          <p:nvPr>
            <p:ph type="title"/>
          </p:nvPr>
        </p:nvSpPr>
        <p:spPr/>
        <p:txBody>
          <a:bodyPr>
            <a:normAutofit/>
          </a:bodyPr>
          <a:lstStyle/>
          <a:p>
            <a:r>
              <a:rPr lang="en-US" b="1" dirty="0"/>
              <a:t>The DURSA’s approach to Flow Downs (1 of 2):</a:t>
            </a:r>
          </a:p>
        </p:txBody>
      </p:sp>
      <p:sp>
        <p:nvSpPr>
          <p:cNvPr id="3" name="Content Placeholder 2">
            <a:extLst>
              <a:ext uri="{FF2B5EF4-FFF2-40B4-BE49-F238E27FC236}">
                <a16:creationId xmlns:a16="http://schemas.microsoft.com/office/drawing/2014/main" id="{F9A736A9-315A-F9CD-680E-18EA28A94315}"/>
              </a:ext>
            </a:extLst>
          </p:cNvPr>
          <p:cNvSpPr>
            <a:spLocks noGrp="1"/>
          </p:cNvSpPr>
          <p:nvPr>
            <p:ph idx="1"/>
          </p:nvPr>
        </p:nvSpPr>
        <p:spPr>
          <a:xfrm>
            <a:off x="609599" y="2016690"/>
            <a:ext cx="11185003" cy="4643313"/>
          </a:xfrm>
        </p:spPr>
        <p:txBody>
          <a:bodyPr>
            <a:normAutofit/>
          </a:bodyPr>
          <a:lstStyle/>
          <a:p>
            <a:pPr>
              <a:lnSpc>
                <a:spcPct val="160000"/>
              </a:lnSpc>
            </a:pPr>
            <a:r>
              <a:rPr lang="en-US" dirty="0"/>
              <a:t>The DURSA approach to required flow downs is very “high level.”</a:t>
            </a:r>
          </a:p>
          <a:p>
            <a:pPr>
              <a:lnSpc>
                <a:spcPct val="160000"/>
              </a:lnSpc>
            </a:pPr>
            <a:r>
              <a:rPr lang="en-US" dirty="0"/>
              <a:t>Section 15.04 requires each eHealth Exchange Participant to have valid and enforceable agreements with their Participant Users: </a:t>
            </a:r>
          </a:p>
          <a:p>
            <a:pPr lvl="1">
              <a:lnSpc>
                <a:spcPct val="160000"/>
              </a:lnSpc>
            </a:pPr>
            <a:r>
              <a:rPr lang="en-US" dirty="0"/>
              <a:t> FYI: An eHealth Exchange Participant User is the functional equivalent to a TEFCA Subparticipant.</a:t>
            </a:r>
          </a:p>
        </p:txBody>
      </p:sp>
      <p:sp>
        <p:nvSpPr>
          <p:cNvPr id="5" name="Slide Number Placeholder 4">
            <a:extLst>
              <a:ext uri="{FF2B5EF4-FFF2-40B4-BE49-F238E27FC236}">
                <a16:creationId xmlns:a16="http://schemas.microsoft.com/office/drawing/2014/main" id="{997863D9-9376-53EF-718C-31992159D4C1}"/>
              </a:ext>
            </a:extLst>
          </p:cNvPr>
          <p:cNvSpPr>
            <a:spLocks noGrp="1"/>
          </p:cNvSpPr>
          <p:nvPr>
            <p:ph type="sldNum" sz="quarter" idx="4"/>
          </p:nvPr>
        </p:nvSpPr>
        <p:spPr/>
        <p:txBody>
          <a:bodyPr/>
          <a:lstStyle/>
          <a:p>
            <a:fld id="{110F2CD9-D4A6-D649-B317-3FECD8B02543}" type="slidenum">
              <a:rPr lang="en-US" smtClean="0"/>
              <a:pPr/>
              <a:t>57</a:t>
            </a:fld>
            <a:endParaRPr lang="en-US" dirty="0"/>
          </a:p>
        </p:txBody>
      </p:sp>
    </p:spTree>
    <p:extLst>
      <p:ext uri="{BB962C8B-B14F-4D97-AF65-F5344CB8AC3E}">
        <p14:creationId xmlns:p14="http://schemas.microsoft.com/office/powerpoint/2010/main" val="26569190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F4365-11B0-7C2E-C8F8-8AC9B1B4F552}"/>
              </a:ext>
            </a:extLst>
          </p:cNvPr>
          <p:cNvSpPr>
            <a:spLocks noGrp="1"/>
          </p:cNvSpPr>
          <p:nvPr>
            <p:ph type="title"/>
          </p:nvPr>
        </p:nvSpPr>
        <p:spPr/>
        <p:txBody>
          <a:bodyPr/>
          <a:lstStyle/>
          <a:p>
            <a:r>
              <a:rPr lang="en-US" b="1" dirty="0"/>
              <a:t>DURSA Flow Downs (2 of 2):</a:t>
            </a:r>
          </a:p>
        </p:txBody>
      </p:sp>
      <p:sp>
        <p:nvSpPr>
          <p:cNvPr id="3" name="Content Placeholder 2">
            <a:extLst>
              <a:ext uri="{FF2B5EF4-FFF2-40B4-BE49-F238E27FC236}">
                <a16:creationId xmlns:a16="http://schemas.microsoft.com/office/drawing/2014/main" id="{9668A957-98A7-E256-EA6C-E59F45A5CA61}"/>
              </a:ext>
            </a:extLst>
          </p:cNvPr>
          <p:cNvSpPr>
            <a:spLocks noGrp="1"/>
          </p:cNvSpPr>
          <p:nvPr>
            <p:ph idx="1"/>
          </p:nvPr>
        </p:nvSpPr>
        <p:spPr>
          <a:xfrm>
            <a:off x="609601" y="1770927"/>
            <a:ext cx="11358880" cy="4973300"/>
          </a:xfrm>
        </p:spPr>
        <p:txBody>
          <a:bodyPr>
            <a:normAutofit fontScale="85000" lnSpcReduction="10000"/>
          </a:bodyPr>
          <a:lstStyle/>
          <a:p>
            <a:pPr>
              <a:lnSpc>
                <a:spcPct val="170000"/>
              </a:lnSpc>
            </a:pPr>
            <a:r>
              <a:rPr lang="en-US" dirty="0"/>
              <a:t>The Participant agreements with its Participant Users </a:t>
            </a:r>
            <a:r>
              <a:rPr lang="en-US" b="1" dirty="0"/>
              <a:t>must </a:t>
            </a:r>
            <a:r>
              <a:rPr lang="en-US" dirty="0"/>
              <a:t>require the Participant Users to, at a minimum, do the following:</a:t>
            </a:r>
          </a:p>
          <a:p>
            <a:pPr lvl="1">
              <a:lnSpc>
                <a:spcPct val="170000"/>
              </a:lnSpc>
            </a:pPr>
            <a:r>
              <a:rPr lang="en-US" dirty="0"/>
              <a:t>Comply with Applicable Law; </a:t>
            </a:r>
          </a:p>
          <a:p>
            <a:pPr lvl="1">
              <a:lnSpc>
                <a:spcPct val="170000"/>
              </a:lnSpc>
            </a:pPr>
            <a:r>
              <a:rPr lang="en-US" dirty="0"/>
              <a:t>Cooperate with Participant on matters related to the DURSA;</a:t>
            </a:r>
          </a:p>
          <a:p>
            <a:pPr lvl="1">
              <a:lnSpc>
                <a:spcPct val="170000"/>
              </a:lnSpc>
            </a:pPr>
            <a:r>
              <a:rPr lang="en-US" dirty="0"/>
              <a:t>Transact Message Content only for Permitted Purposes;</a:t>
            </a:r>
          </a:p>
          <a:p>
            <a:pPr lvl="1">
              <a:lnSpc>
                <a:spcPct val="170000"/>
              </a:lnSpc>
            </a:pPr>
            <a:r>
              <a:rPr lang="en-US" dirty="0"/>
              <a:t>Use Message Content received from another Participant in accordance with the DURSA provisions;</a:t>
            </a:r>
          </a:p>
          <a:p>
            <a:pPr lvl="1">
              <a:lnSpc>
                <a:spcPct val="170000"/>
              </a:lnSpc>
            </a:pPr>
            <a:r>
              <a:rPr lang="en-US" dirty="0"/>
              <a:t>Report Adverse Security Events to its Participant as soon as reasonably practical after determining that one has occurred;</a:t>
            </a:r>
          </a:p>
          <a:p>
            <a:pPr lvl="1">
              <a:lnSpc>
                <a:spcPct val="170000"/>
              </a:lnSpc>
            </a:pPr>
            <a:r>
              <a:rPr lang="en-US" dirty="0"/>
              <a:t>Not disclose any passwords or other security measures issued to Participant User by Participant.</a:t>
            </a:r>
          </a:p>
          <a:p>
            <a:pPr>
              <a:lnSpc>
                <a:spcPct val="170000"/>
              </a:lnSpc>
            </a:pPr>
            <a:r>
              <a:rPr lang="en-US" dirty="0"/>
              <a:t>A “Participant User” is broadly defined in the DURSA and would include a Participant’s customers as well as End Users.  However, the DURSA does not expressly require downstream agreements </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5BDA6BAC-7F6F-8112-9F56-2A11C8653F50}"/>
              </a:ext>
            </a:extLst>
          </p:cNvPr>
          <p:cNvSpPr>
            <a:spLocks noGrp="1"/>
          </p:cNvSpPr>
          <p:nvPr>
            <p:ph type="sldNum" sz="quarter" idx="4"/>
          </p:nvPr>
        </p:nvSpPr>
        <p:spPr/>
        <p:txBody>
          <a:bodyPr/>
          <a:lstStyle/>
          <a:p>
            <a:fld id="{110F2CD9-D4A6-D649-B317-3FECD8B02543}" type="slidenum">
              <a:rPr lang="en-US" smtClean="0"/>
              <a:pPr/>
              <a:t>58</a:t>
            </a:fld>
            <a:endParaRPr lang="en-US" dirty="0"/>
          </a:p>
        </p:txBody>
      </p:sp>
    </p:spTree>
    <p:extLst>
      <p:ext uri="{BB962C8B-B14F-4D97-AF65-F5344CB8AC3E}">
        <p14:creationId xmlns:p14="http://schemas.microsoft.com/office/powerpoint/2010/main" val="41477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893605"/>
            <a:ext cx="10972800" cy="4546350"/>
          </a:xfrm>
        </p:spPr>
        <p:txBody>
          <a:bodyPr>
            <a:noAutofit/>
          </a:bodyPr>
          <a:lstStyle/>
          <a:p>
            <a:pPr marL="457200" indent="-457200">
              <a:buAutoNum type="arabicPeriod" startAt="2"/>
            </a:pPr>
            <a:r>
              <a:rPr lang="en-US" sz="2200" b="1" dirty="0"/>
              <a:t>Representative Governance. </a:t>
            </a:r>
            <a:r>
              <a:rPr lang="en-US" sz="2200" dirty="0"/>
              <a:t> Participants are governed by a representative group of Participants, who share data in production, called the Coordinating Committee.  The Coordinating Committee has only the authority given to it in the DURSA.  </a:t>
            </a:r>
          </a:p>
          <a:p>
            <a:pPr marL="457200" indent="-457200">
              <a:buAutoNum type="arabicPeriod" startAt="2"/>
            </a:pPr>
            <a:endParaRPr lang="en-US" sz="2200" dirty="0"/>
          </a:p>
          <a:p>
            <a:pPr marL="0" indent="0">
              <a:buNone/>
            </a:pPr>
            <a:r>
              <a:rPr lang="en-US" sz="2200" dirty="0"/>
              <a:t>	The 2019 DURSA Restatement expanded the authority of the Coordinating Committee to 	adopt Network Utilities to make the exchange of Message Content more effective and 	allowing the Coordinating Committee to join other data sharing networks.  </a:t>
            </a:r>
          </a:p>
          <a:p>
            <a:pPr marL="457200" indent="-457200">
              <a:buFont typeface="+mj-lt"/>
              <a:buAutoNum type="arabicPeriod" startAt="2"/>
            </a:pPr>
            <a:endParaRPr lang="en-US" sz="2200" dirty="0"/>
          </a:p>
          <a:p>
            <a:pPr marL="0" indent="0">
              <a:buNone/>
            </a:pPr>
            <a:endParaRPr lang="en-US" sz="2200" dirty="0"/>
          </a:p>
        </p:txBody>
      </p:sp>
      <p:sp>
        <p:nvSpPr>
          <p:cNvPr id="4" name="Footer Placeholder 3"/>
          <p:cNvSpPr>
            <a:spLocks noGrp="1"/>
          </p:cNvSpPr>
          <p:nvPr>
            <p:ph type="ftr" sz="quarter" idx="3"/>
          </p:nvPr>
        </p:nvSpPr>
        <p:spPr>
          <a:xfrm>
            <a:off x="1090724" y="6448961"/>
            <a:ext cx="5531749"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6</a:t>
            </a:fld>
            <a:endParaRPr lang="en-US" dirty="0"/>
          </a:p>
        </p:txBody>
      </p:sp>
    </p:spTree>
    <p:extLst>
      <p:ext uri="{BB962C8B-B14F-4D97-AF65-F5344CB8AC3E}">
        <p14:creationId xmlns:p14="http://schemas.microsoft.com/office/powerpoint/2010/main" val="209606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893605"/>
            <a:ext cx="10972800" cy="4546350"/>
          </a:xfrm>
        </p:spPr>
        <p:txBody>
          <a:bodyPr>
            <a:noAutofit/>
          </a:bodyPr>
          <a:lstStyle/>
          <a:p>
            <a:pPr marL="0" indent="0">
              <a:buNone/>
            </a:pPr>
            <a:r>
              <a:rPr lang="en-US" sz="2200" b="1" dirty="0"/>
              <a:t>3.  Stakeholder input.  </a:t>
            </a:r>
            <a:r>
              <a:rPr lang="en-US" sz="2200" dirty="0"/>
              <a:t>Effective governance requires an ability to obtain input from a broad range of organizations that are invested in the success of the eHealth Exchange.  The Coordinating Committee is a representative body, but it cannot reasonably be expected to include every stakeholder because there are simply too many of these stakeholders.  Therefore, additional methods for obtaining broad community input and engagement (e.g., task groups, outreach, industry collaboration, etc.) are employed to assure support and alignment with national policy. </a:t>
            </a:r>
          </a:p>
        </p:txBody>
      </p:sp>
      <p:sp>
        <p:nvSpPr>
          <p:cNvPr id="4" name="Footer Placeholder 3"/>
          <p:cNvSpPr>
            <a:spLocks noGrp="1"/>
          </p:cNvSpPr>
          <p:nvPr>
            <p:ph type="ftr" sz="quarter" idx="3"/>
          </p:nvPr>
        </p:nvSpPr>
        <p:spPr>
          <a:xfrm>
            <a:off x="1090724" y="6448961"/>
            <a:ext cx="5531749"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7</a:t>
            </a:fld>
            <a:endParaRPr lang="en-US" dirty="0"/>
          </a:p>
        </p:txBody>
      </p:sp>
    </p:spTree>
    <p:extLst>
      <p:ext uri="{BB962C8B-B14F-4D97-AF65-F5344CB8AC3E}">
        <p14:creationId xmlns:p14="http://schemas.microsoft.com/office/powerpoint/2010/main" val="11577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893605"/>
            <a:ext cx="10972800" cy="4546350"/>
          </a:xfrm>
        </p:spPr>
        <p:txBody>
          <a:bodyPr>
            <a:noAutofit/>
          </a:bodyPr>
          <a:lstStyle/>
          <a:p>
            <a:pPr marL="0" indent="0">
              <a:buNone/>
            </a:pPr>
            <a:r>
              <a:rPr lang="en-US" b="1" dirty="0"/>
              <a:t>4.  Participants in Production</a:t>
            </a:r>
            <a:r>
              <a:rPr lang="en-US" dirty="0"/>
              <a:t>.  The DURSA assumes that Participants are in production and leverages a Participant’s existing end user agreements, policies, and vendor agreements. </a:t>
            </a:r>
          </a:p>
          <a:p>
            <a:pPr marL="0" indent="0">
              <a:buNone/>
            </a:pPr>
            <a:endParaRPr lang="en-US" dirty="0"/>
          </a:p>
          <a:p>
            <a:pPr marL="0" indent="0">
              <a:buNone/>
            </a:pPr>
            <a:r>
              <a:rPr lang="en-US" b="1" dirty="0"/>
              <a:t>5.  Multiple Exchange Methods and Profiles</a:t>
            </a:r>
            <a:r>
              <a:rPr lang="en-US" dirty="0"/>
              <a:t>.  </a:t>
            </a:r>
          </a:p>
          <a:p>
            <a:pPr lvl="1">
              <a:buFont typeface="System Font Regular"/>
              <a:buChar char="⁃"/>
            </a:pPr>
            <a:r>
              <a:rPr lang="en-US" dirty="0"/>
              <a:t>Enables Participants to declare which profiles or use cases they wish to support in production </a:t>
            </a:r>
          </a:p>
          <a:p>
            <a:pPr lvl="1">
              <a:buFont typeface="System Font Regular"/>
              <a:buChar char="⁃"/>
            </a:pPr>
            <a:r>
              <a:rPr lang="en-US" dirty="0"/>
              <a:t>Supports multiple exchange methods, or “Transaction Patterns,” such as: push, query/retrieve, and publish/subscribe   </a:t>
            </a:r>
          </a:p>
          <a:p>
            <a:pPr marL="457200" indent="-457200">
              <a:buFont typeface="+mj-lt"/>
              <a:buAutoNum type="arabicPeriod" startAt="6"/>
            </a:pPr>
            <a:endParaRPr lang="en-US" dirty="0"/>
          </a:p>
          <a:p>
            <a:pPr marL="457200" indent="-457200">
              <a:buFont typeface="+mj-lt"/>
              <a:buAutoNum type="arabicPeriod" startAt="6"/>
            </a:pPr>
            <a:r>
              <a:rPr lang="en-US" b="1" dirty="0"/>
              <a:t>New Networks.  </a:t>
            </a:r>
            <a:r>
              <a:rPr lang="en-US" dirty="0"/>
              <a:t>If the Coordinating Committee exercises its authority to enter into agreements to broaden access to data to enhance connectivity across platforms and networks, Participants may choose to opt-out of participation in those platforms or networks for any reason by providing the Coordinating Committee written notification of </a:t>
            </a:r>
            <a:r>
              <a:rPr lang="en-US" sz="2200" dirty="0"/>
              <a:t>its decision to opt-out.  At any time, a Participant may reverse its decision to opt-out.</a:t>
            </a:r>
          </a:p>
        </p:txBody>
      </p:sp>
      <p:sp>
        <p:nvSpPr>
          <p:cNvPr id="4" name="Footer Placeholder 3"/>
          <p:cNvSpPr>
            <a:spLocks noGrp="1"/>
          </p:cNvSpPr>
          <p:nvPr>
            <p:ph type="ftr" sz="quarter" idx="3"/>
          </p:nvPr>
        </p:nvSpPr>
        <p:spPr>
          <a:xfrm>
            <a:off x="1090724" y="6448961"/>
            <a:ext cx="5531749"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8</a:t>
            </a:fld>
            <a:endParaRPr lang="en-US" dirty="0"/>
          </a:p>
        </p:txBody>
      </p:sp>
    </p:spTree>
    <p:extLst>
      <p:ext uri="{BB962C8B-B14F-4D97-AF65-F5344CB8AC3E}">
        <p14:creationId xmlns:p14="http://schemas.microsoft.com/office/powerpoint/2010/main" val="3102998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783083"/>
            <a:ext cx="10972800" cy="4225723"/>
          </a:xfrm>
        </p:spPr>
        <p:txBody>
          <a:bodyPr>
            <a:noAutofit/>
          </a:bodyPr>
          <a:lstStyle/>
          <a:p>
            <a:pPr marL="0" lvl="0" indent="0" fontAlgn="base">
              <a:buNone/>
            </a:pPr>
            <a:r>
              <a:rPr lang="en-US" sz="2200" b="1" dirty="0"/>
              <a:t>7.  Privacy and Security Obligations.  </a:t>
            </a:r>
            <a:r>
              <a:rPr lang="en-US" sz="2200" dirty="0"/>
              <a:t>Many Participants are HIPAA covered entities or business associates of the Participant’s covered entity customers.  Other Participants are governmental agencies that are subject to their own legal requirements to protect the privacy and security of health information.  For any Participants that are not already subject to HIPAA, or government agencies, the DURSA requires them to comply with HIPAA as a matter of contract.  Participants are also subject to other state or federal laws, referred to as Applicable Law.  The DURSA does include specific requirements that address areas of high risk to the network related to: system access policies, identification, authentication, enterprise security, malicious software, and auditing and monitoring access.  </a:t>
            </a:r>
          </a:p>
          <a:p>
            <a:pPr marL="457200" lvl="0" indent="-457200" fontAlgn="base">
              <a:buFont typeface="+mj-lt"/>
              <a:buAutoNum type="arabicPeriod" startAt="4"/>
            </a:pPr>
            <a:endParaRPr lang="en-US" sz="2150" b="1" dirty="0"/>
          </a:p>
          <a:p>
            <a:pPr marL="457200" indent="-457200">
              <a:buFont typeface="+mj-lt"/>
              <a:buAutoNum type="arabicPeriod" startAt="4"/>
            </a:pPr>
            <a:endParaRPr lang="en-US" dirty="0"/>
          </a:p>
        </p:txBody>
      </p:sp>
      <p:sp>
        <p:nvSpPr>
          <p:cNvPr id="4" name="Footer Placeholder 3"/>
          <p:cNvSpPr>
            <a:spLocks noGrp="1"/>
          </p:cNvSpPr>
          <p:nvPr>
            <p:ph type="ftr" sz="quarter" idx="3"/>
          </p:nvPr>
        </p:nvSpPr>
        <p:spPr>
          <a:xfrm>
            <a:off x="1090724" y="6448961"/>
            <a:ext cx="5659211" cy="409039"/>
          </a:xfrm>
        </p:spPr>
        <p:txBody>
          <a:bodyPr/>
          <a:lstStyle/>
          <a:p>
            <a:r>
              <a:rPr lang="en-US" dirty="0"/>
              <a:t>©Copyright eHealth Exchange. All Rights Reserved. </a:t>
            </a:r>
          </a:p>
        </p:txBody>
      </p:sp>
      <p:sp>
        <p:nvSpPr>
          <p:cNvPr id="5" name="Slide Number Placeholder 4"/>
          <p:cNvSpPr>
            <a:spLocks noGrp="1"/>
          </p:cNvSpPr>
          <p:nvPr>
            <p:ph type="sldNum" sz="quarter" idx="4"/>
          </p:nvPr>
        </p:nvSpPr>
        <p:spPr/>
        <p:txBody>
          <a:bodyPr/>
          <a:lstStyle/>
          <a:p>
            <a:fld id="{110F2CD9-D4A6-D649-B317-3FECD8B02543}" type="slidenum">
              <a:rPr lang="en-US" smtClean="0"/>
              <a:pPr/>
              <a:t>9</a:t>
            </a:fld>
            <a:endParaRPr lang="en-US" dirty="0"/>
          </a:p>
        </p:txBody>
      </p:sp>
    </p:spTree>
    <p:extLst>
      <p:ext uri="{BB962C8B-B14F-4D97-AF65-F5344CB8AC3E}">
        <p14:creationId xmlns:p14="http://schemas.microsoft.com/office/powerpoint/2010/main" val="1000444045"/>
      </p:ext>
    </p:extLst>
  </p:cSld>
  <p:clrMapOvr>
    <a:masterClrMapping/>
  </p:clrMapOvr>
</p:sld>
</file>

<file path=ppt/theme/theme1.xml><?xml version="1.0" encoding="utf-8"?>
<a:theme xmlns:a="http://schemas.openxmlformats.org/drawingml/2006/main" name="Office Theme">
  <a:themeElements>
    <a:clrScheme name="Custom 18">
      <a:dk1>
        <a:srgbClr val="2088BD"/>
      </a:dk1>
      <a:lt1>
        <a:srgbClr val="FFFFFE"/>
      </a:lt1>
      <a:dk2>
        <a:srgbClr val="474847"/>
      </a:dk2>
      <a:lt2>
        <a:srgbClr val="13529D"/>
      </a:lt2>
      <a:accent1>
        <a:srgbClr val="E0DCCE"/>
      </a:accent1>
      <a:accent2>
        <a:srgbClr val="E56726"/>
      </a:accent2>
      <a:accent3>
        <a:srgbClr val="1A59A1"/>
      </a:accent3>
      <a:accent4>
        <a:srgbClr val="8F8F8F"/>
      </a:accent4>
      <a:accent5>
        <a:srgbClr val="A2DAF1"/>
      </a:accent5>
      <a:accent6>
        <a:srgbClr val="8D1C57"/>
      </a:accent6>
      <a:hlink>
        <a:srgbClr val="2088BD"/>
      </a:hlink>
      <a:folHlink>
        <a:srgbClr val="6294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CF8B65F3C14348A79CE45DC82F092D" ma:contentTypeVersion="8" ma:contentTypeDescription="Create a new document." ma:contentTypeScope="" ma:versionID="92aa65c9ff126bd24b939212fe83d89f">
  <xsd:schema xmlns:xsd="http://www.w3.org/2001/XMLSchema" xmlns:xs="http://www.w3.org/2001/XMLSchema" xmlns:p="http://schemas.microsoft.com/office/2006/metadata/properties" xmlns:ns2="7faab0c9-4a42-4c19-bbc0-196349141a53" xmlns:ns3="1e52c7dc-0fd7-4c0b-afb9-a4a530b4512d" targetNamespace="http://schemas.microsoft.com/office/2006/metadata/properties" ma:root="true" ma:fieldsID="b63c3822ca66c9fd83051ee9d0016041" ns2:_="" ns3:_="">
    <xsd:import namespace="7faab0c9-4a42-4c19-bbc0-196349141a53"/>
    <xsd:import namespace="1e52c7dc-0fd7-4c0b-afb9-a4a530b4512d"/>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aab0c9-4a42-4c19-bbc0-196349141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52c7dc-0fd7-4c0b-afb9-a4a530b4512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8B2B7B-06B3-4322-B617-26C7FEB41C89}">
  <ds:schemaRefs>
    <ds:schemaRef ds:uri="http://schemas.microsoft.com/sharepoint/v3/contenttype/forms"/>
  </ds:schemaRefs>
</ds:datastoreItem>
</file>

<file path=customXml/itemProps2.xml><?xml version="1.0" encoding="utf-8"?>
<ds:datastoreItem xmlns:ds="http://schemas.openxmlformats.org/officeDocument/2006/customXml" ds:itemID="{732B4CB0-A8D6-49FC-A213-E046F39CFFFF}">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1e52c7dc-0fd7-4c0b-afb9-a4a530b4512d"/>
    <ds:schemaRef ds:uri="7faab0c9-4a42-4c19-bbc0-196349141a53"/>
    <ds:schemaRef ds:uri="http://www.w3.org/XML/1998/namespace"/>
  </ds:schemaRefs>
</ds:datastoreItem>
</file>

<file path=customXml/itemProps3.xml><?xml version="1.0" encoding="utf-8"?>
<ds:datastoreItem xmlns:ds="http://schemas.openxmlformats.org/officeDocument/2006/customXml" ds:itemID="{56C21E44-2272-4702-9A42-301AE1F2D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aab0c9-4a42-4c19-bbc0-196349141a53"/>
    <ds:schemaRef ds:uri="1e52c7dc-0fd7-4c0b-afb9-a4a530b451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16199</TotalTime>
  <Words>7326</Words>
  <Application>Microsoft Office PowerPoint</Application>
  <PresentationFormat>Widescreen</PresentationFormat>
  <Paragraphs>482</Paragraphs>
  <Slides>58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Aptos</vt:lpstr>
      <vt:lpstr>Arial</vt:lpstr>
      <vt:lpstr>Calibri</vt:lpstr>
      <vt:lpstr>Montserrat Light</vt:lpstr>
      <vt:lpstr>System Font Regular</vt:lpstr>
      <vt:lpstr>Wingdings</vt:lpstr>
      <vt:lpstr>Office Theme</vt:lpstr>
      <vt:lpstr>DURSA &amp; TEFCA Trust Agreement Highlights</vt:lpstr>
      <vt:lpstr>Topics</vt:lpstr>
      <vt:lpstr>PowerPoint Presentation</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PowerPoint Presentation</vt:lpstr>
      <vt:lpstr>May I ask other participants to demonstrate that they follow DURSA requirements and/or Applicable Law?  </vt:lpstr>
      <vt:lpstr>May I require other participants follow my organization’s internal policies?  What about my state’s laws? </vt:lpstr>
      <vt:lpstr>PowerPoint Presentation</vt:lpstr>
      <vt:lpstr>PowerPoint Presentation</vt:lpstr>
      <vt:lpstr>PowerPoint Presentation</vt:lpstr>
      <vt:lpstr>Recognizing that I request data for Treatment purposes from at least 1 other Participant, may I respond to Participant A but not Participant B? </vt:lpstr>
      <vt:lpstr>After receiving data requested for Treatment purposes, are participants permitted to subsequently disclose that data to others for non-Treatment purposes?</vt:lpstr>
      <vt:lpstr>PowerPoint Presentation</vt:lpstr>
      <vt:lpstr>Which provisions of the DURSA must Participants flow down within their organization to their users?</vt:lpstr>
      <vt:lpstr>Which provisions of the DURSA must Participants flow down within their organization to their users?  [continued]</vt:lpstr>
      <vt:lpstr>Which provisions of the DURSA must Participants flow down to their technology partners?</vt:lpstr>
      <vt:lpstr>Which provisions of the DURSA must Participants flow down to their participating organizations?</vt:lpstr>
      <vt:lpstr>Which provisions of the DURSA must Participants flow down to their participating organizations? [continued]</vt:lpstr>
      <vt:lpstr>DURSA Flow-Down Best Practices and Additional Considerations</vt:lpstr>
      <vt:lpstr>PowerPoint Presentation</vt:lpstr>
      <vt:lpstr>Background</vt:lpstr>
      <vt:lpstr>10 DURSA Permitted Purposes</vt:lpstr>
      <vt:lpstr>DURSA Required Responses</vt:lpstr>
      <vt:lpstr>DURSA Permitted Purposes</vt:lpstr>
      <vt:lpstr>DURSA Permitted Purposes</vt:lpstr>
      <vt:lpstr>DURSA Permitted Purposes</vt:lpstr>
      <vt:lpstr>DURSA Permitted Purposes</vt:lpstr>
      <vt:lpstr>DURSA Permitted Purposes</vt:lpstr>
      <vt:lpstr>DURSA Permitted Purposes</vt:lpstr>
      <vt:lpstr>Additional Approved Purpose of Use Codes for Non-PHI Exchange</vt:lpstr>
      <vt:lpstr>Carequality Permitted Purposes</vt:lpstr>
      <vt:lpstr>TEFCA Required &amp; Exchange Purposes</vt:lpstr>
      <vt:lpstr>PowerPoint Presentation</vt:lpstr>
      <vt:lpstr>Required Flow Downs: Common Agreement and DURSA Comparison</vt:lpstr>
      <vt:lpstr>DISCLAIMERS: </vt:lpstr>
      <vt:lpstr>TEFCA’s approach to Required Flow Downs</vt:lpstr>
      <vt:lpstr>Common Agreement – List of Required Flow-Downs</vt:lpstr>
      <vt:lpstr>TEFCA Required Flow downs that differ from the DURSA (1 of 2):</vt:lpstr>
      <vt:lpstr>TEFCA Required Flow downs that differ from the DURSA (2 of 2):</vt:lpstr>
      <vt:lpstr>TEFCA Required Flow downs that are similar to the DURSA requirements (1 of 2):</vt:lpstr>
      <vt:lpstr>TEFCA Required Flow downs that are similar to the DURSA requirements (2 of 2):</vt:lpstr>
      <vt:lpstr>The DURSA’s approach to Flow Downs (1 of 2):</vt:lpstr>
      <vt:lpstr>DURSA Flow Downs (2 of 2):</vt:lpstr>
    </vt:vector>
  </TitlesOfParts>
  <Company>Spire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Leigh</dc:creator>
  <cp:lastModifiedBy>eHealth Exchange</cp:lastModifiedBy>
  <cp:revision>370</cp:revision>
  <cp:lastPrinted>2019-09-04T22:49:43Z</cp:lastPrinted>
  <dcterms:created xsi:type="dcterms:W3CDTF">2014-11-20T18:56:47Z</dcterms:created>
  <dcterms:modified xsi:type="dcterms:W3CDTF">2024-05-22T13:34:40Z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0x01010051CF8B65F3C14348A79CE45DC82F092D</vt:lpwstr>
  </property>
</Properties>
</file>