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341" r:id="rId2"/>
    <p:sldId id="484" r:id="rId3"/>
    <p:sldId id="3988" r:id="rId4"/>
    <p:sldId id="448" r:id="rId5"/>
    <p:sldId id="449" r:id="rId6"/>
    <p:sldId id="464" r:id="rId7"/>
    <p:sldId id="462" r:id="rId8"/>
    <p:sldId id="465" r:id="rId9"/>
    <p:sldId id="450" r:id="rId10"/>
    <p:sldId id="461" r:id="rId11"/>
    <p:sldId id="451" r:id="rId12"/>
    <p:sldId id="452" r:id="rId13"/>
    <p:sldId id="453" r:id="rId14"/>
    <p:sldId id="454" r:id="rId15"/>
    <p:sldId id="463" r:id="rId16"/>
    <p:sldId id="456" r:id="rId17"/>
    <p:sldId id="457" r:id="rId18"/>
    <p:sldId id="459" r:id="rId19"/>
    <p:sldId id="466" r:id="rId20"/>
    <p:sldId id="3989" r:id="rId21"/>
    <p:sldId id="468" r:id="rId22"/>
    <p:sldId id="469" r:id="rId23"/>
    <p:sldId id="470" r:id="rId24"/>
    <p:sldId id="476" r:id="rId25"/>
    <p:sldId id="477" r:id="rId26"/>
    <p:sldId id="471" r:id="rId27"/>
    <p:sldId id="478" r:id="rId28"/>
    <p:sldId id="3990" r:id="rId29"/>
    <p:sldId id="480" r:id="rId30"/>
    <p:sldId id="481" r:id="rId31"/>
    <p:sldId id="482" r:id="rId32"/>
    <p:sldId id="472" r:id="rId33"/>
    <p:sldId id="473" r:id="rId34"/>
    <p:sldId id="483" r:id="rId35"/>
    <p:sldId id="3991" r:id="rId36"/>
    <p:sldId id="2147474079" r:id="rId37"/>
    <p:sldId id="2147474082" r:id="rId38"/>
    <p:sldId id="2147474083" r:id="rId39"/>
    <p:sldId id="2147474084" r:id="rId40"/>
    <p:sldId id="2147474107" r:id="rId41"/>
    <p:sldId id="2147474087" r:id="rId42"/>
    <p:sldId id="2147474108" r:id="rId43"/>
    <p:sldId id="2147474109" r:id="rId44"/>
    <p:sldId id="2147474110" r:id="rId45"/>
    <p:sldId id="2147474091" r:id="rId46"/>
    <p:sldId id="2147474111" r:id="rId47"/>
    <p:sldId id="2147474090" r:id="rId48"/>
    <p:sldId id="3987" r:id="rId49"/>
    <p:sldId id="2147474113" r:id="rId50"/>
    <p:sldId id="2147474114" r:id="rId51"/>
    <p:sldId id="3982" r:id="rId52"/>
    <p:sldId id="2147474116" r:id="rId53"/>
    <p:sldId id="2147474115" r:id="rId54"/>
    <p:sldId id="2147474117" r:id="rId55"/>
    <p:sldId id="2147474118" r:id="rId56"/>
    <p:sldId id="34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7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y Eckerman" initials="IE" lastIdx="1" clrIdx="0"/>
  <p:cmAuthor id="1" name="Sue Reber" initials="SR"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7B1"/>
    <a:srgbClr val="050F33"/>
    <a:srgbClr val="27559A"/>
    <a:srgbClr val="070E33"/>
    <a:srgbClr val="0F345A"/>
    <a:srgbClr val="253A6B"/>
    <a:srgbClr val="324E8C"/>
    <a:srgbClr val="154475"/>
    <a:srgbClr val="EFF2FB"/>
    <a:srgbClr val="E5E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73"/>
    <p:restoredTop sz="96164" autoAdjust="0"/>
  </p:normalViewPr>
  <p:slideViewPr>
    <p:cSldViewPr snapToGrid="0" snapToObjects="1">
      <p:cViewPr varScale="1">
        <p:scale>
          <a:sx n="77" d="100"/>
          <a:sy n="77" d="100"/>
        </p:scale>
        <p:origin x="27" y="315"/>
      </p:cViewPr>
      <p:guideLst>
        <p:guide orient="horz"/>
        <p:guide pos="767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1FD415-63BC-0D49-851A-36FC616F5B9B}" type="datetimeFigureOut">
              <a:rPr lang="en-US" smtClean="0"/>
              <a:t>9/19/2024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AF2714-D650-844E-815B-B24424EEC542}" type="slidenum">
              <a:rPr lang="en-US" smtClean="0"/>
              <a:t>‹#›</a:t>
            </a:fld>
            <a:endParaRPr lang="en-US"/>
          </a:p>
        </p:txBody>
      </p:sp>
    </p:spTree>
    <p:extLst>
      <p:ext uri="{BB962C8B-B14F-4D97-AF65-F5344CB8AC3E}">
        <p14:creationId xmlns:p14="http://schemas.microsoft.com/office/powerpoint/2010/main" val="2985587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F9D92-D460-3646-B989-B3A6135F9E77}" type="datetimeFigureOut">
              <a:rPr lang="en-US" smtClean="0"/>
              <a:t>9/19/2024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55216-BC27-9147-8535-B519AFE1B914}" type="slidenum">
              <a:rPr lang="en-US" smtClean="0"/>
              <a:t>‹#›</a:t>
            </a:fld>
            <a:endParaRPr lang="en-US"/>
          </a:p>
        </p:txBody>
      </p:sp>
    </p:spTree>
    <p:extLst>
      <p:ext uri="{BB962C8B-B14F-4D97-AF65-F5344CB8AC3E}">
        <p14:creationId xmlns:p14="http://schemas.microsoft.com/office/powerpoint/2010/main" val="33907197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3</a:t>
            </a:fld>
            <a:endParaRPr lang="en-US" dirty="0"/>
          </a:p>
        </p:txBody>
      </p:sp>
    </p:spTree>
    <p:extLst>
      <p:ext uri="{BB962C8B-B14F-4D97-AF65-F5344CB8AC3E}">
        <p14:creationId xmlns:p14="http://schemas.microsoft.com/office/powerpoint/2010/main" val="98837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35</a:t>
            </a:fld>
            <a:endParaRPr lang="en-US" dirty="0"/>
          </a:p>
        </p:txBody>
      </p:sp>
    </p:spTree>
    <p:extLst>
      <p:ext uri="{BB962C8B-B14F-4D97-AF65-F5344CB8AC3E}">
        <p14:creationId xmlns:p14="http://schemas.microsoft.com/office/powerpoint/2010/main" val="15776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E9BF7-D3B8-43DE-B32F-D229158263A5}" type="slidenum">
              <a:rPr lang="en-US" smtClean="0"/>
              <a:t>37</a:t>
            </a:fld>
            <a:endParaRPr lang="en-US" dirty="0"/>
          </a:p>
        </p:txBody>
      </p:sp>
    </p:spTree>
    <p:extLst>
      <p:ext uri="{BB962C8B-B14F-4D97-AF65-F5344CB8AC3E}">
        <p14:creationId xmlns:p14="http://schemas.microsoft.com/office/powerpoint/2010/main" val="140931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E9BF7-D3B8-43DE-B32F-D229158263A5}" type="slidenum">
              <a:rPr lang="en-US" smtClean="0"/>
              <a:t>46</a:t>
            </a:fld>
            <a:endParaRPr lang="en-US" dirty="0"/>
          </a:p>
        </p:txBody>
      </p:sp>
    </p:spTree>
    <p:extLst>
      <p:ext uri="{BB962C8B-B14F-4D97-AF65-F5344CB8AC3E}">
        <p14:creationId xmlns:p14="http://schemas.microsoft.com/office/powerpoint/2010/main" val="83230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48</a:t>
            </a:fld>
            <a:endParaRPr lang="en-US" dirty="0"/>
          </a:p>
        </p:txBody>
      </p:sp>
    </p:spTree>
    <p:extLst>
      <p:ext uri="{BB962C8B-B14F-4D97-AF65-F5344CB8AC3E}">
        <p14:creationId xmlns:p14="http://schemas.microsoft.com/office/powerpoint/2010/main" val="268611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4</a:t>
            </a:fld>
            <a:endParaRPr lang="en-US" dirty="0"/>
          </a:p>
        </p:txBody>
      </p:sp>
    </p:spTree>
    <p:extLst>
      <p:ext uri="{BB962C8B-B14F-4D97-AF65-F5344CB8AC3E}">
        <p14:creationId xmlns:p14="http://schemas.microsoft.com/office/powerpoint/2010/main" val="11169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7</a:t>
            </a:fld>
            <a:endParaRPr lang="en-US" dirty="0"/>
          </a:p>
        </p:txBody>
      </p:sp>
    </p:spTree>
    <p:extLst>
      <p:ext uri="{BB962C8B-B14F-4D97-AF65-F5344CB8AC3E}">
        <p14:creationId xmlns:p14="http://schemas.microsoft.com/office/powerpoint/2010/main" val="16700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8</a:t>
            </a:fld>
            <a:endParaRPr lang="en-US" dirty="0"/>
          </a:p>
        </p:txBody>
      </p:sp>
    </p:spTree>
    <p:extLst>
      <p:ext uri="{BB962C8B-B14F-4D97-AF65-F5344CB8AC3E}">
        <p14:creationId xmlns:p14="http://schemas.microsoft.com/office/powerpoint/2010/main" val="211479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9</a:t>
            </a:fld>
            <a:endParaRPr lang="en-US" dirty="0"/>
          </a:p>
        </p:txBody>
      </p:sp>
    </p:spTree>
    <p:extLst>
      <p:ext uri="{BB962C8B-B14F-4D97-AF65-F5344CB8AC3E}">
        <p14:creationId xmlns:p14="http://schemas.microsoft.com/office/powerpoint/2010/main" val="73491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10</a:t>
            </a:fld>
            <a:endParaRPr lang="en-US" dirty="0"/>
          </a:p>
        </p:txBody>
      </p:sp>
    </p:spTree>
    <p:extLst>
      <p:ext uri="{BB962C8B-B14F-4D97-AF65-F5344CB8AC3E}">
        <p14:creationId xmlns:p14="http://schemas.microsoft.com/office/powerpoint/2010/main" val="245284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17</a:t>
            </a:fld>
            <a:endParaRPr lang="en-US" dirty="0"/>
          </a:p>
        </p:txBody>
      </p:sp>
    </p:spTree>
    <p:extLst>
      <p:ext uri="{BB962C8B-B14F-4D97-AF65-F5344CB8AC3E}">
        <p14:creationId xmlns:p14="http://schemas.microsoft.com/office/powerpoint/2010/main" val="135154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20</a:t>
            </a:fld>
            <a:endParaRPr lang="en-US" dirty="0"/>
          </a:p>
        </p:txBody>
      </p:sp>
    </p:spTree>
    <p:extLst>
      <p:ext uri="{BB962C8B-B14F-4D97-AF65-F5344CB8AC3E}">
        <p14:creationId xmlns:p14="http://schemas.microsoft.com/office/powerpoint/2010/main" val="148155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55216-BC27-9147-8535-B519AFE1B914}" type="slidenum">
              <a:rPr lang="en-US" smtClean="0"/>
              <a:t>28</a:t>
            </a:fld>
            <a:endParaRPr lang="en-US" dirty="0"/>
          </a:p>
        </p:txBody>
      </p:sp>
    </p:spTree>
    <p:extLst>
      <p:ext uri="{BB962C8B-B14F-4D97-AF65-F5344CB8AC3E}">
        <p14:creationId xmlns:p14="http://schemas.microsoft.com/office/powerpoint/2010/main" val="808770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069CE-8C6B-83F7-6F63-1F6FD7266833}"/>
              </a:ext>
            </a:extLst>
          </p:cNvPr>
          <p:cNvSpPr/>
          <p:nvPr userDrawn="1"/>
        </p:nvSpPr>
        <p:spPr>
          <a:xfrm>
            <a:off x="0" y="0"/>
            <a:ext cx="12413539" cy="6858000"/>
          </a:xfrm>
          <a:prstGeom prst="rect">
            <a:avLst/>
          </a:prstGeom>
          <a:solidFill>
            <a:srgbClr val="070E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54C15B9-1332-B7D3-B25E-13309A37B0A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13" r="5447" b="10024"/>
          <a:stretch/>
        </p:blipFill>
        <p:spPr bwMode="auto">
          <a:xfrm>
            <a:off x="4545188" y="0"/>
            <a:ext cx="786835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542459-37F3-6EE1-3A0C-5F6664ED9560}"/>
              </a:ext>
            </a:extLst>
          </p:cNvPr>
          <p:cNvSpPr txBox="1"/>
          <p:nvPr userDrawn="1"/>
        </p:nvSpPr>
        <p:spPr>
          <a:xfrm>
            <a:off x="584718" y="2183362"/>
            <a:ext cx="4493920" cy="1754326"/>
          </a:xfrm>
          <a:prstGeom prst="rect">
            <a:avLst/>
          </a:prstGeom>
          <a:noFill/>
        </p:spPr>
        <p:txBody>
          <a:bodyPr wrap="square" rtlCol="0">
            <a:spAutoFit/>
          </a:bodyPr>
          <a:lstStyle/>
          <a:p>
            <a:r>
              <a:rPr lang="en-US" sz="3600" dirty="0">
                <a:solidFill>
                  <a:schemeClr val="bg1"/>
                </a:solidFill>
                <a:latin typeface="Arial Nova Light" panose="020B0304020202020204" pitchFamily="34" charset="0"/>
              </a:rPr>
              <a:t>DURSA &amp; TEFCA Trust Agreement </a:t>
            </a:r>
            <a:r>
              <a:rPr lang="en-US" sz="3600" dirty="0">
                <a:solidFill>
                  <a:schemeClr val="bg2"/>
                </a:solidFill>
                <a:latin typeface="Arial Nova Light" panose="020B0304020202020204" pitchFamily="34" charset="0"/>
              </a:rPr>
              <a:t>Highlights </a:t>
            </a:r>
          </a:p>
        </p:txBody>
      </p:sp>
      <p:pic>
        <p:nvPicPr>
          <p:cNvPr id="4" name="Graphic 3">
            <a:extLst>
              <a:ext uri="{FF2B5EF4-FFF2-40B4-BE49-F238E27FC236}">
                <a16:creationId xmlns:a16="http://schemas.microsoft.com/office/drawing/2014/main" id="{6610DD51-E4D3-597C-FD07-4F6207A100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4844" y="655123"/>
            <a:ext cx="4075189" cy="815038"/>
          </a:xfrm>
          <a:prstGeom prst="rect">
            <a:avLst/>
          </a:prstGeom>
        </p:spPr>
      </p:pic>
    </p:spTree>
    <p:extLst>
      <p:ext uri="{BB962C8B-B14F-4D97-AF65-F5344CB8AC3E}">
        <p14:creationId xmlns:p14="http://schemas.microsoft.com/office/powerpoint/2010/main" val="12678488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3AC8F0B-A332-226E-BCC2-F843367D16E3}"/>
              </a:ext>
            </a:extLst>
          </p:cNvPr>
          <p:cNvSpPr>
            <a:spLocks noGrp="1"/>
          </p:cNvSpPr>
          <p:nvPr>
            <p:ph type="body" sz="quarter" idx="12"/>
          </p:nvPr>
        </p:nvSpPr>
        <p:spPr>
          <a:xfrm>
            <a:off x="-1" y="3075709"/>
            <a:ext cx="12192000" cy="831273"/>
          </a:xfrm>
        </p:spPr>
        <p:txBody>
          <a:bodyPr>
            <a:normAutofit/>
          </a:bodyPr>
          <a:lstStyle>
            <a:lvl1pPr marL="0" indent="0" algn="ctr">
              <a:buNone/>
              <a:defRPr sz="3200" b="0" spc="300">
                <a:solidFill>
                  <a:srgbClr val="F17D21"/>
                </a:solidFill>
              </a:defRPr>
            </a:lvl1pPr>
          </a:lstStyle>
          <a:p>
            <a:endParaRPr lang="en-US" dirty="0"/>
          </a:p>
        </p:txBody>
      </p:sp>
      <p:sp>
        <p:nvSpPr>
          <p:cNvPr id="7" name="Text Placeholder 6">
            <a:extLst>
              <a:ext uri="{FF2B5EF4-FFF2-40B4-BE49-F238E27FC236}">
                <a16:creationId xmlns:a16="http://schemas.microsoft.com/office/drawing/2014/main" id="{B4F9824D-229C-249C-800E-F3C2439C5E96}"/>
              </a:ext>
            </a:extLst>
          </p:cNvPr>
          <p:cNvSpPr>
            <a:spLocks noGrp="1"/>
          </p:cNvSpPr>
          <p:nvPr>
            <p:ph type="body" sz="quarter" idx="13"/>
          </p:nvPr>
        </p:nvSpPr>
        <p:spPr>
          <a:xfrm>
            <a:off x="1" y="3228109"/>
            <a:ext cx="12192000" cy="831273"/>
          </a:xfrm>
        </p:spPr>
        <p:txBody>
          <a:bodyPr/>
          <a:lstStyle>
            <a:lvl1pPr algn="ctr">
              <a:defRPr spc="300">
                <a:solidFill>
                  <a:srgbClr val="F17D21"/>
                </a:solidFill>
              </a:defRPr>
            </a:lvl1pPr>
          </a:lstStyle>
          <a:p>
            <a:pPr marL="0" indent="0">
              <a:buNone/>
            </a:pPr>
            <a:r>
              <a:rPr lang="en-US" dirty="0">
                <a:latin typeface="Montserrat Light" pitchFamily="2" charset="77"/>
              </a:rPr>
              <a:t>TRANSITION SLIDE</a:t>
            </a:r>
          </a:p>
        </p:txBody>
      </p:sp>
      <p:sp>
        <p:nvSpPr>
          <p:cNvPr id="2" name="Rectangle 1">
            <a:extLst>
              <a:ext uri="{FF2B5EF4-FFF2-40B4-BE49-F238E27FC236}">
                <a16:creationId xmlns:a16="http://schemas.microsoft.com/office/drawing/2014/main" id="{F905B136-3889-472A-3D86-593DFD5D2464}"/>
              </a:ext>
            </a:extLst>
          </p:cNvPr>
          <p:cNvSpPr/>
          <p:nvPr userDrawn="1"/>
        </p:nvSpPr>
        <p:spPr>
          <a:xfrm>
            <a:off x="0" y="-2"/>
            <a:ext cx="12192000" cy="6858000"/>
          </a:xfrm>
          <a:prstGeom prst="rect">
            <a:avLst/>
          </a:prstGeom>
          <a:solidFill>
            <a:srgbClr val="1D3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7EAFEE7-AEDB-431D-8FFA-EE6FC4574749}"/>
              </a:ext>
            </a:extLst>
          </p:cNvPr>
          <p:cNvSpPr>
            <a:spLocks noGrp="1"/>
          </p:cNvSpPr>
          <p:nvPr>
            <p:ph type="title" hasCustomPrompt="1"/>
          </p:nvPr>
        </p:nvSpPr>
        <p:spPr>
          <a:xfrm>
            <a:off x="623020" y="3814771"/>
            <a:ext cx="10994550" cy="1045146"/>
          </a:xfrm>
        </p:spPr>
        <p:txBody>
          <a:bodyPr/>
          <a:lstStyle>
            <a:lvl1pPr algn="ctr">
              <a:defRPr spc="300">
                <a:solidFill>
                  <a:schemeClr val="bg2"/>
                </a:solidFill>
              </a:defRPr>
            </a:lvl1pPr>
          </a:lstStyle>
          <a:p>
            <a:r>
              <a:rPr lang="en-US" dirty="0"/>
              <a:t>Transition Slide</a:t>
            </a:r>
          </a:p>
        </p:txBody>
      </p:sp>
      <p:pic>
        <p:nvPicPr>
          <p:cNvPr id="8" name="Picture 7" descr="A picture containing white&#10;&#10;Description automatically generated">
            <a:extLst>
              <a:ext uri="{FF2B5EF4-FFF2-40B4-BE49-F238E27FC236}">
                <a16:creationId xmlns:a16="http://schemas.microsoft.com/office/drawing/2014/main" id="{FA8D384A-254D-942E-3233-58FD1A7D8F0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l="-1" t="30382" r="-724"/>
          <a:stretch/>
        </p:blipFill>
        <p:spPr>
          <a:xfrm>
            <a:off x="623020" y="-2"/>
            <a:ext cx="11024461" cy="3429000"/>
          </a:xfrm>
          <a:prstGeom prst="rect">
            <a:avLst/>
          </a:prstGeom>
        </p:spPr>
      </p:pic>
    </p:spTree>
    <p:extLst>
      <p:ext uri="{BB962C8B-B14F-4D97-AF65-F5344CB8AC3E}">
        <p14:creationId xmlns:p14="http://schemas.microsoft.com/office/powerpoint/2010/main" val="107603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Footer Placeholder 4"/>
          <p:cNvSpPr>
            <a:spLocks noGrp="1"/>
          </p:cNvSpPr>
          <p:nvPr>
            <p:ph type="ftr" sz="quarter" idx="3"/>
          </p:nvPr>
        </p:nvSpPr>
        <p:spPr>
          <a:xfrm>
            <a:off x="1090724" y="6448961"/>
            <a:ext cx="4944315" cy="409039"/>
          </a:xfrm>
          <a:prstGeom prst="rect">
            <a:avLst/>
          </a:prstGeom>
        </p:spPr>
        <p:txBody>
          <a:bodyPr anchor="ctr"/>
          <a:lstStyle>
            <a:lvl1pPr algn="l">
              <a:defRPr sz="900"/>
            </a:lvl1pPr>
          </a:lstStyle>
          <a:p>
            <a:r>
              <a:rPr lang="en-US" dirty="0"/>
              <a:t>©Copyright eHealth Exchange. All Rights Reserved. </a:t>
            </a:r>
          </a:p>
        </p:txBody>
      </p:sp>
      <p:sp>
        <p:nvSpPr>
          <p:cNvPr id="16"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2" name="Straight Connector 11"/>
          <p:cNvCxnSpPr/>
          <p:nvPr userDrawn="1"/>
        </p:nvCxnSpPr>
        <p:spPr>
          <a:xfrm>
            <a:off x="505083" y="6515110"/>
            <a:ext cx="11077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3" name="Picture 12" descr="ehealthexchan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783" y="6554703"/>
            <a:ext cx="1670617" cy="153706"/>
          </a:xfrm>
          <a:prstGeom prst="rect">
            <a:avLst/>
          </a:prstGeom>
        </p:spPr>
      </p:pic>
    </p:spTree>
    <p:extLst>
      <p:ext uri="{BB962C8B-B14F-4D97-AF65-F5344CB8AC3E}">
        <p14:creationId xmlns:p14="http://schemas.microsoft.com/office/powerpoint/2010/main" val="347073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EE276F-7CF0-83E6-2C05-24DEC82CA655}"/>
              </a:ext>
            </a:extLst>
          </p:cNvPr>
          <p:cNvSpPr/>
          <p:nvPr userDrawn="1"/>
        </p:nvSpPr>
        <p:spPr>
          <a:xfrm>
            <a:off x="0" y="0"/>
            <a:ext cx="12192000" cy="6858000"/>
          </a:xfrm>
          <a:prstGeom prst="rect">
            <a:avLst/>
          </a:prstGeom>
          <a:solidFill>
            <a:srgbClr val="070E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46A03861-E1CF-E314-0D7A-585A6A352DEC}"/>
              </a:ext>
            </a:extLst>
          </p:cNvPr>
          <p:cNvSpPr>
            <a:spLocks noGrp="1"/>
          </p:cNvSpPr>
          <p:nvPr>
            <p:ph type="body" sz="quarter" idx="11"/>
          </p:nvPr>
        </p:nvSpPr>
        <p:spPr>
          <a:xfrm>
            <a:off x="756223" y="2857300"/>
            <a:ext cx="6863777" cy="1425095"/>
          </a:xfrm>
        </p:spPr>
        <p:txBody>
          <a:bodyPr anchor="b">
            <a:noAutofit/>
          </a:bodyPr>
          <a:lstStyle>
            <a:lvl1pPr marL="0" indent="0" algn="l">
              <a:lnSpc>
                <a:spcPct val="80000"/>
              </a:lnSpc>
              <a:buNone/>
              <a:defRPr sz="5400" b="1" spc="-100" baseline="0">
                <a:solidFill>
                  <a:schemeClr val="bg1"/>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Click to edit Master text style</a:t>
            </a:r>
          </a:p>
        </p:txBody>
      </p:sp>
      <p:sp>
        <p:nvSpPr>
          <p:cNvPr id="3" name="Text Placeholder 2">
            <a:extLst>
              <a:ext uri="{FF2B5EF4-FFF2-40B4-BE49-F238E27FC236}">
                <a16:creationId xmlns:a16="http://schemas.microsoft.com/office/drawing/2014/main" id="{25A2996F-0633-A8BB-6C76-9E22D801391C}"/>
              </a:ext>
            </a:extLst>
          </p:cNvPr>
          <p:cNvSpPr>
            <a:spLocks noGrp="1"/>
          </p:cNvSpPr>
          <p:nvPr>
            <p:ph type="body" sz="quarter" idx="14" hasCustomPrompt="1"/>
          </p:nvPr>
        </p:nvSpPr>
        <p:spPr>
          <a:xfrm>
            <a:off x="756222" y="4515637"/>
            <a:ext cx="7547764" cy="720184"/>
          </a:xfrm>
        </p:spPr>
        <p:txBody>
          <a:bodyPr>
            <a:noAutofit/>
          </a:bodyPr>
          <a:lstStyle>
            <a:lvl1pPr marL="0" indent="0" algn="l">
              <a:buNone/>
              <a:defRPr sz="1800" b="0" spc="0">
                <a:solidFill>
                  <a:schemeClr val="bg1"/>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Click to edit optional subtitle</a:t>
            </a:r>
          </a:p>
        </p:txBody>
      </p:sp>
      <p:pic>
        <p:nvPicPr>
          <p:cNvPr id="13" name="Graphic 12">
            <a:extLst>
              <a:ext uri="{FF2B5EF4-FFF2-40B4-BE49-F238E27FC236}">
                <a16:creationId xmlns:a16="http://schemas.microsoft.com/office/drawing/2014/main" id="{7BD170AE-9EAE-D5F1-05F4-FF04D75B20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64198" y="5880266"/>
            <a:ext cx="3050311" cy="610062"/>
          </a:xfrm>
          <a:prstGeom prst="rect">
            <a:avLst/>
          </a:prstGeom>
        </p:spPr>
      </p:pic>
      <p:pic>
        <p:nvPicPr>
          <p:cNvPr id="6" name="Picture 2">
            <a:extLst>
              <a:ext uri="{FF2B5EF4-FFF2-40B4-BE49-F238E27FC236}">
                <a16:creationId xmlns:a16="http://schemas.microsoft.com/office/drawing/2014/main" id="{8E7806D9-F301-C4A8-77DC-73F155B858B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0147" y="592210"/>
            <a:ext cx="4045100" cy="264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5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 Log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8F23F8-0748-8F23-EBFD-A6EAB2201486}"/>
              </a:ext>
            </a:extLst>
          </p:cNvPr>
          <p:cNvSpPr/>
          <p:nvPr userDrawn="1"/>
        </p:nvSpPr>
        <p:spPr>
          <a:xfrm>
            <a:off x="-55984" y="0"/>
            <a:ext cx="12247983" cy="6982408"/>
          </a:xfrm>
          <a:prstGeom prst="rect">
            <a:avLst/>
          </a:prstGeom>
          <a:solidFill>
            <a:srgbClr val="070E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340C5E5-F84E-0D40-E53C-B0F06049F8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64198" y="5880266"/>
            <a:ext cx="3050311" cy="610062"/>
          </a:xfrm>
          <a:prstGeom prst="rect">
            <a:avLst/>
          </a:prstGeom>
        </p:spPr>
      </p:pic>
      <p:sp>
        <p:nvSpPr>
          <p:cNvPr id="2" name="Text Placeholder 2">
            <a:extLst>
              <a:ext uri="{FF2B5EF4-FFF2-40B4-BE49-F238E27FC236}">
                <a16:creationId xmlns:a16="http://schemas.microsoft.com/office/drawing/2014/main" id="{8320F273-07FF-9F14-3008-ED6F5C54A1F7}"/>
              </a:ext>
            </a:extLst>
          </p:cNvPr>
          <p:cNvSpPr>
            <a:spLocks noGrp="1"/>
          </p:cNvSpPr>
          <p:nvPr>
            <p:ph type="body" sz="quarter" idx="11"/>
          </p:nvPr>
        </p:nvSpPr>
        <p:spPr>
          <a:xfrm>
            <a:off x="756223" y="2173060"/>
            <a:ext cx="6863777" cy="1425095"/>
          </a:xfrm>
        </p:spPr>
        <p:txBody>
          <a:bodyPr anchor="b">
            <a:noAutofit/>
          </a:bodyPr>
          <a:lstStyle>
            <a:lvl1pPr marL="0" indent="0" algn="l">
              <a:lnSpc>
                <a:spcPct val="80000"/>
              </a:lnSpc>
              <a:buNone/>
              <a:defRPr sz="5400" b="1" spc="-100" baseline="0">
                <a:solidFill>
                  <a:schemeClr val="bg1"/>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Click to edit Master text style</a:t>
            </a:r>
          </a:p>
        </p:txBody>
      </p:sp>
      <p:sp>
        <p:nvSpPr>
          <p:cNvPr id="3" name="Text Placeholder 2">
            <a:extLst>
              <a:ext uri="{FF2B5EF4-FFF2-40B4-BE49-F238E27FC236}">
                <a16:creationId xmlns:a16="http://schemas.microsoft.com/office/drawing/2014/main" id="{A8FD89D2-C04B-7D95-582D-09CA4BA49F21}"/>
              </a:ext>
            </a:extLst>
          </p:cNvPr>
          <p:cNvSpPr>
            <a:spLocks noGrp="1"/>
          </p:cNvSpPr>
          <p:nvPr>
            <p:ph type="body" sz="quarter" idx="14" hasCustomPrompt="1"/>
          </p:nvPr>
        </p:nvSpPr>
        <p:spPr>
          <a:xfrm>
            <a:off x="756222" y="3831397"/>
            <a:ext cx="7547764" cy="720184"/>
          </a:xfrm>
        </p:spPr>
        <p:txBody>
          <a:bodyPr>
            <a:noAutofit/>
          </a:bodyPr>
          <a:lstStyle>
            <a:lvl1pPr marL="0" indent="0" algn="l">
              <a:buNone/>
              <a:defRPr sz="1800" b="0" spc="0">
                <a:solidFill>
                  <a:schemeClr val="bg1"/>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Click to edit optional subtitle</a:t>
            </a:r>
          </a:p>
        </p:txBody>
      </p:sp>
      <p:sp>
        <p:nvSpPr>
          <p:cNvPr id="12" name="Text Placeholder 2">
            <a:extLst>
              <a:ext uri="{FF2B5EF4-FFF2-40B4-BE49-F238E27FC236}">
                <a16:creationId xmlns:a16="http://schemas.microsoft.com/office/drawing/2014/main" id="{73DCD1EA-00E2-AF99-F858-F2D31352FE55}"/>
              </a:ext>
            </a:extLst>
          </p:cNvPr>
          <p:cNvSpPr>
            <a:spLocks noGrp="1"/>
          </p:cNvSpPr>
          <p:nvPr>
            <p:ph type="body" sz="quarter" idx="12" hasCustomPrompt="1"/>
          </p:nvPr>
        </p:nvSpPr>
        <p:spPr>
          <a:xfrm>
            <a:off x="756222" y="5330487"/>
            <a:ext cx="2706754" cy="640774"/>
          </a:xfrm>
        </p:spPr>
        <p:txBody>
          <a:bodyPr>
            <a:noAutofit/>
          </a:bodyPr>
          <a:lstStyle>
            <a:lvl1pPr marL="0" indent="0">
              <a:buNone/>
              <a:defRPr sz="1400" b="0" spc="0">
                <a:solidFill>
                  <a:schemeClr val="bg1"/>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Presenter Name</a:t>
            </a:r>
          </a:p>
          <a:p>
            <a:pPr lvl="0"/>
            <a:r>
              <a:rPr lang="en-US" dirty="0"/>
              <a:t>Organization Name</a:t>
            </a:r>
          </a:p>
        </p:txBody>
      </p:sp>
      <p:sp>
        <p:nvSpPr>
          <p:cNvPr id="13" name="Text Placeholder 2">
            <a:extLst>
              <a:ext uri="{FF2B5EF4-FFF2-40B4-BE49-F238E27FC236}">
                <a16:creationId xmlns:a16="http://schemas.microsoft.com/office/drawing/2014/main" id="{F8465456-BDA5-3350-84E1-E991134AC331}"/>
              </a:ext>
            </a:extLst>
          </p:cNvPr>
          <p:cNvSpPr>
            <a:spLocks noGrp="1"/>
          </p:cNvSpPr>
          <p:nvPr>
            <p:ph type="body" sz="quarter" idx="13" hasCustomPrompt="1"/>
          </p:nvPr>
        </p:nvSpPr>
        <p:spPr>
          <a:xfrm>
            <a:off x="3938276" y="5330487"/>
            <a:ext cx="2706754" cy="640774"/>
          </a:xfrm>
        </p:spPr>
        <p:txBody>
          <a:bodyPr>
            <a:noAutofit/>
          </a:bodyPr>
          <a:lstStyle>
            <a:lvl1pPr marL="0" indent="0">
              <a:buNone/>
              <a:defRPr sz="1400" b="0" spc="0">
                <a:solidFill>
                  <a:schemeClr val="bg1"/>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Presenter Name</a:t>
            </a:r>
          </a:p>
          <a:p>
            <a:pPr lvl="0"/>
            <a:r>
              <a:rPr lang="en-US" dirty="0"/>
              <a:t>Organization Name</a:t>
            </a:r>
          </a:p>
        </p:txBody>
      </p:sp>
      <p:pic>
        <p:nvPicPr>
          <p:cNvPr id="10" name="Picture 2">
            <a:extLst>
              <a:ext uri="{FF2B5EF4-FFF2-40B4-BE49-F238E27FC236}">
                <a16:creationId xmlns:a16="http://schemas.microsoft.com/office/drawing/2014/main" id="{D8A0AD01-F9FD-2788-7560-9307E59BB5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0147" y="592210"/>
            <a:ext cx="4045100" cy="264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84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85A14A5-1A0B-AD48-BEC4-37E72CAEA7E2}"/>
              </a:ext>
            </a:extLst>
          </p:cNvPr>
          <p:cNvSpPr>
            <a:spLocks noGrp="1"/>
          </p:cNvSpPr>
          <p:nvPr>
            <p:ph type="title"/>
          </p:nvPr>
        </p:nvSpPr>
        <p:spPr>
          <a:xfrm>
            <a:off x="609600" y="970160"/>
            <a:ext cx="10972800" cy="883692"/>
          </a:xfrm>
          <a:prstGeom prst="rect">
            <a:avLst/>
          </a:prstGeom>
        </p:spPr>
        <p:txBody>
          <a:bodyPr vert="horz" lIns="91440" tIns="45720" rIns="91440" bIns="45720" rtlCol="0" anchor="t">
            <a:normAutofit/>
          </a:bodyPr>
          <a:lstStyle>
            <a:lvl1pPr>
              <a:defRPr b="0">
                <a:solidFill>
                  <a:srgbClr val="2267B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13F9B7BD-1283-A043-B4E5-7C1C67E7B6DF}"/>
              </a:ext>
            </a:extLst>
          </p:cNvPr>
          <p:cNvSpPr>
            <a:spLocks noGrp="1"/>
          </p:cNvSpPr>
          <p:nvPr>
            <p:ph idx="1"/>
          </p:nvPr>
        </p:nvSpPr>
        <p:spPr>
          <a:xfrm>
            <a:off x="609600" y="2016690"/>
            <a:ext cx="10972800" cy="40856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Slide Number Placeholder 5">
            <a:extLst>
              <a:ext uri="{FF2B5EF4-FFF2-40B4-BE49-F238E27FC236}">
                <a16:creationId xmlns:a16="http://schemas.microsoft.com/office/drawing/2014/main" id="{00E46D7C-4ED5-9967-2CBC-8E86C6D4E9FB}"/>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chemeClr val="bg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spTree>
    <p:extLst>
      <p:ext uri="{BB962C8B-B14F-4D97-AF65-F5344CB8AC3E}">
        <p14:creationId xmlns:p14="http://schemas.microsoft.com/office/powerpoint/2010/main" val="38886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uilding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D30247E-96BC-1C03-E000-224AE228AE2C}"/>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chemeClr val="bg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sp>
        <p:nvSpPr>
          <p:cNvPr id="5" name="Title Placeholder 1">
            <a:extLst>
              <a:ext uri="{FF2B5EF4-FFF2-40B4-BE49-F238E27FC236}">
                <a16:creationId xmlns:a16="http://schemas.microsoft.com/office/drawing/2014/main" id="{2290CCA6-1AC3-80A3-844D-8948469058ED}"/>
              </a:ext>
            </a:extLst>
          </p:cNvPr>
          <p:cNvSpPr>
            <a:spLocks noGrp="1"/>
          </p:cNvSpPr>
          <p:nvPr>
            <p:ph type="title"/>
          </p:nvPr>
        </p:nvSpPr>
        <p:spPr>
          <a:xfrm>
            <a:off x="609600" y="970160"/>
            <a:ext cx="10972800" cy="883692"/>
          </a:xfrm>
          <a:prstGeom prst="rect">
            <a:avLst/>
          </a:prstGeom>
        </p:spPr>
        <p:txBody>
          <a:bodyPr vert="horz" lIns="91440" tIns="45720" rIns="91440" bIns="45720" rtlCol="0" anchor="t">
            <a:normAutofit/>
          </a:bodyPr>
          <a:lstStyle>
            <a:lvl1pPr>
              <a:defRPr b="0">
                <a:solidFill>
                  <a:srgbClr val="2267B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2183FA6D-6007-6B74-3F42-A4DBF386F35C}"/>
              </a:ext>
            </a:extLst>
          </p:cNvPr>
          <p:cNvSpPr>
            <a:spLocks noGrp="1"/>
          </p:cNvSpPr>
          <p:nvPr>
            <p:ph idx="1"/>
          </p:nvPr>
        </p:nvSpPr>
        <p:spPr>
          <a:xfrm>
            <a:off x="609600" y="2016690"/>
            <a:ext cx="10972800" cy="40856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622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Hexag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B2F5-0A09-F5DA-A665-BB13DD07AA87}"/>
              </a:ext>
            </a:extLst>
          </p:cNvPr>
          <p:cNvSpPr>
            <a:spLocks noGrp="1"/>
          </p:cNvSpPr>
          <p:nvPr>
            <p:ph type="title"/>
          </p:nvPr>
        </p:nvSpPr>
        <p:spPr/>
        <p:txBody>
          <a:bodyPr/>
          <a:lstStyle>
            <a:lvl1pPr>
              <a:defRPr>
                <a:solidFill>
                  <a:srgbClr val="2267B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8D30247E-96BC-1C03-E000-224AE228AE2C}"/>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chemeClr val="bg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sp>
        <p:nvSpPr>
          <p:cNvPr id="7" name="Text Placeholder 2">
            <a:extLst>
              <a:ext uri="{FF2B5EF4-FFF2-40B4-BE49-F238E27FC236}">
                <a16:creationId xmlns:a16="http://schemas.microsoft.com/office/drawing/2014/main" id="{1948C023-7211-C89E-734C-78D550DEBB42}"/>
              </a:ext>
            </a:extLst>
          </p:cNvPr>
          <p:cNvSpPr>
            <a:spLocks noGrp="1"/>
          </p:cNvSpPr>
          <p:nvPr>
            <p:ph idx="1"/>
          </p:nvPr>
        </p:nvSpPr>
        <p:spPr>
          <a:xfrm>
            <a:off x="609600" y="2016690"/>
            <a:ext cx="10972800" cy="40856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9833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21ADCA1-A492-7943-94CF-4D1F5EB209E8}"/>
              </a:ext>
            </a:extLst>
          </p:cNvPr>
          <p:cNvSpPr>
            <a:spLocks noGrp="1"/>
          </p:cNvSpPr>
          <p:nvPr>
            <p:ph type="title"/>
          </p:nvPr>
        </p:nvSpPr>
        <p:spPr>
          <a:xfrm>
            <a:off x="609600" y="970160"/>
            <a:ext cx="10972800" cy="883692"/>
          </a:xfrm>
          <a:prstGeom prst="rect">
            <a:avLst/>
          </a:prstGeom>
        </p:spPr>
        <p:txBody>
          <a:bodyPr vert="horz" lIns="91440" tIns="45720" rIns="91440" bIns="45720" rtlCol="0" anchor="t">
            <a:normAutofit/>
          </a:bodyPr>
          <a:lstStyle>
            <a:lvl1pPr>
              <a:defRPr b="0">
                <a:solidFill>
                  <a:srgbClr val="2267B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316CCEEE-94D8-FD49-B638-5FA920E63230}"/>
              </a:ext>
            </a:extLst>
          </p:cNvPr>
          <p:cNvSpPr>
            <a:spLocks noGrp="1"/>
          </p:cNvSpPr>
          <p:nvPr>
            <p:ph idx="12"/>
          </p:nvPr>
        </p:nvSpPr>
        <p:spPr>
          <a:xfrm>
            <a:off x="609600" y="2016691"/>
            <a:ext cx="5005388" cy="4484122"/>
          </a:xfrm>
          <a:prstGeom prst="rect">
            <a:avLst/>
          </a:prstGeom>
        </p:spPr>
        <p:txBody>
          <a:bodyPr vert="horz" lIns="91440" tIns="45720" rIns="91440" bIns="45720" rtlCol="0">
            <a:normAutofit/>
          </a:bodyPr>
          <a:lstStyle>
            <a:lvl1pPr marL="283464" indent="-283464">
              <a:tabLst/>
              <a:defRPr sz="2400"/>
            </a:lvl1pPr>
            <a:lvl2pPr>
              <a:defRPr sz="2400"/>
            </a:lvl2p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C1DACC55-9FBB-EE4E-9C39-D0048B060362}"/>
              </a:ext>
            </a:extLst>
          </p:cNvPr>
          <p:cNvSpPr>
            <a:spLocks noGrp="1"/>
          </p:cNvSpPr>
          <p:nvPr>
            <p:ph idx="13"/>
          </p:nvPr>
        </p:nvSpPr>
        <p:spPr>
          <a:xfrm>
            <a:off x="6126653" y="2016691"/>
            <a:ext cx="5005388" cy="4484122"/>
          </a:xfrm>
          <a:prstGeom prst="rect">
            <a:avLst/>
          </a:prstGeom>
        </p:spPr>
        <p:txBody>
          <a:bodyPr vert="horz" lIns="91440" tIns="45720" rIns="91440" bIns="45720" rtlCol="0">
            <a:normAutofit/>
          </a:bodyPr>
          <a:lstStyle>
            <a:lvl1pPr marL="283464" indent="-283464">
              <a:tabLst/>
              <a:defRPr sz="2400"/>
            </a:lvl1pPr>
            <a:lvl2pPr>
              <a:defRPr sz="2400"/>
            </a:lvl2pPr>
          </a:lstStyle>
          <a:p>
            <a:pPr lvl="0"/>
            <a:r>
              <a:rPr lang="en-US" dirty="0"/>
              <a:t>Click to edit Master text styles</a:t>
            </a:r>
          </a:p>
          <a:p>
            <a:pPr lvl="1"/>
            <a:r>
              <a:rPr lang="en-US" dirty="0"/>
              <a:t>Second level</a:t>
            </a:r>
          </a:p>
        </p:txBody>
      </p:sp>
      <p:sp>
        <p:nvSpPr>
          <p:cNvPr id="5" name="Slide Number Placeholder 5">
            <a:extLst>
              <a:ext uri="{FF2B5EF4-FFF2-40B4-BE49-F238E27FC236}">
                <a16:creationId xmlns:a16="http://schemas.microsoft.com/office/drawing/2014/main" id="{26731AD5-3955-02D6-4BCF-19E35C0BE02C}"/>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chemeClr val="bg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spTree>
    <p:extLst>
      <p:ext uri="{BB962C8B-B14F-4D97-AF65-F5344CB8AC3E}">
        <p14:creationId xmlns:p14="http://schemas.microsoft.com/office/powerpoint/2010/main" val="288348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32C0F709-5F03-0F4D-ACEE-CAFE6C90A1DD}"/>
              </a:ext>
            </a:extLst>
          </p:cNvPr>
          <p:cNvSpPr>
            <a:spLocks noGrp="1"/>
          </p:cNvSpPr>
          <p:nvPr>
            <p:ph type="body" idx="1"/>
          </p:nvPr>
        </p:nvSpPr>
        <p:spPr>
          <a:xfrm>
            <a:off x="864932" y="2260602"/>
            <a:ext cx="3131127" cy="639762"/>
          </a:xfrm>
          <a:prstGeom prst="rect">
            <a:avLst/>
          </a:prstGeom>
        </p:spPr>
        <p:txBody>
          <a:bodyPr tIns="0" bIns="0" anchor="ctr">
            <a:normAutofit/>
          </a:bodyPr>
          <a:lstStyle>
            <a:lvl1pPr marL="0" indent="0">
              <a:buNone/>
              <a:defRPr sz="2400" b="1">
                <a:solidFill>
                  <a:srgbClr val="1D3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a:extLst>
              <a:ext uri="{FF2B5EF4-FFF2-40B4-BE49-F238E27FC236}">
                <a16:creationId xmlns:a16="http://schemas.microsoft.com/office/drawing/2014/main" id="{8AF5B0AE-2137-F44E-B807-DD648B733E89}"/>
              </a:ext>
            </a:extLst>
          </p:cNvPr>
          <p:cNvSpPr>
            <a:spLocks noGrp="1"/>
          </p:cNvSpPr>
          <p:nvPr>
            <p:ph sz="half" idx="2"/>
          </p:nvPr>
        </p:nvSpPr>
        <p:spPr>
          <a:xfrm>
            <a:off x="864932" y="2994444"/>
            <a:ext cx="2813799" cy="2555006"/>
          </a:xfrm>
          <a:prstGeom prst="rect">
            <a:avLst/>
          </a:prstGeom>
        </p:spPr>
        <p:txBody>
          <a:bodyPr>
            <a:normAutofit/>
          </a:bodyPr>
          <a:lstStyle>
            <a:lvl1pPr marL="0" indent="0">
              <a:buNone/>
              <a:defRPr sz="1800">
                <a:solidFill>
                  <a:srgbClr val="1D3966"/>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26" name="Text Placeholder 2">
            <a:extLst>
              <a:ext uri="{FF2B5EF4-FFF2-40B4-BE49-F238E27FC236}">
                <a16:creationId xmlns:a16="http://schemas.microsoft.com/office/drawing/2014/main" id="{9E74C5A8-54C1-F740-9032-AD891CCC90C0}"/>
              </a:ext>
            </a:extLst>
          </p:cNvPr>
          <p:cNvSpPr>
            <a:spLocks noGrp="1"/>
          </p:cNvSpPr>
          <p:nvPr>
            <p:ph type="body" idx="12"/>
          </p:nvPr>
        </p:nvSpPr>
        <p:spPr>
          <a:xfrm>
            <a:off x="4581909" y="2260602"/>
            <a:ext cx="3131127" cy="639762"/>
          </a:xfrm>
          <a:prstGeom prst="rect">
            <a:avLst/>
          </a:prstGeom>
        </p:spPr>
        <p:txBody>
          <a:bodyPr tIns="0" bIns="0" anchor="ctr">
            <a:normAutofit/>
          </a:bodyPr>
          <a:lstStyle>
            <a:lvl1pPr marL="0" indent="0">
              <a:buNone/>
              <a:defRPr sz="2400" b="1">
                <a:solidFill>
                  <a:srgbClr val="1D3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Content Placeholder 3">
            <a:extLst>
              <a:ext uri="{FF2B5EF4-FFF2-40B4-BE49-F238E27FC236}">
                <a16:creationId xmlns:a16="http://schemas.microsoft.com/office/drawing/2014/main" id="{19762A6D-E554-2C4E-9AEA-69E44232709D}"/>
              </a:ext>
            </a:extLst>
          </p:cNvPr>
          <p:cNvSpPr>
            <a:spLocks noGrp="1"/>
          </p:cNvSpPr>
          <p:nvPr>
            <p:ph sz="half" idx="13"/>
          </p:nvPr>
        </p:nvSpPr>
        <p:spPr>
          <a:xfrm>
            <a:off x="4581909" y="2994444"/>
            <a:ext cx="2813799" cy="2555006"/>
          </a:xfrm>
          <a:prstGeom prst="rect">
            <a:avLst/>
          </a:prstGeom>
        </p:spPr>
        <p:txBody>
          <a:bodyPr>
            <a:normAutofit/>
          </a:bodyPr>
          <a:lstStyle>
            <a:lvl1pPr marL="0" indent="0">
              <a:buNone/>
              <a:defRPr sz="1800">
                <a:solidFill>
                  <a:srgbClr val="1D3966"/>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28" name="Text Placeholder 2">
            <a:extLst>
              <a:ext uri="{FF2B5EF4-FFF2-40B4-BE49-F238E27FC236}">
                <a16:creationId xmlns:a16="http://schemas.microsoft.com/office/drawing/2014/main" id="{C7902D06-CCB7-3347-B686-DAA5367BC372}"/>
              </a:ext>
            </a:extLst>
          </p:cNvPr>
          <p:cNvSpPr>
            <a:spLocks noGrp="1"/>
          </p:cNvSpPr>
          <p:nvPr>
            <p:ph type="body" idx="14"/>
          </p:nvPr>
        </p:nvSpPr>
        <p:spPr>
          <a:xfrm>
            <a:off x="8251385" y="2260602"/>
            <a:ext cx="3131127" cy="639762"/>
          </a:xfrm>
          <a:prstGeom prst="rect">
            <a:avLst/>
          </a:prstGeom>
        </p:spPr>
        <p:txBody>
          <a:bodyPr tIns="0" bIns="0" anchor="ctr">
            <a:normAutofit/>
          </a:bodyPr>
          <a:lstStyle>
            <a:lvl1pPr marL="0" indent="0">
              <a:buNone/>
              <a:defRPr sz="2400" b="1">
                <a:solidFill>
                  <a:srgbClr val="1D39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3">
            <a:extLst>
              <a:ext uri="{FF2B5EF4-FFF2-40B4-BE49-F238E27FC236}">
                <a16:creationId xmlns:a16="http://schemas.microsoft.com/office/drawing/2014/main" id="{9F7D421B-DDBB-9249-8425-A9C5B0716BE7}"/>
              </a:ext>
            </a:extLst>
          </p:cNvPr>
          <p:cNvSpPr>
            <a:spLocks noGrp="1"/>
          </p:cNvSpPr>
          <p:nvPr>
            <p:ph sz="half" idx="15"/>
          </p:nvPr>
        </p:nvSpPr>
        <p:spPr>
          <a:xfrm>
            <a:off x="8251385" y="2994444"/>
            <a:ext cx="2813799" cy="2555006"/>
          </a:xfrm>
          <a:prstGeom prst="rect">
            <a:avLst/>
          </a:prstGeom>
        </p:spPr>
        <p:txBody>
          <a:bodyPr>
            <a:normAutofit/>
          </a:bodyPr>
          <a:lstStyle>
            <a:lvl1pPr marL="0" indent="0">
              <a:buNone/>
              <a:defRPr sz="1800">
                <a:solidFill>
                  <a:srgbClr val="1D3966"/>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11" name="Title Placeholder 1">
            <a:extLst>
              <a:ext uri="{FF2B5EF4-FFF2-40B4-BE49-F238E27FC236}">
                <a16:creationId xmlns:a16="http://schemas.microsoft.com/office/drawing/2014/main" id="{AEF6E3D1-945C-5F4B-BA45-195E64E2BF32}"/>
              </a:ext>
            </a:extLst>
          </p:cNvPr>
          <p:cNvSpPr>
            <a:spLocks noGrp="1"/>
          </p:cNvSpPr>
          <p:nvPr>
            <p:ph type="title"/>
          </p:nvPr>
        </p:nvSpPr>
        <p:spPr>
          <a:xfrm>
            <a:off x="609600" y="970160"/>
            <a:ext cx="10972800" cy="883692"/>
          </a:xfrm>
          <a:prstGeom prst="rect">
            <a:avLst/>
          </a:prstGeom>
        </p:spPr>
        <p:txBody>
          <a:bodyPr vert="horz" lIns="91440" tIns="45720" rIns="91440" bIns="45720" rtlCol="0" anchor="t">
            <a:normAutofit/>
          </a:bodyPr>
          <a:lstStyle>
            <a:lvl1pPr>
              <a:defRPr b="0">
                <a:solidFill>
                  <a:srgbClr val="2267B1"/>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B700A8A4-E3B4-3950-821F-663E47676DDA}"/>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chemeClr val="bg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spTree>
    <p:extLst>
      <p:ext uri="{BB962C8B-B14F-4D97-AF65-F5344CB8AC3E}">
        <p14:creationId xmlns:p14="http://schemas.microsoft.com/office/powerpoint/2010/main" val="40593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F9CA4-A409-260D-BDBF-F388B3DC4A42}"/>
              </a:ext>
            </a:extLst>
          </p:cNvPr>
          <p:cNvSpPr/>
          <p:nvPr userDrawn="1"/>
        </p:nvSpPr>
        <p:spPr>
          <a:xfrm>
            <a:off x="0" y="0"/>
            <a:ext cx="12192000" cy="6858000"/>
          </a:xfrm>
          <a:prstGeom prst="rect">
            <a:avLst/>
          </a:prstGeom>
          <a:solidFill>
            <a:srgbClr val="050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8B930616-4D22-CE6A-6354-20D5257B750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13" b="10024"/>
          <a:stretch/>
        </p:blipFill>
        <p:spPr bwMode="auto">
          <a:xfrm>
            <a:off x="62531" y="1688122"/>
            <a:ext cx="6273237" cy="5169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a:extLst>
              <a:ext uri="{FF2B5EF4-FFF2-40B4-BE49-F238E27FC236}">
                <a16:creationId xmlns:a16="http://schemas.microsoft.com/office/drawing/2014/main" id="{FD0A0C87-671B-AFC1-E268-99F55552C0E3}"/>
              </a:ext>
            </a:extLst>
          </p:cNvPr>
          <p:cNvSpPr txBox="1">
            <a:spLocks/>
          </p:cNvSpPr>
          <p:nvPr userDrawn="1"/>
        </p:nvSpPr>
        <p:spPr>
          <a:xfrm>
            <a:off x="5767385" y="4475991"/>
            <a:ext cx="6329363" cy="831273"/>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1D3966"/>
              </a:buClr>
              <a:buFont typeface="Arial"/>
              <a:buNone/>
              <a:tabLst/>
              <a:defRPr sz="3200" b="0" kern="1200" spc="300" baseline="0">
                <a:solidFill>
                  <a:srgbClr val="F17D21"/>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1D3966"/>
              </a:buClr>
              <a:buFont typeface="Arial"/>
              <a:buChar char="–"/>
              <a:tabLst/>
              <a:defRPr sz="2800" kern="1200" spc="-80" baseline="0">
                <a:solidFill>
                  <a:schemeClr val="accent4"/>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pc="0" dirty="0">
                <a:solidFill>
                  <a:schemeClr val="bg1"/>
                </a:solidFill>
                <a:latin typeface="Arial" panose="020B0604020202020204" pitchFamily="34" charset="0"/>
                <a:cs typeface="Arial" panose="020B0604020202020204" pitchFamily="34" charset="0"/>
              </a:rPr>
              <a:t>BeMyQHIN.com</a:t>
            </a:r>
          </a:p>
        </p:txBody>
      </p:sp>
      <p:pic>
        <p:nvPicPr>
          <p:cNvPr id="5" name="Graphic 4">
            <a:extLst>
              <a:ext uri="{FF2B5EF4-FFF2-40B4-BE49-F238E27FC236}">
                <a16:creationId xmlns:a16="http://schemas.microsoft.com/office/drawing/2014/main" id="{CA4B529C-678C-4D28-48A0-F2FAC5A7B9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650"/>
          <a:stretch/>
        </p:blipFill>
        <p:spPr>
          <a:xfrm>
            <a:off x="6143573" y="1900608"/>
            <a:ext cx="5576986" cy="1145766"/>
          </a:xfrm>
          <a:prstGeom prst="rect">
            <a:avLst/>
          </a:prstGeom>
        </p:spPr>
      </p:pic>
      <p:cxnSp>
        <p:nvCxnSpPr>
          <p:cNvPr id="8" name="Straight Connector 7">
            <a:extLst>
              <a:ext uri="{FF2B5EF4-FFF2-40B4-BE49-F238E27FC236}">
                <a16:creationId xmlns:a16="http://schemas.microsoft.com/office/drawing/2014/main" id="{AD223084-8D83-FD57-F91F-65B921DDC07A}"/>
              </a:ext>
            </a:extLst>
          </p:cNvPr>
          <p:cNvCxnSpPr>
            <a:cxnSpLocks/>
          </p:cNvCxnSpPr>
          <p:nvPr userDrawn="1"/>
        </p:nvCxnSpPr>
        <p:spPr>
          <a:xfrm>
            <a:off x="8273975" y="4212008"/>
            <a:ext cx="1316182" cy="0"/>
          </a:xfrm>
          <a:prstGeom prst="line">
            <a:avLst/>
          </a:prstGeom>
          <a:ln w="31750">
            <a:solidFill>
              <a:srgbClr val="F17D2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a:extLst>
              <a:ext uri="{FF2B5EF4-FFF2-40B4-BE49-F238E27FC236}">
                <a16:creationId xmlns:a16="http://schemas.microsoft.com/office/drawing/2014/main" id="{7C25B56D-B30D-BCEE-4920-FE594C2532EE}"/>
              </a:ext>
            </a:extLst>
          </p:cNvPr>
          <p:cNvSpPr>
            <a:spLocks noGrp="1"/>
          </p:cNvSpPr>
          <p:nvPr>
            <p:ph type="body" sz="quarter" idx="14" hasCustomPrompt="1"/>
          </p:nvPr>
        </p:nvSpPr>
        <p:spPr>
          <a:xfrm>
            <a:off x="6095083" y="3170523"/>
            <a:ext cx="5673966" cy="613906"/>
          </a:xfrm>
          <a:ln>
            <a:noFill/>
          </a:ln>
        </p:spPr>
        <p:txBody>
          <a:bodyPr>
            <a:noAutofit/>
          </a:bodyPr>
          <a:lstStyle>
            <a:lvl1pPr marL="0" indent="0" algn="ctr">
              <a:buNone/>
              <a:defRPr sz="1800" b="0" spc="0">
                <a:solidFill>
                  <a:schemeClr val="bg2"/>
                </a:solidFill>
              </a:defRPr>
            </a:lvl1pPr>
            <a:lvl2pPr marL="457200" indent="0">
              <a:buNone/>
              <a:defRPr sz="3600">
                <a:solidFill>
                  <a:srgbClr val="6F6F5D"/>
                </a:solidFill>
              </a:defRPr>
            </a:lvl2pPr>
            <a:lvl3pPr marL="914400" indent="0">
              <a:buNone/>
              <a:defRPr sz="3600">
                <a:solidFill>
                  <a:srgbClr val="6F6F5D"/>
                </a:solidFill>
              </a:defRPr>
            </a:lvl3pPr>
            <a:lvl4pPr marL="1371600" indent="0">
              <a:buNone/>
              <a:defRPr sz="3600">
                <a:solidFill>
                  <a:srgbClr val="6F6F5D"/>
                </a:solidFill>
              </a:defRPr>
            </a:lvl4pPr>
            <a:lvl5pPr marL="1828800" indent="0">
              <a:buNone/>
              <a:defRPr sz="3600">
                <a:solidFill>
                  <a:srgbClr val="6F6F5D"/>
                </a:solidFill>
              </a:defRPr>
            </a:lvl5pPr>
          </a:lstStyle>
          <a:p>
            <a:pPr lvl="0"/>
            <a:r>
              <a:rPr lang="en-US" dirty="0"/>
              <a:t>CLICK TO EDIT OPTIONAL SUBTITLE</a:t>
            </a:r>
          </a:p>
        </p:txBody>
      </p:sp>
      <p:sp>
        <p:nvSpPr>
          <p:cNvPr id="13" name="Slide Number Placeholder 5">
            <a:extLst>
              <a:ext uri="{FF2B5EF4-FFF2-40B4-BE49-F238E27FC236}">
                <a16:creationId xmlns:a16="http://schemas.microsoft.com/office/drawing/2014/main" id="{03655DA2-DC1C-82B1-2852-D3EF1E39118D}"/>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rgbClr val="F17D2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spTree>
    <p:extLst>
      <p:ext uri="{BB962C8B-B14F-4D97-AF65-F5344CB8AC3E}">
        <p14:creationId xmlns:p14="http://schemas.microsoft.com/office/powerpoint/2010/main" val="159017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34D38B-6A00-F192-1D60-23A77748583A}"/>
              </a:ext>
            </a:extLst>
          </p:cNvPr>
          <p:cNvSpPr/>
          <p:nvPr userDrawn="1"/>
        </p:nvSpPr>
        <p:spPr>
          <a:xfrm>
            <a:off x="0" y="0"/>
            <a:ext cx="12192000" cy="563122"/>
          </a:xfrm>
          <a:prstGeom prst="rect">
            <a:avLst/>
          </a:prstGeom>
          <a:solidFill>
            <a:srgbClr val="2755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27D306-E3FE-0713-6B62-9C6F2B6AC0D2}"/>
              </a:ext>
            </a:extLst>
          </p:cNvPr>
          <p:cNvSpPr/>
          <p:nvPr userDrawn="1"/>
        </p:nvSpPr>
        <p:spPr>
          <a:xfrm>
            <a:off x="-1" y="0"/>
            <a:ext cx="11530793" cy="563122"/>
          </a:xfrm>
          <a:prstGeom prst="rect">
            <a:avLst/>
          </a:prstGeom>
          <a:gradFill>
            <a:gsLst>
              <a:gs pos="44000">
                <a:srgbClr val="070E33">
                  <a:alpha val="71153"/>
                </a:srgbClr>
              </a:gs>
              <a:gs pos="100000">
                <a:srgbClr val="0C1059">
                  <a:alpha val="0"/>
                </a:srgb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970852"/>
            <a:ext cx="10972800" cy="104514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5838448"/>
            <a:ext cx="10972800" cy="3936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16" name="Slide Number Placeholder 5">
            <a:extLst>
              <a:ext uri="{FF2B5EF4-FFF2-40B4-BE49-F238E27FC236}">
                <a16:creationId xmlns:a16="http://schemas.microsoft.com/office/drawing/2014/main" id="{D5634667-2AF4-7A42-94CA-E59412797D74}"/>
              </a:ext>
            </a:extLst>
          </p:cNvPr>
          <p:cNvSpPr>
            <a:spLocks noGrp="1"/>
          </p:cNvSpPr>
          <p:nvPr>
            <p:ph type="sldNum" sz="quarter" idx="4"/>
          </p:nvPr>
        </p:nvSpPr>
        <p:spPr>
          <a:xfrm>
            <a:off x="11530792" y="197997"/>
            <a:ext cx="404979" cy="365125"/>
          </a:xfrm>
          <a:prstGeom prst="rect">
            <a:avLst/>
          </a:prstGeom>
        </p:spPr>
        <p:txBody>
          <a:bodyPr/>
          <a:lstStyle>
            <a:lvl1pPr algn="r">
              <a:defRPr sz="800" b="1">
                <a:solidFill>
                  <a:schemeClr val="bg1"/>
                </a:solidFill>
                <a:latin typeface="Arial" panose="020B0604020202020204" pitchFamily="34" charset="0"/>
                <a:cs typeface="Arial" panose="020B0604020202020204" pitchFamily="34" charset="0"/>
              </a:defRPr>
            </a:lvl1pPr>
          </a:lstStyle>
          <a:p>
            <a:fld id="{110F2CD9-D4A6-D649-B317-3FECD8B02543}" type="slidenum">
              <a:rPr lang="en-US" smtClean="0"/>
              <a:pPr/>
              <a:t>‹#›</a:t>
            </a:fld>
            <a:endParaRPr lang="en-US" dirty="0"/>
          </a:p>
        </p:txBody>
      </p:sp>
      <p:pic>
        <p:nvPicPr>
          <p:cNvPr id="5" name="Graphic 4">
            <a:extLst>
              <a:ext uri="{FF2B5EF4-FFF2-40B4-BE49-F238E27FC236}">
                <a16:creationId xmlns:a16="http://schemas.microsoft.com/office/drawing/2014/main" id="{D2DA84D2-6A64-DCEB-F04B-31CD1E302D2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5499" y="132375"/>
            <a:ext cx="1825628" cy="365126"/>
          </a:xfrm>
          <a:prstGeom prst="rect">
            <a:avLst/>
          </a:prstGeom>
        </p:spPr>
      </p:pic>
      <p:sp>
        <p:nvSpPr>
          <p:cNvPr id="11" name="Rectangle 10">
            <a:extLst>
              <a:ext uri="{FF2B5EF4-FFF2-40B4-BE49-F238E27FC236}">
                <a16:creationId xmlns:a16="http://schemas.microsoft.com/office/drawing/2014/main" id="{6943FF9B-16A7-691C-40CB-1D794EB41FFA}"/>
              </a:ext>
            </a:extLst>
          </p:cNvPr>
          <p:cNvSpPr/>
          <p:nvPr userDrawn="1"/>
        </p:nvSpPr>
        <p:spPr>
          <a:xfrm>
            <a:off x="7079755" y="573297"/>
            <a:ext cx="866381" cy="75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634115"/>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3" r:id="rId3"/>
    <p:sldLayoutId id="2147483656" r:id="rId4"/>
    <p:sldLayoutId id="2147483677" r:id="rId5"/>
    <p:sldLayoutId id="2147483678" r:id="rId6"/>
    <p:sldLayoutId id="2147483668" r:id="rId7"/>
    <p:sldLayoutId id="2147483663" r:id="rId8"/>
    <p:sldLayoutId id="2147483664" r:id="rId9"/>
    <p:sldLayoutId id="2147483679" r:id="rId10"/>
    <p:sldLayoutId id="2147483680" r:id="rId11"/>
  </p:sldLayoutIdLst>
  <p:hf hdr="0" dt="0"/>
  <p:txStyles>
    <p:titleStyle>
      <a:lvl1pPr algn="l" defTabSz="457200" rtl="0" eaLnBrk="1" latinLnBrk="0" hangingPunct="1">
        <a:spcBef>
          <a:spcPct val="0"/>
        </a:spcBef>
        <a:buNone/>
        <a:defRPr sz="3200" kern="1200" spc="-80" baseline="0">
          <a:solidFill>
            <a:srgbClr val="2267B1"/>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spcBef>
          <a:spcPct val="20000"/>
        </a:spcBef>
        <a:buClr>
          <a:srgbClr val="1D3966"/>
        </a:buClr>
        <a:buFont typeface="Arial"/>
        <a:buChar char="•"/>
        <a:tabLst/>
        <a:defRPr sz="2400" kern="1200" spc="-8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1D3966"/>
        </a:buClr>
        <a:buFont typeface="Arial"/>
        <a:buChar char="–"/>
        <a:tabLst/>
        <a:defRPr sz="2400" kern="1200" spc="-8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ehealthexchange.org/durs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chrome-extension/efaidnbmnnnibpcajpcglclefindmkaj/https:/carequality.org/wp-content/uploads/2024/02/Carequality-Framework-Policies-v2.0-Final-20240209.pdf" TargetMode="External"/><Relationship Id="rId2" Type="http://schemas.openxmlformats.org/officeDocument/2006/relationships/hyperlink" Target="https://s3.amazonaws.com/seqprojectehex/wp-content/uploads/2018/09/28214743/nhin-authorization-framework-production-specification-v3.0.pdf" TargetMode="External"/><Relationship Id="rId1" Type="http://schemas.openxmlformats.org/officeDocument/2006/relationships/slideLayout" Target="../slideLayouts/slideLayout11.xml"/><Relationship Id="rId4" Type="http://schemas.openxmlformats.org/officeDocument/2006/relationships/hyperlink" Target="https://rce.sequoiaproject.org/wp-content/uploads/2024/08/SOP-Exchange-Purposes_CA-v3_508.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mailto:administrator@ehealthexchange.org" TargetMode="External"/><Relationship Id="rId2" Type="http://schemas.openxmlformats.org/officeDocument/2006/relationships/hyperlink" Target="https://ehealthexchange.org/wp-content/uploads/2023/09/092023-CC_OPP-10_New-Networks.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rce.sequoiaproject.org/wp-content/uploads/2024/05/Common-Agreement-v2.0-Exhibit-1_508.pdf"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rce.sequoiaproject.org/tefca-and-rce-resources/"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ehealthexchange.org/wp-content/uploads/2024/06/7.1.2024-eHealth-Exchange-TEFCA-Terms-and-Conditions.pdf"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ehealthexchange.org/tefca-webinars/" TargetMode="External"/><Relationship Id="rId2" Type="http://schemas.openxmlformats.org/officeDocument/2006/relationships/hyperlink" Target="https://ehealthexchange.org/tefca-requirements/"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18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783083"/>
            <a:ext cx="10972800" cy="3618257"/>
          </a:xfrm>
        </p:spPr>
        <p:txBody>
          <a:bodyPr vert="horz" lIns="91440" tIns="45720" rIns="91440" bIns="45720" rtlCol="0" anchor="t">
            <a:noAutofit/>
          </a:bodyPr>
          <a:lstStyle/>
          <a:p>
            <a:pPr marL="0" indent="0" fontAlgn="base">
              <a:buNone/>
            </a:pPr>
            <a:r>
              <a:rPr lang="en-US" sz="2200" b="1" dirty="0"/>
              <a:t>8.  eHealth Exchange HUB and Data Privacy and Security.  </a:t>
            </a:r>
            <a:r>
              <a:rPr lang="en-US" sz="2200" dirty="0"/>
              <a:t>The eHealth Exchange HUB enables more efficient exchange of Message Content by eliminating the need for Participants to develop a multiplicity of data connections with other Participants.  eHealth Exchange has limited access to Participants’ PHI so that it can operate the HUB.  This means that the eHealth Exchange is a business associate of each Participant and has entered into a Business Associate Agreement with each Participant. </a:t>
            </a:r>
          </a:p>
          <a:p>
            <a:pPr marL="0" indent="0" fontAlgn="base">
              <a:buNone/>
            </a:pPr>
            <a:r>
              <a:rPr lang="en-US" sz="1400" dirty="0">
                <a:ea typeface="Calibri"/>
                <a:cs typeface="Calibri"/>
              </a:rPr>
              <a:t> </a:t>
            </a:r>
            <a:endParaRPr lang="en-US" sz="1000" dirty="0">
              <a:ea typeface="Calibri"/>
              <a:cs typeface="Calibri"/>
            </a:endParaRPr>
          </a:p>
          <a:p>
            <a:pPr marL="0" indent="0" fontAlgn="base">
              <a:buNone/>
            </a:pPr>
            <a:r>
              <a:rPr lang="en-US" sz="2200" b="1" dirty="0"/>
              <a:t>9.  Identification and Authentication.</a:t>
            </a:r>
            <a:r>
              <a:rPr lang="en-US" sz="2200" dirty="0"/>
              <a:t>  Each user who shares data as part of the eHealth Exchange is uniquely identified and their identity verified prior to granting access to a Participant’s system. </a:t>
            </a:r>
          </a:p>
          <a:p>
            <a:pPr marL="0" lvl="0" indent="0" fontAlgn="base">
              <a:buNone/>
            </a:pPr>
            <a:endParaRPr lang="en-US" sz="2150" b="1" dirty="0"/>
          </a:p>
          <a:p>
            <a:pPr marL="457200" indent="-457200">
              <a:buFont typeface="+mj-lt"/>
              <a:buAutoNum type="arabicPeriod" startAt="4"/>
            </a:pPr>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10</a:t>
            </a:fld>
            <a:endParaRPr lang="en-US" dirty="0"/>
          </a:p>
        </p:txBody>
      </p:sp>
      <p:sp>
        <p:nvSpPr>
          <p:cNvPr id="6" name="Rounded Rectangle 5"/>
          <p:cNvSpPr/>
          <p:nvPr/>
        </p:nvSpPr>
        <p:spPr>
          <a:xfrm>
            <a:off x="1906219" y="5571896"/>
            <a:ext cx="8379563" cy="574159"/>
          </a:xfrm>
          <a:prstGeom prst="round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eHealth Exchange is a business associate of each Participant</a:t>
            </a:r>
          </a:p>
        </p:txBody>
      </p:sp>
    </p:spTree>
    <p:extLst>
      <p:ext uri="{BB962C8B-B14F-4D97-AF65-F5344CB8AC3E}">
        <p14:creationId xmlns:p14="http://schemas.microsoft.com/office/powerpoint/2010/main" val="346906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599" y="1893605"/>
            <a:ext cx="11405191" cy="4115201"/>
          </a:xfrm>
        </p:spPr>
        <p:txBody>
          <a:bodyPr vert="horz" lIns="91440" tIns="45720" rIns="91440" bIns="45720" rtlCol="0" anchor="t">
            <a:noAutofit/>
          </a:bodyPr>
          <a:lstStyle/>
          <a:p>
            <a:pPr marL="457200" indent="-457200" fontAlgn="base">
              <a:buFont typeface="+mj-lt"/>
              <a:buAutoNum type="arabicPeriod" startAt="10"/>
            </a:pPr>
            <a:r>
              <a:rPr lang="en-US" sz="2000" b="1" dirty="0"/>
              <a:t>Permitted Purposes. </a:t>
            </a:r>
            <a:r>
              <a:rPr lang="en-US" sz="2000" dirty="0"/>
              <a:t>The DURSA permits the exchange of information among eHealth Exchange Participants for the following purposes: </a:t>
            </a:r>
          </a:p>
          <a:p>
            <a:pPr lvl="1" indent="-342900" fontAlgn="base">
              <a:buFont typeface="Arial" panose="020B0604020202020204" pitchFamily="34" charset="0"/>
              <a:buChar char="•"/>
            </a:pPr>
            <a:r>
              <a:rPr lang="en-US" sz="2000" dirty="0"/>
              <a:t>Treatment, Payment, and Healthcare Operations as defined by HIPAA;</a:t>
            </a:r>
          </a:p>
          <a:p>
            <a:pPr lvl="1" indent="-342900" fontAlgn="base">
              <a:buFont typeface="Arial" panose="020B0604020202020204" pitchFamily="34" charset="0"/>
              <a:buChar char="•"/>
            </a:pPr>
            <a:r>
              <a:rPr lang="en-US" sz="2000" dirty="0"/>
              <a:t>Transaction of Message Content related to innovative payment models, including value-based payment, alternative payment, and financial risk-sharing models;</a:t>
            </a:r>
          </a:p>
          <a:p>
            <a:pPr lvl="1" indent="-342900" fontAlgn="base">
              <a:buFont typeface="Arial" panose="020B0604020202020204" pitchFamily="34" charset="0"/>
              <a:buChar char="•"/>
            </a:pPr>
            <a:r>
              <a:rPr lang="en-US" sz="2000" dirty="0"/>
              <a:t>Public Health as permitted by Applicable Law including HIPAA;</a:t>
            </a:r>
          </a:p>
          <a:p>
            <a:pPr lvl="1" indent="-342900" fontAlgn="base">
              <a:buFont typeface="Arial" panose="020B0604020202020204" pitchFamily="34" charset="0"/>
              <a:buChar char="•"/>
            </a:pPr>
            <a:r>
              <a:rPr lang="en-US" sz="2000" dirty="0"/>
              <a:t>Any purpose to demonstrate the meaningful use of certified EHR technology;</a:t>
            </a:r>
          </a:p>
          <a:p>
            <a:pPr lvl="1" indent="-342900" fontAlgn="base">
              <a:buFont typeface="Arial" panose="020B0604020202020204" pitchFamily="34" charset="0"/>
              <a:buChar char="•"/>
            </a:pPr>
            <a:r>
              <a:rPr lang="en-US" sz="2000" dirty="0"/>
              <a:t>An Individual’s right to access their own health information or to direct with whom their information may be shared or where their information should be sent. </a:t>
            </a:r>
            <a:endParaRPr lang="en-US" sz="2000" dirty="0">
              <a:ea typeface="Calibri"/>
              <a:cs typeface="Calibri"/>
            </a:endParaRPr>
          </a:p>
          <a:p>
            <a:pPr marL="0" indent="0" fontAlgn="base">
              <a:buNone/>
            </a:pPr>
            <a:r>
              <a:rPr lang="en-US" sz="1100" b="1" dirty="0">
                <a:ea typeface="Calibri"/>
                <a:cs typeface="Calibri"/>
              </a:rPr>
              <a:t> </a:t>
            </a:r>
            <a:endParaRPr lang="en-US" sz="1200" b="1" dirty="0">
              <a:ea typeface="Calibri"/>
              <a:cs typeface="Calibri"/>
            </a:endParaRPr>
          </a:p>
          <a:p>
            <a:pPr marL="0" lvl="0" indent="0" fontAlgn="base">
              <a:buNone/>
            </a:pPr>
            <a:r>
              <a:rPr lang="en-US" sz="2000" b="1" dirty="0"/>
              <a:t>11.  Future Use of Data Received Through the eHealth Exchange</a:t>
            </a:r>
            <a:r>
              <a:rPr lang="en-US" sz="2000" dirty="0"/>
              <a:t>.  Data are received and integrated into the end-user’s system and may be reused or disclosed as any other information in its records, in accordance with Applicable Law and local record retention policies.   </a:t>
            </a:r>
          </a:p>
          <a:p>
            <a:pPr marL="457200" indent="-457200">
              <a:buFont typeface="+mj-lt"/>
              <a:buAutoNum type="arabicPeriod" startAt="7"/>
            </a:pPr>
            <a:endParaRPr lang="en-US" sz="2000"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11</a:t>
            </a:fld>
            <a:endParaRPr lang="en-US" dirty="0"/>
          </a:p>
        </p:txBody>
      </p:sp>
    </p:spTree>
    <p:extLst>
      <p:ext uri="{BB962C8B-B14F-4D97-AF65-F5344CB8AC3E}">
        <p14:creationId xmlns:p14="http://schemas.microsoft.com/office/powerpoint/2010/main" val="29779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228303"/>
          </a:xfrm>
        </p:spPr>
        <p:txBody>
          <a:bodyPr vert="horz" lIns="91440" tIns="45720" rIns="91440" bIns="45720" rtlCol="0" anchor="t">
            <a:noAutofit/>
          </a:bodyPr>
          <a:lstStyle/>
          <a:p>
            <a:pPr marL="0" indent="0" fontAlgn="base">
              <a:buNone/>
            </a:pPr>
            <a:r>
              <a:rPr lang="en-US" sz="2200" b="1" dirty="0"/>
              <a:t>12.  System Access Policies.  </a:t>
            </a:r>
            <a:r>
              <a:rPr lang="en-US" sz="2200" dirty="0"/>
              <a:t>Each Participant must have Participant Access Policies that establish how a Participant’s Users are permitted to exchange data using the Participant’s system.  Each Participant acknowledges that these access policies will differ between them as a result of varying Applicable Law and business practices.  A Participant may not discriminate and refuse to share data with another Participant solely on the basis of differing system access privileges.  A Participant is not required or permitted to release information in conflict with Applicable Law.  </a:t>
            </a:r>
          </a:p>
          <a:p>
            <a:pPr marL="0" indent="0" fontAlgn="base">
              <a:buNone/>
            </a:pPr>
            <a:r>
              <a:rPr lang="en-US" sz="1400" dirty="0">
                <a:ea typeface="Calibri"/>
                <a:cs typeface="Calibri"/>
              </a:rPr>
              <a:t> </a:t>
            </a:r>
            <a:endParaRPr lang="en-US" sz="2200" dirty="0">
              <a:ea typeface="Calibri"/>
              <a:cs typeface="Calibri"/>
            </a:endParaRPr>
          </a:p>
          <a:p>
            <a:pPr marL="0" indent="0" fontAlgn="base">
              <a:buNone/>
            </a:pPr>
            <a:r>
              <a:rPr lang="en-US" sz="2200" b="1" dirty="0"/>
              <a:t>13.  Reciprocal Duty to Respond.</a:t>
            </a:r>
            <a:r>
              <a:rPr lang="en-US" sz="2200" dirty="0"/>
              <a:t>  Participants who query data for treatment purposes also have a duty to respond to requests for data for treatment purposes, either with a copy of the data or with a uniformly-applied standardized response that data are not available.  Participants may respond to requests for other purposes.   </a:t>
            </a:r>
          </a:p>
          <a:p>
            <a:pPr marL="457200" indent="-457200">
              <a:buFont typeface="+mj-lt"/>
              <a:buAutoNum type="arabicPeriod" startAt="9"/>
            </a:pPr>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12</a:t>
            </a:fld>
            <a:endParaRPr lang="en-US" dirty="0"/>
          </a:p>
        </p:txBody>
      </p:sp>
    </p:spTree>
    <p:extLst>
      <p:ext uri="{BB962C8B-B14F-4D97-AF65-F5344CB8AC3E}">
        <p14:creationId xmlns:p14="http://schemas.microsoft.com/office/powerpoint/2010/main" val="65571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vert="horz" lIns="91440" tIns="45720" rIns="91440" bIns="45720" rtlCol="0" anchor="t">
            <a:noAutofit/>
          </a:bodyPr>
          <a:lstStyle/>
          <a:p>
            <a:pPr marL="0" lvl="0" indent="0" fontAlgn="base">
              <a:buNone/>
            </a:pPr>
            <a:r>
              <a:rPr lang="en-US" sz="2200" b="1" dirty="0"/>
              <a:t>14.  Responsibilities of Party Submitting Data</a:t>
            </a:r>
            <a:r>
              <a:rPr lang="en-US" sz="2200" dirty="0"/>
              <a:t>.  Participants who submit data are responsible for submitting the information in compliance with Applicable Law and representing that the message is: </a:t>
            </a:r>
          </a:p>
          <a:p>
            <a:pPr lvl="1" fontAlgn="base">
              <a:buFont typeface="System Font Regular"/>
              <a:buChar char="⁃"/>
            </a:pPr>
            <a:r>
              <a:rPr lang="en-US" sz="2200" dirty="0"/>
              <a:t>for a Permitted Purpose; </a:t>
            </a:r>
          </a:p>
          <a:p>
            <a:pPr lvl="1" fontAlgn="base">
              <a:buFont typeface="System Font Regular"/>
              <a:buChar char="⁃"/>
            </a:pPr>
            <a:r>
              <a:rPr lang="en-US" sz="2200" dirty="0"/>
              <a:t>sent by the Participant, who has requisite authority to do so;  </a:t>
            </a:r>
          </a:p>
          <a:p>
            <a:pPr lvl="1" fontAlgn="base">
              <a:buFont typeface="System Font Regular"/>
              <a:buChar char="⁃"/>
            </a:pPr>
            <a:r>
              <a:rPr lang="en-US" sz="2200" dirty="0"/>
              <a:t>supported by appropriate legal authority, such as consent or authorization, if required by Applicable Law; and </a:t>
            </a:r>
          </a:p>
          <a:p>
            <a:pPr lvl="1" fontAlgn="base">
              <a:buFont typeface="System Font Regular"/>
              <a:buChar char="⁃"/>
            </a:pPr>
            <a:r>
              <a:rPr lang="en-US" sz="2200" dirty="0"/>
              <a:t>sent to the intended recipient. </a:t>
            </a:r>
          </a:p>
          <a:p>
            <a:pPr marL="0" indent="0" fontAlgn="base">
              <a:buNone/>
            </a:pPr>
            <a:r>
              <a:rPr lang="en-US" sz="1400" b="1" dirty="0">
                <a:ea typeface="Calibri"/>
                <a:cs typeface="Calibri"/>
              </a:rPr>
              <a:t> </a:t>
            </a:r>
            <a:endParaRPr lang="en-US" sz="2200" b="1" dirty="0"/>
          </a:p>
          <a:p>
            <a:pPr marL="0" lvl="0" indent="0" fontAlgn="base">
              <a:buNone/>
            </a:pPr>
            <a:r>
              <a:rPr lang="en-US" sz="2200" b="1" dirty="0"/>
              <a:t>15.  Authorizations.  </a:t>
            </a:r>
            <a:r>
              <a:rPr lang="en-US" sz="2200" dirty="0"/>
              <a:t>When a request is based on an authorization (e.g., for SSA benefits determination), the requesting Participant must send a copy of the authorization with the request for data. </a:t>
            </a:r>
          </a:p>
          <a:p>
            <a:pPr marL="457200" indent="-457200">
              <a:buFont typeface="+mj-lt"/>
              <a:buAutoNum type="arabicPeriod" startAt="12"/>
            </a:pPr>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13</a:t>
            </a:fld>
            <a:endParaRPr lang="en-US" dirty="0"/>
          </a:p>
        </p:txBody>
      </p:sp>
    </p:spTree>
    <p:extLst>
      <p:ext uri="{BB962C8B-B14F-4D97-AF65-F5344CB8AC3E}">
        <p14:creationId xmlns:p14="http://schemas.microsoft.com/office/powerpoint/2010/main" val="200093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783083"/>
            <a:ext cx="10972800" cy="3118526"/>
          </a:xfrm>
        </p:spPr>
        <p:txBody>
          <a:bodyPr vert="horz" lIns="91440" tIns="45720" rIns="91440" bIns="45720" rtlCol="0" anchor="t">
            <a:noAutofit/>
          </a:bodyPr>
          <a:lstStyle/>
          <a:p>
            <a:pPr marL="0" indent="0" fontAlgn="base">
              <a:buNone/>
            </a:pPr>
            <a:r>
              <a:rPr lang="en-US" sz="2000" b="1" dirty="0"/>
              <a:t>16.  Data Breach Notification</a:t>
            </a:r>
            <a:r>
              <a:rPr lang="en-US" sz="2000" dirty="0"/>
              <a:t>.  The unauthorized access, use, or disclosure of PHI may be a reportable data breach under the HIPAA Breach Notification Rule.  A breach generally occurs when there is a likelihood that the PHI can be read because it is unencrypted or because of other circumstances.  The DURSA deals with this by talking about Adverse Security Events instead of “breaches,” since a reportable breach is really a legal conclusion based on the finding after an investigation.  Participants are required to promptly notify the eHealth Exchange Coordinating Committee and other impacted Participants of Adverse Security Events related to the eHealth Exchange (i.e., unauthorized acquisition, access, disclosure, or use of the data transmitted among Participants, which occurs while transmitting the data).  Federal agencies require a one-hour notification; for non-federal Participants, an Adverse Security Event must be reported within 5 days. </a:t>
            </a:r>
          </a:p>
          <a:p>
            <a:pPr marL="0" lvl="0" indent="0" fontAlgn="base">
              <a:buNone/>
            </a:pPr>
            <a:endParaRPr lang="en-US" sz="2000"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14</a:t>
            </a:fld>
            <a:endParaRPr lang="en-US" dirty="0"/>
          </a:p>
        </p:txBody>
      </p:sp>
      <p:sp>
        <p:nvSpPr>
          <p:cNvPr id="6" name="Rounded Rectangle 5"/>
          <p:cNvSpPr/>
          <p:nvPr/>
        </p:nvSpPr>
        <p:spPr>
          <a:xfrm>
            <a:off x="1257910" y="5061098"/>
            <a:ext cx="9676181" cy="1149484"/>
          </a:xfrm>
          <a:prstGeom prst="round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lvl="0" algn="ctr" fontAlgn="base"/>
            <a:r>
              <a:rPr lang="en-US" sz="1600" dirty="0"/>
              <a:t>Adverse Security Events are limited to events that occur while Message Content is being transacted (in transit) via eHealth Exchange.  Adverse Security Events do not apply to unauthorized acquisition, access, disclosure, or use of Message Content within a Participant’s data center.</a:t>
            </a:r>
          </a:p>
        </p:txBody>
      </p:sp>
    </p:spTree>
    <p:extLst>
      <p:ext uri="{BB962C8B-B14F-4D97-AF65-F5344CB8AC3E}">
        <p14:creationId xmlns:p14="http://schemas.microsoft.com/office/powerpoint/2010/main" val="73522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a:noAutofit/>
          </a:bodyPr>
          <a:lstStyle/>
          <a:p>
            <a:pPr marL="0" indent="0">
              <a:buNone/>
            </a:pPr>
            <a:r>
              <a:rPr lang="en-US" sz="2200" b="1" dirty="0"/>
              <a:t>17.  Chain of Trust.  </a:t>
            </a:r>
            <a:r>
              <a:rPr lang="en-US" sz="2200" dirty="0"/>
              <a:t>A Participant’s obligations to comply with the DURSA must “flow down” to users or other participating organizations that connect through a Participant’s system, as well as the technology partner. </a:t>
            </a:r>
          </a:p>
          <a:p>
            <a:pPr marL="0" indent="0">
              <a:buNone/>
            </a:pPr>
            <a:endParaRPr lang="en-US" sz="2200" dirty="0"/>
          </a:p>
          <a:p>
            <a:pPr marL="0" indent="0">
              <a:buNone/>
            </a:pPr>
            <a:r>
              <a:rPr lang="en-US" sz="2200" b="1" dirty="0"/>
              <a:t>18.  Mandatory, Non-Binding Dispute Resolution</a:t>
            </a:r>
            <a:r>
              <a:rPr lang="en-US" sz="2200" dirty="0"/>
              <a:t>.  Participants will agree to take part in a mandatory, non-binding dispute resolution process that preserves the Participants’ rights to seek redress in the courts if not resolved through the dispute resolution process.   </a:t>
            </a:r>
          </a:p>
          <a:p>
            <a:pPr marL="457200" indent="-457200">
              <a:buFont typeface="+mj-lt"/>
              <a:buAutoNum type="arabicPeriod" startAt="16"/>
            </a:pPr>
            <a:endParaRPr lang="en-US" dirty="0"/>
          </a:p>
          <a:p>
            <a:pPr marL="457200" indent="-457200">
              <a:buFont typeface="+mj-lt"/>
              <a:buAutoNum type="arabicPeriod" startAt="16"/>
            </a:pPr>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15</a:t>
            </a:fld>
            <a:endParaRPr lang="en-US" dirty="0"/>
          </a:p>
        </p:txBody>
      </p:sp>
      <p:sp>
        <p:nvSpPr>
          <p:cNvPr id="6" name="Rounded Rectangle 5"/>
          <p:cNvSpPr/>
          <p:nvPr/>
        </p:nvSpPr>
        <p:spPr>
          <a:xfrm>
            <a:off x="1158811" y="5156790"/>
            <a:ext cx="9874378" cy="904935"/>
          </a:xfrm>
          <a:prstGeom prst="round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600" dirty="0"/>
              <a:t>A Participant’s obligations to comply with the DURSA must “flow down” to users or other participating organizations that connect through a Participant’s system, as well as any technology partner(s). </a:t>
            </a:r>
          </a:p>
        </p:txBody>
      </p:sp>
    </p:spTree>
    <p:extLst>
      <p:ext uri="{BB962C8B-B14F-4D97-AF65-F5344CB8AC3E}">
        <p14:creationId xmlns:p14="http://schemas.microsoft.com/office/powerpoint/2010/main" val="241300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vert="horz" lIns="91440" tIns="45720" rIns="91440" bIns="45720" rtlCol="0" anchor="t">
            <a:noAutofit/>
          </a:bodyPr>
          <a:lstStyle/>
          <a:p>
            <a:pPr marL="0" lvl="0" indent="0" fontAlgn="base">
              <a:buNone/>
            </a:pPr>
            <a:r>
              <a:rPr lang="en-US" sz="2200" b="1" dirty="0"/>
              <a:t>19.  Allocation of Liability Risk</a:t>
            </a:r>
            <a:r>
              <a:rPr lang="en-US" sz="2200" dirty="0"/>
              <a:t>.  Each Participant is responsible for its own acts and omissions but not the acts and omissions of other Participants.  </a:t>
            </a:r>
          </a:p>
          <a:p>
            <a:pPr marL="0" lvl="0" indent="0" fontAlgn="base">
              <a:buNone/>
            </a:pPr>
            <a:endParaRPr lang="en-US" sz="2200" dirty="0"/>
          </a:p>
          <a:p>
            <a:pPr marL="0" lvl="0" indent="0" fontAlgn="base">
              <a:buNone/>
            </a:pPr>
            <a:r>
              <a:rPr lang="en-US" sz="2200" b="1" dirty="0"/>
              <a:t>20.  Representations and Warranties</a:t>
            </a:r>
            <a:r>
              <a:rPr lang="en-US" sz="2200" dirty="0"/>
              <a:t>:  </a:t>
            </a:r>
          </a:p>
          <a:p>
            <a:pPr lvl="1" fontAlgn="base"/>
            <a:r>
              <a:rPr lang="en-US" sz="2200" dirty="0"/>
              <a:t>Protected Health Information (PHI) may not be used in test data sets used for testing purposes.  </a:t>
            </a:r>
          </a:p>
          <a:p>
            <a:pPr lvl="1"/>
            <a:r>
              <a:rPr lang="en-US" sz="2200" dirty="0"/>
              <a:t>PHI must not be sent to the Coordinating Committee.  </a:t>
            </a:r>
            <a:endParaRPr lang="en-US" dirty="0"/>
          </a:p>
          <a:p>
            <a:pPr lvl="1" fontAlgn="base"/>
            <a:r>
              <a:rPr lang="en-US" sz="2200" dirty="0"/>
              <a:t>Participants represent that the data they transmit are an accurate representation of the data in their system at the time the data are transmitted. </a:t>
            </a:r>
          </a:p>
          <a:p>
            <a:pPr lvl="1"/>
            <a:r>
              <a:rPr lang="en-US" sz="2200" dirty="0">
                <a:ea typeface="Calibri"/>
                <a:cs typeface="Calibri"/>
              </a:rPr>
              <a:t>Participants warrant that they have the authority to transmit the information. </a:t>
            </a:r>
          </a:p>
          <a:p>
            <a:pPr marL="457200" indent="-457200">
              <a:buFont typeface="+mj-lt"/>
              <a:buAutoNum type="arabicPeriod" startAt="16"/>
            </a:pPr>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16</a:t>
            </a:fld>
            <a:endParaRPr lang="en-US" dirty="0"/>
          </a:p>
        </p:txBody>
      </p:sp>
    </p:spTree>
    <p:extLst>
      <p:ext uri="{BB962C8B-B14F-4D97-AF65-F5344CB8AC3E}">
        <p14:creationId xmlns:p14="http://schemas.microsoft.com/office/powerpoint/2010/main" val="277066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vert="horz" lIns="91440" tIns="45720" rIns="91440" bIns="45720" rtlCol="0" anchor="t">
            <a:noAutofit/>
          </a:bodyPr>
          <a:lstStyle/>
          <a:p>
            <a:pPr marL="57150" indent="0" fontAlgn="base">
              <a:buNone/>
            </a:pPr>
            <a:r>
              <a:rPr lang="en-US" sz="2200" b="1" dirty="0"/>
              <a:t>20.  Representations and Warranties </a:t>
            </a:r>
            <a:r>
              <a:rPr lang="en-US" sz="2200" dirty="0"/>
              <a:t>(continued):  </a:t>
            </a:r>
          </a:p>
          <a:p>
            <a:pPr lvl="1" fontAlgn="base"/>
            <a:r>
              <a:rPr lang="en-US" sz="2200" dirty="0"/>
              <a:t>Participants assert that they are not subject to a final order issued by a court, regulatory, or law enforcement organization that materially impacts their ability to fulfill their obligations under the DURSA.  In addition, Participants represent that they are not excluded, debarred, or ineligible for participating in federal contracts or grants. </a:t>
            </a:r>
            <a:endParaRPr lang="en-US" sz="2200" dirty="0">
              <a:ea typeface="Calibri"/>
              <a:cs typeface="Calibri"/>
            </a:endParaRPr>
          </a:p>
          <a:p>
            <a:pPr lvl="1" fontAlgn="base"/>
            <a:r>
              <a:rPr lang="en-US" sz="2200" dirty="0"/>
              <a:t>Participants do not guarantee clinical accuracy, content, or completeness of the messages transmitted.  Data transmitted do not include a full and complete medical record or history.  In addition, data transmitted are not a substitute for healthcare providers to obtain whatever information they deem necessary to properly treat patients.  Healthcare providers are accountable for treating patients.  Participants, by virtue of signing the DURSA, do not assume any role in the care of an individual. </a:t>
            </a:r>
          </a:p>
          <a:p>
            <a:pPr marL="857250" lvl="1" indent="-457200">
              <a:buFont typeface="+mj-lt"/>
              <a:buAutoNum type="arabicPeriod"/>
            </a:pPr>
            <a:endParaRPr lang="en-US" sz="2200"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17</a:t>
            </a:fld>
            <a:endParaRPr lang="en-US" dirty="0"/>
          </a:p>
        </p:txBody>
      </p:sp>
    </p:spTree>
    <p:extLst>
      <p:ext uri="{BB962C8B-B14F-4D97-AF65-F5344CB8AC3E}">
        <p14:creationId xmlns:p14="http://schemas.microsoft.com/office/powerpoint/2010/main" val="388211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p:txBody>
          <a:bodyPr>
            <a:noAutofit/>
          </a:bodyPr>
          <a:lstStyle/>
          <a:p>
            <a:pPr marL="57150" indent="0" fontAlgn="base">
              <a:buNone/>
            </a:pPr>
            <a:r>
              <a:rPr lang="en-US" sz="2200" b="1" dirty="0"/>
              <a:t>20.  Representations and Warranties </a:t>
            </a:r>
            <a:r>
              <a:rPr lang="en-US" sz="2200" dirty="0"/>
              <a:t>(continued):  </a:t>
            </a:r>
          </a:p>
          <a:p>
            <a:pPr lvl="1" fontAlgn="base"/>
            <a:r>
              <a:rPr lang="en-US" sz="2200" dirty="0"/>
              <a:t>Participants are not accountable for failure of carrier lines (e.g., third-party carriers for communications, Internet backbone, etc.) that are beyond the Participant’s control.  Data are provided “as is” and “as available,” without a warranty of their “fitness for a particular purpose.”  </a:t>
            </a:r>
          </a:p>
          <a:p>
            <a:pPr lvl="1" fontAlgn="base"/>
            <a:r>
              <a:rPr lang="en-US" sz="2200" dirty="0"/>
              <a:t>Participants are not liable for erroneous transmissions or loss of service resulting from communication failures by telecommunication service providers or other third parties. </a:t>
            </a:r>
          </a:p>
          <a:p>
            <a:pPr marL="857250" lvl="1" indent="-457200">
              <a:buFont typeface="+mj-lt"/>
              <a:buAutoNum type="arabicPeriod"/>
            </a:pPr>
            <a:endParaRPr lang="en-US" sz="2200"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18</a:t>
            </a:fld>
            <a:endParaRPr lang="en-US" dirty="0"/>
          </a:p>
        </p:txBody>
      </p:sp>
    </p:spTree>
    <p:extLst>
      <p:ext uri="{BB962C8B-B14F-4D97-AF65-F5344CB8AC3E}">
        <p14:creationId xmlns:p14="http://schemas.microsoft.com/office/powerpoint/2010/main" val="372955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26623"/>
            <a:ext cx="10972800" cy="4546350"/>
          </a:xfrm>
        </p:spPr>
        <p:txBody>
          <a:bodyPr vert="horz" lIns="91440" tIns="45720" rIns="91440" bIns="45720" rtlCol="0" anchor="t">
            <a:noAutofit/>
          </a:bodyPr>
          <a:lstStyle/>
          <a:p>
            <a:pPr marL="57150" indent="0" fontAlgn="base">
              <a:spcBef>
                <a:spcPts val="0"/>
              </a:spcBef>
              <a:buNone/>
            </a:pPr>
            <a:r>
              <a:rPr lang="en-US" sz="2200" b="1" dirty="0"/>
              <a:t>21.  Business Associate Agreement (BAA):</a:t>
            </a:r>
            <a:endParaRPr lang="en-US" sz="2200" dirty="0"/>
          </a:p>
          <a:p>
            <a:pPr lvl="1" fontAlgn="base">
              <a:spcBef>
                <a:spcPts val="0"/>
              </a:spcBef>
              <a:spcAft>
                <a:spcPts val="1200"/>
              </a:spcAft>
            </a:pPr>
            <a:r>
              <a:rPr lang="en-US" sz="2200" dirty="0"/>
              <a:t>The BAA template provided in section 14.02 is intended </a:t>
            </a:r>
            <a:r>
              <a:rPr lang="en-US" sz="2200" dirty="0">
                <a:solidFill>
                  <a:srgbClr val="2267B1"/>
                </a:solidFill>
              </a:rPr>
              <a:t>for use in the uncommon event that one Participant becomes the Business Associate of another Participant </a:t>
            </a:r>
            <a:r>
              <a:rPr lang="en-US" sz="2200" u="sng" dirty="0">
                <a:solidFill>
                  <a:schemeClr val="tx2"/>
                </a:solidFill>
              </a:rPr>
              <a:t>due to one Participant providing a service to another Participant</a:t>
            </a:r>
            <a:r>
              <a:rPr lang="en-US" sz="2200" dirty="0">
                <a:solidFill>
                  <a:schemeClr val="accent2"/>
                </a:solidFill>
              </a:rPr>
              <a:t> </a:t>
            </a:r>
            <a:r>
              <a:rPr lang="en-US" sz="2200" dirty="0"/>
              <a:t>who provides access to PHI.</a:t>
            </a:r>
          </a:p>
          <a:p>
            <a:pPr lvl="1" fontAlgn="base">
              <a:spcAft>
                <a:spcPts val="1200"/>
              </a:spcAft>
            </a:pPr>
            <a:r>
              <a:rPr lang="en-US" sz="2200" dirty="0"/>
              <a:t>The BAA template reduces the chance Participants get locked into a disagreement regarding use of respective business associate agreements.</a:t>
            </a:r>
          </a:p>
          <a:p>
            <a:pPr lvl="1" fontAlgn="base">
              <a:spcAft>
                <a:spcPts val="1200"/>
              </a:spcAft>
            </a:pPr>
            <a:r>
              <a:rPr lang="en-US" sz="2200" dirty="0"/>
              <a:t>Participants can propose the other Participant agree to change terms but may not insist upon adding components not required by HIPAA.</a:t>
            </a:r>
            <a:endParaRPr lang="en-US" sz="2200" dirty="0">
              <a:ea typeface="Calibri"/>
              <a:cs typeface="Calibri"/>
            </a:endParaRP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19</a:t>
            </a:fld>
            <a:endParaRPr lang="en-US" dirty="0"/>
          </a:p>
        </p:txBody>
      </p:sp>
      <p:sp>
        <p:nvSpPr>
          <p:cNvPr id="6" name="Rounded Rectangle 5"/>
          <p:cNvSpPr/>
          <p:nvPr/>
        </p:nvSpPr>
        <p:spPr>
          <a:xfrm>
            <a:off x="647590" y="5614677"/>
            <a:ext cx="10896820" cy="490265"/>
          </a:xfrm>
          <a:prstGeom prst="round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1600" dirty="0"/>
              <a:t>The DURSA’s BAA template might be used with another, specific  Participant, but </a:t>
            </a:r>
            <a:r>
              <a:rPr lang="en-US" sz="1600" u="sng" dirty="0"/>
              <a:t>not</a:t>
            </a:r>
            <a:r>
              <a:rPr lang="en-US" sz="1600" dirty="0"/>
              <a:t> with eHealth Exchange.</a:t>
            </a:r>
          </a:p>
        </p:txBody>
      </p:sp>
    </p:spTree>
    <p:extLst>
      <p:ext uri="{BB962C8B-B14F-4D97-AF65-F5344CB8AC3E}">
        <p14:creationId xmlns:p14="http://schemas.microsoft.com/office/powerpoint/2010/main" val="34986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787A-DA62-9D9F-99FB-0C8466932ECC}"/>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E965740E-19BB-21B3-80BC-A79E3C59E739}"/>
              </a:ext>
            </a:extLst>
          </p:cNvPr>
          <p:cNvSpPr>
            <a:spLocks noGrp="1"/>
          </p:cNvSpPr>
          <p:nvPr>
            <p:ph idx="1"/>
          </p:nvPr>
        </p:nvSpPr>
        <p:spPr/>
        <p:txBody>
          <a:bodyPr vert="horz" lIns="91440" tIns="45720" rIns="91440" bIns="45720" rtlCol="0" anchor="t">
            <a:normAutofit lnSpcReduction="10000"/>
          </a:bodyPr>
          <a:lstStyle/>
          <a:p>
            <a:pPr marL="457200" indent="-457200">
              <a:buFont typeface="+mj-lt"/>
              <a:buAutoNum type="arabicPeriod"/>
            </a:pPr>
            <a:r>
              <a:rPr lang="en-US" dirty="0"/>
              <a:t>DURSA Highlights</a:t>
            </a:r>
          </a:p>
          <a:p>
            <a:pPr marL="457200" indent="-457200">
              <a:buFont typeface="+mj-lt"/>
              <a:buAutoNum type="arabicPeriod"/>
            </a:pPr>
            <a:endParaRPr lang="en-US" dirty="0"/>
          </a:p>
          <a:p>
            <a:pPr marL="457200" indent="-457200">
              <a:buFont typeface="+mj-lt"/>
              <a:buAutoNum type="arabicPeriod"/>
            </a:pPr>
            <a:r>
              <a:rPr lang="en-US" dirty="0"/>
              <a:t>DURSA Frequently Asked Questions (FAQ)</a:t>
            </a:r>
          </a:p>
          <a:p>
            <a:pPr marL="457200" indent="-457200">
              <a:buFont typeface="+mj-lt"/>
              <a:buAutoNum type="arabicPeriod"/>
            </a:pPr>
            <a:endParaRPr lang="en-US" dirty="0"/>
          </a:p>
          <a:p>
            <a:pPr marL="457200" indent="-457200">
              <a:buFont typeface="+mj-lt"/>
              <a:buAutoNum type="arabicPeriod"/>
            </a:pPr>
            <a:r>
              <a:rPr lang="en-US" dirty="0"/>
              <a:t>How to Flow Down DURSA Provisions</a:t>
            </a:r>
          </a:p>
          <a:p>
            <a:pPr marL="457200" indent="-457200">
              <a:buFont typeface="+mj-lt"/>
              <a:buAutoNum type="arabicPeriod"/>
            </a:pPr>
            <a:endParaRPr lang="en-US" dirty="0"/>
          </a:p>
          <a:p>
            <a:pPr marL="457200" indent="-457200">
              <a:buFont typeface="+mj-lt"/>
              <a:buAutoNum type="arabicPeriod"/>
            </a:pPr>
            <a:r>
              <a:rPr lang="en-US" dirty="0"/>
              <a:t>DURSA Permitted Purposes and Crosswalk with eHealth Exchange Purpose of Use Codes</a:t>
            </a:r>
            <a:endParaRPr lang="en-US" dirty="0">
              <a:ea typeface="Calibri"/>
              <a:cs typeface="Calibri"/>
            </a:endParaRPr>
          </a:p>
          <a:p>
            <a:pPr marL="457200" indent="-457200">
              <a:buFont typeface="+mj-lt"/>
              <a:buAutoNum type="arabicPeriod"/>
            </a:pPr>
            <a:endParaRPr lang="en-US" dirty="0"/>
          </a:p>
          <a:p>
            <a:pPr marL="457200" indent="-457200">
              <a:buFont typeface="+mj-lt"/>
              <a:buAutoNum type="arabicPeriod"/>
            </a:pPr>
            <a:r>
              <a:rPr lang="en-US" dirty="0"/>
              <a:t>eHealth Exchange QHIN Participation and TEFCA Requirements </a:t>
            </a:r>
            <a:endParaRPr lang="en-US" dirty="0">
              <a:highlight>
                <a:srgbClr val="FFFF00"/>
              </a:highlight>
              <a:ea typeface="Calibri"/>
              <a:cs typeface="Calibri"/>
            </a:endParaRPr>
          </a:p>
        </p:txBody>
      </p:sp>
      <p:sp>
        <p:nvSpPr>
          <p:cNvPr id="4" name="Footer Placeholder 3">
            <a:extLst>
              <a:ext uri="{FF2B5EF4-FFF2-40B4-BE49-F238E27FC236}">
                <a16:creationId xmlns:a16="http://schemas.microsoft.com/office/drawing/2014/main" id="{38E87DA3-E5F3-6BAD-E030-378412A9D99E}"/>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a:extLst>
              <a:ext uri="{FF2B5EF4-FFF2-40B4-BE49-F238E27FC236}">
                <a16:creationId xmlns:a16="http://schemas.microsoft.com/office/drawing/2014/main" id="{7B9302E3-EF69-82D2-1386-EBF75B54542A}"/>
              </a:ext>
            </a:extLst>
          </p:cNvPr>
          <p:cNvSpPr>
            <a:spLocks noGrp="1"/>
          </p:cNvSpPr>
          <p:nvPr>
            <p:ph type="sldNum" sz="quarter" idx="4"/>
          </p:nvPr>
        </p:nvSpPr>
        <p:spPr/>
        <p:txBody>
          <a:bodyPr/>
          <a:lstStyle/>
          <a:p>
            <a:fld id="{110F2CD9-D4A6-D649-B317-3FECD8B02543}" type="slidenum">
              <a:rPr lang="en-US" smtClean="0"/>
              <a:pPr/>
              <a:t>2</a:t>
            </a:fld>
            <a:endParaRPr lang="en-US" dirty="0"/>
          </a:p>
        </p:txBody>
      </p:sp>
    </p:spTree>
    <p:extLst>
      <p:ext uri="{BB962C8B-B14F-4D97-AF65-F5344CB8AC3E}">
        <p14:creationId xmlns:p14="http://schemas.microsoft.com/office/powerpoint/2010/main" val="2269556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2:</a:t>
            </a:r>
          </a:p>
          <a:p>
            <a:pPr marL="0" indent="0">
              <a:buNone/>
            </a:pPr>
            <a:r>
              <a:rPr lang="en-US" sz="3200" b="1" dirty="0">
                <a:solidFill>
                  <a:schemeClr val="bg1"/>
                </a:solidFill>
              </a:rPr>
              <a:t>DURSA Frequently Asked Questions (FAQ)</a:t>
            </a:r>
          </a:p>
        </p:txBody>
      </p:sp>
    </p:spTree>
    <p:extLst>
      <p:ext uri="{BB962C8B-B14F-4D97-AF65-F5344CB8AC3E}">
        <p14:creationId xmlns:p14="http://schemas.microsoft.com/office/powerpoint/2010/main" val="317559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May I ask other Participants to demonstrate that they follow DURSA requirements and/or Applicable Law?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 Participant may </a:t>
            </a:r>
            <a:r>
              <a:rPr lang="en-US" b="1" dirty="0">
                <a:solidFill>
                  <a:schemeClr val="tx2"/>
                </a:solidFill>
              </a:rPr>
              <a:t>NOT</a:t>
            </a:r>
            <a:r>
              <a:rPr lang="en-US" dirty="0">
                <a:solidFill>
                  <a:schemeClr val="tx2"/>
                </a:solidFill>
              </a:rPr>
              <a:t> </a:t>
            </a:r>
            <a:r>
              <a:rPr lang="en-US" dirty="0"/>
              <a:t>require other Participants to provide proof of their adherence to DURSA or Applicable Law.  By signing the DURSA, each Participant already represents that each of its Transactions complies with the requirements of the DURSA and with Applicable Law.  Section 13 of the DURSA details these representations and embodies these core principles of trusted exchange.  </a:t>
            </a:r>
          </a:p>
          <a:p>
            <a:pPr marL="0" indent="0">
              <a:buNone/>
            </a:pPr>
            <a:endParaRPr lang="en-US" dirty="0"/>
          </a:p>
          <a:p>
            <a:pPr marL="0" indent="0">
              <a:buNone/>
            </a:pPr>
            <a:r>
              <a:rPr lang="en-US" dirty="0"/>
              <a:t>If a Participant has concerns that another Participant may not be complying with the DURSA and/or Applicable Law, the Participant should raise those concerns with the other Participant.  If informal communications with the other Participant do not alleviate the Participant’s concerns, the concern may be brought to the attention of eHealth Exchange management to facilitate further informal discussion and/or the Participant may initiate the Dispute Resolution Process.  However, the appropriate recourse is NOT for one Participant to require proof of DURSA and/or Applicable Law compliance from another Participant.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21</a:t>
            </a:fld>
            <a:endParaRPr lang="en-US" dirty="0"/>
          </a:p>
        </p:txBody>
      </p:sp>
    </p:spTree>
    <p:extLst>
      <p:ext uri="{BB962C8B-B14F-4D97-AF65-F5344CB8AC3E}">
        <p14:creationId xmlns:p14="http://schemas.microsoft.com/office/powerpoint/2010/main" val="426465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May I require other Participants follow my organization’s internal policies?  What about my state’s laws? </a:t>
            </a:r>
          </a:p>
        </p:txBody>
      </p:sp>
      <p:sp>
        <p:nvSpPr>
          <p:cNvPr id="3" name="Content Placeholder 2"/>
          <p:cNvSpPr>
            <a:spLocks noGrp="1"/>
          </p:cNvSpPr>
          <p:nvPr>
            <p:ph idx="1"/>
          </p:nvPr>
        </p:nvSpPr>
        <p:spPr/>
        <p:txBody>
          <a:bodyPr>
            <a:noAutofit/>
          </a:bodyPr>
          <a:lstStyle/>
          <a:p>
            <a:pPr marL="0" indent="0">
              <a:buNone/>
            </a:pPr>
            <a:r>
              <a:rPr lang="en-US" sz="2000" dirty="0"/>
              <a:t>A Participant may </a:t>
            </a:r>
            <a:r>
              <a:rPr lang="en-US" sz="2000" b="1" dirty="0">
                <a:solidFill>
                  <a:schemeClr val="tx2"/>
                </a:solidFill>
              </a:rPr>
              <a:t>NOT</a:t>
            </a:r>
            <a:r>
              <a:rPr lang="en-US" sz="2000" dirty="0">
                <a:solidFill>
                  <a:schemeClr val="tx2"/>
                </a:solidFill>
              </a:rPr>
              <a:t> </a:t>
            </a:r>
            <a:r>
              <a:rPr lang="en-US" sz="2000" dirty="0"/>
              <a:t>impose its laws or policies upon other Participants.  The DURSA requires that all Participants comply with the terms of the DURSA, as well as the eHealth Exchange Operating Policies and Procedures (“OPPs”).  Provided a Participant’s internal policies are not in conflict with the DURSA and/or OPPs, a Participant is free to maintain such policies on its own behalf but may not impose such policies upon other Participants.  </a:t>
            </a:r>
          </a:p>
          <a:p>
            <a:pPr marL="0" indent="0">
              <a:buNone/>
            </a:pPr>
            <a:endParaRPr lang="en-US" sz="2000" dirty="0"/>
          </a:p>
          <a:p>
            <a:pPr marL="0" indent="0">
              <a:buNone/>
            </a:pPr>
            <a:r>
              <a:rPr lang="en-US" sz="2000" dirty="0"/>
              <a:t>The DURSA requires each Participant to comply with Applicable Law, but </a:t>
            </a:r>
            <a:r>
              <a:rPr lang="en-US" sz="2000" b="1" dirty="0">
                <a:solidFill>
                  <a:schemeClr val="tx2"/>
                </a:solidFill>
              </a:rPr>
              <a:t>what is Applicable Law for one Participant may not be Applicable Law for another Participant</a:t>
            </a:r>
            <a:r>
              <a:rPr lang="en-US" sz="2000" dirty="0">
                <a:solidFill>
                  <a:schemeClr val="tx2"/>
                </a:solidFill>
              </a:rPr>
              <a:t>.  Because </a:t>
            </a:r>
            <a:r>
              <a:rPr lang="en-US" sz="2000" dirty="0"/>
              <a:t>many states have their own medical record privacy laws, the full scope of Applicable Law across all Participants will be different.  Part of the beauty of the DURSA is that it requires and permits each Participant to fully comply with its Applicable Law without requiring all Participants to comply with the laws of all 50 states, D.C., and U.S. territories.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22</a:t>
            </a:fld>
            <a:endParaRPr lang="en-US" dirty="0"/>
          </a:p>
        </p:txBody>
      </p:sp>
    </p:spTree>
    <p:extLst>
      <p:ext uri="{BB962C8B-B14F-4D97-AF65-F5344CB8AC3E}">
        <p14:creationId xmlns:p14="http://schemas.microsoft.com/office/powerpoint/2010/main" val="266011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873"/>
            <a:ext cx="10972800" cy="4816933"/>
          </a:xfrm>
        </p:spPr>
        <p:txBody>
          <a:bodyPr>
            <a:noAutofit/>
          </a:bodyPr>
          <a:lstStyle/>
          <a:p>
            <a:pPr marL="0" indent="0">
              <a:buNone/>
            </a:pPr>
            <a:r>
              <a:rPr lang="en-US" sz="1700" dirty="0"/>
              <a:t>Here is an example of how this situation could unfold:  </a:t>
            </a:r>
          </a:p>
          <a:p>
            <a:pPr marL="0" indent="0">
              <a:buNone/>
            </a:pPr>
            <a:endParaRPr lang="en-US" sz="1700" dirty="0"/>
          </a:p>
          <a:p>
            <a:pPr marL="0" indent="0">
              <a:buNone/>
            </a:pPr>
            <a:r>
              <a:rPr lang="en-US" sz="1700" dirty="0"/>
              <a:t>An individual has recently relocated from Virginia to Alaska.  The individual is HIV+ and was actively under the care of a physician for this condition while residing in Virginia.  The individual establishes a treatment relationship with a physician in Alaska to, among other things, manage the individual’s HIV.  Both the Virginia and Alaska physicians are part of networks that exchange electronic health information with Virginia and Alaska eHealth Exchange Participants.  The individual’s Alaska physician wants information from the individual’s former physician in Virginia about how the individual responded to a specific antiretroviral medication as part of the Alaska physician’s treatment of the individual.  The Alaska physician initiates a query through the Alaska network and, since it is an eHealth Exchange Participant, the query is routed to the Virginia physician via the Virginia network in which the Virginia physician participates.  </a:t>
            </a:r>
          </a:p>
          <a:p>
            <a:pPr marL="0" indent="0">
              <a:buNone/>
            </a:pPr>
            <a:endParaRPr lang="en-US" sz="1700" dirty="0"/>
          </a:p>
          <a:p>
            <a:pPr marL="0" indent="0">
              <a:buNone/>
            </a:pPr>
            <a:r>
              <a:rPr lang="en-US" sz="1700" dirty="0"/>
              <a:t>The Alaska eHealth Exchange Participant and the Virginia eHealth Exchange Participant are either Covered Entities themselves or Business Associates of the physician Covered Entities under HIPAA.  Therefore, HIPAA is Applicable Law for both the Alaska and Virginia eHealth Exchange Participants.  However, let’s assume that Virginia state law requires that an individual provide written authorization to the Virginia physician before the physician can disclose any HIV-related information, even if the reason for the disclosure is to help another physician provide treatment to the individual.  The Virginia law is not preempted by HIPAA because it is not in conflict with HIPAA by being more protective of the individual’s privacy.  Let’s assume that Alaska law simply tracks HIPAA and does not impose any additional protections for medical records that reveal an individual’s HIV status and related information.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23</a:t>
            </a:fld>
            <a:endParaRPr lang="en-US" dirty="0"/>
          </a:p>
        </p:txBody>
      </p:sp>
    </p:spTree>
    <p:extLst>
      <p:ext uri="{BB962C8B-B14F-4D97-AF65-F5344CB8AC3E}">
        <p14:creationId xmlns:p14="http://schemas.microsoft.com/office/powerpoint/2010/main" val="377611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873"/>
            <a:ext cx="10972800" cy="4816933"/>
          </a:xfrm>
        </p:spPr>
        <p:txBody>
          <a:bodyPr vert="horz" lIns="91440" tIns="45720" rIns="91440" bIns="45720" rtlCol="0" anchor="t">
            <a:noAutofit/>
          </a:bodyPr>
          <a:lstStyle/>
          <a:p>
            <a:pPr marL="0" indent="0">
              <a:buNone/>
            </a:pPr>
            <a:r>
              <a:rPr lang="en-US" sz="2000" dirty="0"/>
              <a:t>It is important to be clear that the Virginia requirement is state law that applies to the Virginia physician and is mandatory.  This is very different from a policy that an eHealth Exchange Participant might adopt to limit disclosure of electronic health information outside the Participant’s network.  It is appropriate for the Alaska physician to request the individual’s HIV information for treatment purposes, and this request can be sent via the eHealth Exchange to the Virginia physician.  However, Virginia law requires the Virginia physician to obtain the individual’s written authorization before the Virginia physician may disclose those records to the Alaska physician.  In other words, the query is valid since it is for a Permitted Purpose—Treatment—and the Alaska physician and the Alaska eHealth Exchange Participant have complied with HIPAA and Alaska law.  However, the Virginia physician is not permitted by law to disclose the HIV information unless the individual provides written authorization to the Virginia physician.  </a:t>
            </a:r>
          </a:p>
          <a:p>
            <a:pPr marL="0" indent="0">
              <a:buNone/>
            </a:pPr>
            <a:r>
              <a:rPr lang="en-US" sz="1200" dirty="0">
                <a:ea typeface="Calibri"/>
                <a:cs typeface="Calibri"/>
              </a:rPr>
              <a:t> </a:t>
            </a:r>
            <a:endParaRPr lang="en-US" sz="2000" dirty="0"/>
          </a:p>
          <a:p>
            <a:pPr marL="0" indent="0">
              <a:buNone/>
            </a:pPr>
            <a:r>
              <a:rPr lang="en-US" sz="2000" dirty="0"/>
              <a:t>The Virginia eHealth Exchange Participant may refuse to provide Message Content in response to the request from the Alaska eHealth Exchange Participant if the Virginia Participant does not have the patient’s written authorization for the disclosure because Virginia law prohibits disclosure of HIV-related information without such a written authorization.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24</a:t>
            </a:fld>
            <a:endParaRPr lang="en-US" dirty="0"/>
          </a:p>
        </p:txBody>
      </p:sp>
    </p:spTree>
    <p:extLst>
      <p:ext uri="{BB962C8B-B14F-4D97-AF65-F5344CB8AC3E}">
        <p14:creationId xmlns:p14="http://schemas.microsoft.com/office/powerpoint/2010/main" val="22787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873"/>
            <a:ext cx="10972800" cy="4816933"/>
          </a:xfrm>
        </p:spPr>
        <p:txBody>
          <a:bodyPr>
            <a:noAutofit/>
          </a:bodyPr>
          <a:lstStyle/>
          <a:p>
            <a:pPr marL="0" indent="0">
              <a:buNone/>
            </a:pPr>
            <a:r>
              <a:rPr lang="en-US" dirty="0"/>
              <a:t>Contrast that with a situation in which there is no state law that imposes requirements more stringent than HIPAA for the disclosure of HIV information, and the state HIE that serves as an eHealth Exchange Participant adopts a policy that imposes additional consent/authorization requirements on the disclosure of HIV-related information.  There may be many reasons that a Participant would adopt such a policy, but the key point is that it is not required by law.  Therefore, the Participant is not permitted to use the policy as a reason to refuse to provide HIV-related information that is requested by another eHealth Exchange Participant for a Permitted Purpose.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25</a:t>
            </a:fld>
            <a:endParaRPr lang="en-US" dirty="0"/>
          </a:p>
        </p:txBody>
      </p:sp>
    </p:spTree>
    <p:extLst>
      <p:ext uri="{BB962C8B-B14F-4D97-AF65-F5344CB8AC3E}">
        <p14:creationId xmlns:p14="http://schemas.microsoft.com/office/powerpoint/2010/main" val="154702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Recognizing that I request data for Treatment purposes from at least 1 other Participant, may I respond to Participant A but not Participant B? </a:t>
            </a:r>
          </a:p>
        </p:txBody>
      </p:sp>
      <p:sp>
        <p:nvSpPr>
          <p:cNvPr id="3" name="Content Placeholder 2"/>
          <p:cNvSpPr>
            <a:spLocks noGrp="1"/>
          </p:cNvSpPr>
          <p:nvPr>
            <p:ph idx="1"/>
          </p:nvPr>
        </p:nvSpPr>
        <p:spPr>
          <a:xfrm>
            <a:off x="609599" y="1893605"/>
            <a:ext cx="11189313" cy="4115201"/>
          </a:xfrm>
        </p:spPr>
        <p:txBody>
          <a:bodyPr>
            <a:noAutofit/>
          </a:bodyPr>
          <a:lstStyle/>
          <a:p>
            <a:pPr marL="0" indent="0">
              <a:buNone/>
            </a:pPr>
            <a:r>
              <a:rPr lang="en-US" sz="1700" b="1" dirty="0">
                <a:solidFill>
                  <a:schemeClr val="tx2"/>
                </a:solidFill>
              </a:rPr>
              <a:t>No</a:t>
            </a:r>
            <a:r>
              <a:rPr lang="en-US" sz="1700" dirty="0">
                <a:solidFill>
                  <a:schemeClr val="tx2"/>
                </a:solidFill>
              </a:rPr>
              <a:t>, Participants may </a:t>
            </a:r>
            <a:r>
              <a:rPr lang="en-US" sz="1700" b="1" dirty="0">
                <a:solidFill>
                  <a:schemeClr val="tx2"/>
                </a:solidFill>
              </a:rPr>
              <a:t>NOT</a:t>
            </a:r>
            <a:r>
              <a:rPr lang="en-US" sz="1700" dirty="0">
                <a:solidFill>
                  <a:schemeClr val="tx2"/>
                </a:solidFill>
              </a:rPr>
              <a:t> choose to whom they respond for purposes of Treatment.  If a Participant requests data for Treatment purposes from any Participant, it must respond to requests for Treatment purposes </a:t>
            </a:r>
            <a:r>
              <a:rPr lang="en-US" sz="1700" b="1" dirty="0">
                <a:solidFill>
                  <a:schemeClr val="tx2"/>
                </a:solidFill>
              </a:rPr>
              <a:t>from all Participants</a:t>
            </a:r>
            <a:r>
              <a:rPr lang="en-US" sz="1700" dirty="0">
                <a:solidFill>
                  <a:schemeClr val="tx2"/>
                </a:solidFill>
              </a:rPr>
              <a:t>.  This is referred to as the DURSA’s “Duty to Respond” (see Section 12.01), and it is a foundational principle of the eHealth Exchange.  </a:t>
            </a:r>
          </a:p>
          <a:p>
            <a:pPr marL="0" indent="0">
              <a:buNone/>
            </a:pPr>
            <a:endParaRPr lang="en-US" sz="1700" dirty="0">
              <a:solidFill>
                <a:schemeClr val="tx2"/>
              </a:solidFill>
            </a:endParaRPr>
          </a:p>
          <a:p>
            <a:pPr marL="0" indent="0">
              <a:buNone/>
            </a:pPr>
            <a:r>
              <a:rPr lang="en-US" sz="1700" dirty="0">
                <a:solidFill>
                  <a:schemeClr val="tx2"/>
                </a:solidFill>
              </a:rPr>
              <a:t>The Duty to Respond also includes a “null-response” obligation.  This means that the Participant must respond to all Treatment-based requests with either: (i) the information requested; or (ii) a standardized response that the information is not available (i.e., the Participant does not have and/or cannot locate the information requested) or that it cannot be exchanged (e.g., the information is subject to an individual’s restriction in accordance with 45 C.F.R. § 164.522).  </a:t>
            </a:r>
          </a:p>
          <a:p>
            <a:pPr marL="0" indent="0">
              <a:buNone/>
            </a:pPr>
            <a:endParaRPr lang="en-US" sz="1700" dirty="0">
              <a:solidFill>
                <a:schemeClr val="tx2"/>
              </a:solidFill>
            </a:endParaRPr>
          </a:p>
          <a:p>
            <a:pPr marL="0" indent="0">
              <a:buNone/>
            </a:pPr>
            <a:r>
              <a:rPr lang="en-US" sz="1700" b="1" dirty="0">
                <a:solidFill>
                  <a:schemeClr val="tx2"/>
                </a:solidFill>
              </a:rPr>
              <a:t>Participants cannot discriminate against other Participants when responding to Treatment requests</a:t>
            </a:r>
            <a:r>
              <a:rPr lang="en-US" sz="1700" dirty="0">
                <a:solidFill>
                  <a:schemeClr val="tx2"/>
                </a:solidFill>
              </a:rPr>
              <a:t>.  The Duty to Respond means that an eHealth Exchange Participant must respond in the same manner to all other Participants that request information for Treatment.  Any Participant requesting information for Treatment must still have appropriate legal authority to make the request, including valid consent or authorization if required by Applicable Law.  However, if a Participant that requests information for Treatment receives a Treatment-based request from another Participant, the Participant must respond under the Duty to Respond.  </a:t>
            </a:r>
            <a:r>
              <a:rPr lang="en-US" sz="1700" b="1" dirty="0">
                <a:solidFill>
                  <a:schemeClr val="tx2"/>
                </a:solidFill>
              </a:rPr>
              <a:t>A Participant cannot “pick and choose” the other Participants to which it will respond</a:t>
            </a:r>
            <a:r>
              <a:rPr lang="en-US" sz="1700" dirty="0">
                <a:solidFill>
                  <a:schemeClr val="tx2"/>
                </a:solidFill>
              </a:rPr>
              <a:t>.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26</a:t>
            </a:fld>
            <a:endParaRPr lang="en-US" dirty="0"/>
          </a:p>
        </p:txBody>
      </p:sp>
    </p:spTree>
    <p:extLst>
      <p:ext uri="{BB962C8B-B14F-4D97-AF65-F5344CB8AC3E}">
        <p14:creationId xmlns:p14="http://schemas.microsoft.com/office/powerpoint/2010/main" val="311739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After receiving data requested for Treatment purposes, are participants permitted to subsequently disclose that data to others for non-Treatment purposes?</a:t>
            </a:r>
          </a:p>
        </p:txBody>
      </p:sp>
      <p:sp>
        <p:nvSpPr>
          <p:cNvPr id="3" name="Content Placeholder 2"/>
          <p:cNvSpPr>
            <a:spLocks noGrp="1"/>
          </p:cNvSpPr>
          <p:nvPr>
            <p:ph idx="1"/>
          </p:nvPr>
        </p:nvSpPr>
        <p:spPr>
          <a:xfrm>
            <a:off x="609599" y="1893605"/>
            <a:ext cx="11189313" cy="4115201"/>
          </a:xfrm>
        </p:spPr>
        <p:txBody>
          <a:bodyPr vert="horz" lIns="91440" tIns="45720" rIns="91440" bIns="45720" rtlCol="0" anchor="t">
            <a:noAutofit/>
          </a:bodyPr>
          <a:lstStyle/>
          <a:p>
            <a:pPr marL="0" indent="0">
              <a:buNone/>
            </a:pPr>
            <a:r>
              <a:rPr lang="en-US" b="1" dirty="0">
                <a:solidFill>
                  <a:schemeClr val="tx2"/>
                </a:solidFill>
              </a:rPr>
              <a:t>Yes</a:t>
            </a:r>
            <a:r>
              <a:rPr lang="en-US" dirty="0">
                <a:solidFill>
                  <a:schemeClr val="tx2"/>
                </a:solidFill>
              </a:rPr>
              <a:t>,</a:t>
            </a:r>
            <a:r>
              <a:rPr lang="en-US" b="1" dirty="0">
                <a:solidFill>
                  <a:schemeClr val="tx2"/>
                </a:solidFill>
              </a:rPr>
              <a:t> </a:t>
            </a:r>
            <a:r>
              <a:rPr lang="en-US" dirty="0">
                <a:solidFill>
                  <a:schemeClr val="tx2"/>
                </a:solidFill>
              </a:rPr>
              <a:t>DURSA section 5.02 (Permitted Future Uses) generally permits Recipients to retain, use, and re-disclose Message Content in accordance with Applicable Law and the Recipient’s record retention policies and procedures.  </a:t>
            </a:r>
            <a:endParaRPr lang="en-US" dirty="0">
              <a:solidFill>
                <a:schemeClr val="tx2"/>
              </a:solidFill>
              <a:ea typeface="Calibri"/>
              <a:cs typeface="Calibri"/>
            </a:endParaRPr>
          </a:p>
          <a:p>
            <a:pPr marL="0" indent="0">
              <a:buNone/>
            </a:pPr>
            <a:endParaRPr lang="en-US" dirty="0">
              <a:solidFill>
                <a:schemeClr val="tx2"/>
              </a:solidFill>
              <a:ea typeface="Calibri"/>
              <a:cs typeface="Calibri"/>
            </a:endParaRPr>
          </a:p>
          <a:p>
            <a:pPr marL="0" indent="0">
              <a:buNone/>
            </a:pPr>
            <a:r>
              <a:rPr lang="en-US" dirty="0">
                <a:solidFill>
                  <a:schemeClr val="tx2"/>
                </a:solidFill>
              </a:rPr>
              <a:t>If the Recipient is a Participant that is a Business Associate of its Participant Users, such Participant may retain, use, and re-disclose Message Content in accordance with Applicable Law and the agreements between the Participant and its Participant Users. </a:t>
            </a:r>
            <a:endParaRPr lang="en-US" dirty="0">
              <a:solidFill>
                <a:schemeClr val="tx2"/>
              </a:solidFill>
              <a:ea typeface="Calibri"/>
              <a:cs typeface="Calibri"/>
            </a:endParaRP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27</a:t>
            </a:fld>
            <a:endParaRPr lang="en-US" dirty="0"/>
          </a:p>
        </p:txBody>
      </p:sp>
    </p:spTree>
    <p:extLst>
      <p:ext uri="{BB962C8B-B14F-4D97-AF65-F5344CB8AC3E}">
        <p14:creationId xmlns:p14="http://schemas.microsoft.com/office/powerpoint/2010/main" val="239808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3:</a:t>
            </a:r>
          </a:p>
          <a:p>
            <a:pPr marL="0" indent="0">
              <a:buNone/>
            </a:pPr>
            <a:r>
              <a:rPr lang="en-US" sz="3200" b="1" dirty="0">
                <a:solidFill>
                  <a:schemeClr val="bg1"/>
                </a:solidFill>
              </a:rPr>
              <a:t>How to Flow Down DURSA Provisions</a:t>
            </a:r>
          </a:p>
        </p:txBody>
      </p:sp>
    </p:spTree>
    <p:extLst>
      <p:ext uri="{BB962C8B-B14F-4D97-AF65-F5344CB8AC3E}">
        <p14:creationId xmlns:p14="http://schemas.microsoft.com/office/powerpoint/2010/main" val="299790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provisions of the DURSA must Participants flow down within their organization to their users?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Participant Users:</a:t>
            </a:r>
            <a:r>
              <a:rPr lang="en-US" dirty="0"/>
              <a:t> The 7 DURSA obligations listed below must be flowed down within a Participant’s organization to each of its Participant Users in one or more legally enforceable written documents.  These documents may take different forms depending on your organization and may include contracts, addenda, or company policies and procedures.</a:t>
            </a:r>
          </a:p>
          <a:p>
            <a:pPr marL="457200" indent="-457200">
              <a:buFont typeface="+mj-lt"/>
              <a:buAutoNum type="arabicPeriod"/>
            </a:pPr>
            <a:r>
              <a:rPr lang="en-US" dirty="0"/>
              <a:t>Comply with all Applicable Law (</a:t>
            </a:r>
            <a:r>
              <a:rPr lang="en-US" dirty="0">
                <a:hlinkClick r:id="rId2"/>
              </a:rPr>
              <a:t>DURSA</a:t>
            </a:r>
            <a:r>
              <a:rPr lang="en-US" dirty="0"/>
              <a:t> Section 15.04 (</a:t>
            </a:r>
            <a:r>
              <a:rPr lang="en-US" dirty="0" err="1"/>
              <a:t>i</a:t>
            </a:r>
            <a:r>
              <a:rPr lang="en-US" dirty="0"/>
              <a:t>))</a:t>
            </a:r>
          </a:p>
          <a:p>
            <a:pPr marL="457200" indent="-457200">
              <a:buFont typeface="+mj-lt"/>
              <a:buAutoNum type="arabicPeriod"/>
            </a:pPr>
            <a:r>
              <a:rPr lang="en-US" dirty="0"/>
              <a:t>Reasonably cooperate with your organization regarding any issues related to the DURSA (DURSA Section 15.04 (ii))</a:t>
            </a:r>
          </a:p>
          <a:p>
            <a:pPr marL="457200" indent="-457200">
              <a:buFont typeface="+mj-lt"/>
              <a:buAutoNum type="arabicPeriod"/>
            </a:pPr>
            <a:r>
              <a:rPr lang="en-US" dirty="0"/>
              <a:t>Only request, retrieve, and send data for a Permitted Purpose, as defined in the DURSA (DURSA Section 15.04 (iii))</a:t>
            </a:r>
          </a:p>
          <a:p>
            <a:pPr marL="457200" indent="-457200">
              <a:buFont typeface="+mj-lt"/>
              <a:buAutoNum type="arabicPeriod"/>
            </a:pPr>
            <a:r>
              <a:rPr lang="en-US" dirty="0"/>
              <a:t>Only use data received via eHealth Exchange in accordance with Applicable Law, consistent with your data retention policies, and subject to any other applicable terms and conditions set forth in the DURSA dealing with the use of Message Content (DURSA Section 15.04 (iv))</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70867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a:noAutofit/>
          </a:bodyPr>
          <a:lstStyle/>
          <a:p>
            <a:pPr marL="0" indent="0">
              <a:buNone/>
            </a:pPr>
            <a:r>
              <a:rPr lang="en-US" sz="3200" b="1" dirty="0">
                <a:solidFill>
                  <a:schemeClr val="bg1"/>
                </a:solidFill>
              </a:rPr>
              <a:t>Section 1:</a:t>
            </a:r>
          </a:p>
          <a:p>
            <a:pPr marL="0" indent="0">
              <a:buNone/>
            </a:pPr>
            <a:r>
              <a:rPr lang="en-US" sz="3200" b="1" dirty="0">
                <a:solidFill>
                  <a:schemeClr val="bg1"/>
                </a:solidFill>
              </a:rPr>
              <a:t>DURSA Highlights</a:t>
            </a:r>
          </a:p>
        </p:txBody>
      </p:sp>
    </p:spTree>
    <p:extLst>
      <p:ext uri="{BB962C8B-B14F-4D97-AF65-F5344CB8AC3E}">
        <p14:creationId xmlns:p14="http://schemas.microsoft.com/office/powerpoint/2010/main" val="36402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provisions of the DURSA must Participants flow down within their organization to their users?  [continued]</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US" dirty="0"/>
              <a:t>Report suspected and confirmed Adverse Security Events to your organization in a manner and timeframe that will allow you to fulfill your obligations for Adverse Security Event notification (DURSA Section 14.04 and 15.04 (v))</a:t>
            </a:r>
          </a:p>
          <a:p>
            <a:pPr marL="457200" indent="-457200">
              <a:buFont typeface="+mj-lt"/>
              <a:buAutoNum type="arabicPeriod" startAt="5"/>
            </a:pPr>
            <a:r>
              <a:rPr lang="en-US" dirty="0"/>
              <a:t>Refrain from disclosing any passwords, digital security certificates issued for use on the eHealth Exchange, or any other security measures issued by you or by the eHealth Exchange (DURSA Section 15.04 (vi))</a:t>
            </a:r>
          </a:p>
          <a:p>
            <a:pPr marL="457200" indent="-457200">
              <a:buFont typeface="+mj-lt"/>
              <a:buAutoNum type="arabicPeriod" startAt="5"/>
            </a:pPr>
            <a:r>
              <a:rPr lang="en-US" dirty="0"/>
              <a:t>Comply with any applicable Performance Specification(s) (DURSA Section 15.06)</a:t>
            </a:r>
          </a:p>
          <a:p>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104568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provisions of the DURSA must Participants flow down to their technology partners?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b="1" dirty="0"/>
              <a:t>Technology Partners: </a:t>
            </a:r>
            <a:r>
              <a:rPr lang="en-US" dirty="0"/>
              <a:t>To the extent a Participant uses technology partners in connection with the Transaction of Message Content, the 5 DURSA obligations listed below must be flowed-down to those technology partners in one or more legally enforceable written agreements.  </a:t>
            </a:r>
          </a:p>
          <a:p>
            <a:pPr marL="457200" indent="-457200">
              <a:buFont typeface="+mj-lt"/>
              <a:buAutoNum type="arabicPeriod"/>
            </a:pPr>
            <a:r>
              <a:rPr lang="en-US" dirty="0"/>
              <a:t>Comply with all Applicable Law (DURSA Section 15.05 (</a:t>
            </a:r>
            <a:r>
              <a:rPr lang="en-US" err="1"/>
              <a:t>i</a:t>
            </a:r>
            <a:r>
              <a:rPr lang="en-US" dirty="0"/>
              <a:t>))</a:t>
            </a:r>
          </a:p>
          <a:p>
            <a:pPr marL="457200" indent="-457200">
              <a:buFont typeface="+mj-lt"/>
              <a:buAutoNum type="arabicPeriod"/>
            </a:pPr>
            <a:r>
              <a:rPr lang="en-US"/>
              <a:t>Protect the privacy and security of any Message Content to which the technology partner(s) has/have </a:t>
            </a:r>
            <a:r>
              <a:rPr lang="en-US" dirty="0"/>
              <a:t>access (DURSA Section 15.05 (ii))</a:t>
            </a:r>
          </a:p>
          <a:p>
            <a:pPr marL="457200" indent="-457200">
              <a:buFont typeface="+mj-lt"/>
              <a:buAutoNum type="arabicPeriod"/>
            </a:pPr>
            <a:r>
              <a:rPr lang="en-US" dirty="0"/>
              <a:t>Report suspected and confirmed Adverse Security Events to your organization in a manner and timeframe that will allow you to fulfill your obligations for Adverse Security Event notification (DURSA Section 14.04 and 15.05 (iii))</a:t>
            </a:r>
          </a:p>
          <a:p>
            <a:pPr marL="457200" indent="-457200">
              <a:buFont typeface="+mj-lt"/>
              <a:buAutoNum type="arabicPeriod"/>
            </a:pPr>
            <a:r>
              <a:rPr lang="en-US" dirty="0"/>
              <a:t>Reasonably cooperate with other Participants, at your organization’s direction, regarding any issues related to the DURSA (DURSA Section 15.05 (iv))</a:t>
            </a:r>
          </a:p>
          <a:p>
            <a:pPr marL="457200" indent="-457200">
              <a:buFont typeface="+mj-lt"/>
              <a:buAutoNum type="arabicPeriod"/>
            </a:pPr>
            <a:r>
              <a:rPr lang="en-US" dirty="0"/>
              <a:t>Comply with any applicable Performance Specification(s) (DURSA Section 15.06)</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311719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provisions of the DURSA must Participants flow down to their participating organizations?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Participating Organizations:</a:t>
            </a:r>
            <a:r>
              <a:rPr lang="en-US" dirty="0"/>
              <a:t> To the extent a Participant allows other organizations to connect to the eHealth Exchange through the Participant, the 7 DURSA obligations listed below must be flowed down to those participating organizations in one or more legally enforceable written agreements.  </a:t>
            </a:r>
          </a:p>
          <a:p>
            <a:pPr marL="457200" indent="-457200">
              <a:buFont typeface="+mj-lt"/>
              <a:buAutoNum type="arabicPeriod"/>
            </a:pPr>
            <a:r>
              <a:rPr lang="en-US" dirty="0"/>
              <a:t>Comply with all Applicable Law (DURSA Section 15.04 (</a:t>
            </a:r>
            <a:r>
              <a:rPr lang="en-US" dirty="0" err="1"/>
              <a:t>i</a:t>
            </a:r>
            <a:r>
              <a:rPr lang="en-US" dirty="0"/>
              <a:t>))</a:t>
            </a:r>
          </a:p>
          <a:p>
            <a:pPr marL="457200" indent="-457200">
              <a:buFont typeface="+mj-lt"/>
              <a:buAutoNum type="arabicPeriod"/>
            </a:pPr>
            <a:r>
              <a:rPr lang="en-US" dirty="0"/>
              <a:t>Reasonably cooperate with your organization regarding any issues related to the DURSA (DURSA Section 15.04 (ii))</a:t>
            </a:r>
          </a:p>
          <a:p>
            <a:pPr marL="457200" indent="-457200">
              <a:buFont typeface="+mj-lt"/>
              <a:buAutoNum type="arabicPeriod"/>
            </a:pPr>
            <a:r>
              <a:rPr lang="en-US" dirty="0"/>
              <a:t>Only request, retrieve, and send data for a Permitted Purpose, as defined in the DURSA (DURSA Section 15.04 (iii))</a:t>
            </a:r>
          </a:p>
          <a:p>
            <a:pPr marL="457200" indent="-457200">
              <a:buFont typeface="+mj-lt"/>
              <a:buAutoNum type="arabicPeriod"/>
            </a:pPr>
            <a:r>
              <a:rPr lang="en-US" dirty="0"/>
              <a:t>Only use data received via eHealth Exchange in accordance with Applicable Law, consistent with your data retention policies, and subject to any other applicable terms and conditions set forth in the DURSA dealing with the use of Message Content (DURSA Section 15.04 (iv))</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1766942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provisions of the DURSA must Participants flow down to their participating organizations? [continued]</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US" dirty="0"/>
              <a:t>Report suspected and confirmed Adverse Security Events to your organization in a manner and timeframe that will allow you to fulfill your obligations for Adverse Security Event notification (DURSA Section 14.04 and 15.04 (v))</a:t>
            </a:r>
          </a:p>
          <a:p>
            <a:pPr marL="457200" indent="-457200">
              <a:buFont typeface="+mj-lt"/>
              <a:buAutoNum type="arabicPeriod" startAt="5"/>
            </a:pPr>
            <a:r>
              <a:rPr lang="en-US" dirty="0"/>
              <a:t>Refrain from disclosing any passwords, digital security certificates issued for use on the eHealth Exchange, or any other security measures issued by you or by the eHealth Exchange (DURSA Section 15.04 (vi))</a:t>
            </a:r>
          </a:p>
          <a:p>
            <a:pPr marL="457200" indent="-457200">
              <a:buFont typeface="+mj-lt"/>
              <a:buAutoNum type="arabicPeriod" startAt="5"/>
            </a:pPr>
            <a:r>
              <a:rPr lang="en-US" dirty="0"/>
              <a:t>Comply with any applicable Performance Specification(s) (DURSA Section 15.06)</a:t>
            </a:r>
          </a:p>
          <a:p>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160255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DURSA Flow-Down Best Practices and Additional Considerations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Best Practices: </a:t>
            </a:r>
          </a:p>
          <a:p>
            <a:r>
              <a:rPr lang="en-US" dirty="0"/>
              <a:t>No best practices for </a:t>
            </a:r>
            <a:r>
              <a:rPr lang="en-US" i="1" dirty="0"/>
              <a:t>how</a:t>
            </a:r>
            <a:r>
              <a:rPr lang="en-US" dirty="0"/>
              <a:t> to flow these DURSA provisions down can be referenced.</a:t>
            </a:r>
          </a:p>
          <a:p>
            <a:pPr lvl="1"/>
            <a:r>
              <a:rPr lang="en-US" dirty="0"/>
              <a:t>The DURSA is clear on the specific provisions that Participants are required to flow down, but the DURSA allows each Participant to decide how to meet this requirement.</a:t>
            </a:r>
          </a:p>
          <a:p>
            <a:r>
              <a:rPr lang="en-US" i="1" u="sng" dirty="0"/>
              <a:t>However</a:t>
            </a:r>
            <a:r>
              <a:rPr lang="en-US" dirty="0"/>
              <a:t>, the Participant may </a:t>
            </a:r>
            <a:r>
              <a:rPr lang="en-US" b="1" dirty="0"/>
              <a:t>not</a:t>
            </a:r>
            <a:r>
              <a:rPr lang="en-US" dirty="0"/>
              <a:t> simply require its customers to sign the DURSA as a way to flow down the required provisions.</a:t>
            </a:r>
          </a:p>
          <a:p>
            <a:pPr lvl="1"/>
            <a:r>
              <a:rPr lang="en-US" dirty="0"/>
              <a:t>The DURSA is a multi-party agreement between and among the eHealth Exchange Participants only.</a:t>
            </a:r>
          </a:p>
          <a:p>
            <a:pPr marL="0" indent="0">
              <a:buNone/>
            </a:pPr>
            <a:r>
              <a:rPr lang="en-US" dirty="0"/>
              <a:t>Additional Considerations:</a:t>
            </a:r>
          </a:p>
          <a:p>
            <a:r>
              <a:rPr lang="en-US" dirty="0"/>
              <a:t>eHealth Exchange Participants must carry through DURSA obligations to participating organizations or users who will use the Participant’s eHealth Exchange connection.</a:t>
            </a:r>
          </a:p>
          <a:p>
            <a:r>
              <a:rPr lang="en-US" dirty="0"/>
              <a:t>Any organization or individual who is able to access and either initiate or receive messages through </a:t>
            </a:r>
            <a:r>
              <a:rPr lang="en-US" b="1" dirty="0"/>
              <a:t>your</a:t>
            </a:r>
            <a:r>
              <a:rPr lang="en-US" dirty="0"/>
              <a:t> eHealth Exchange connection is held to the same standards in the DURSA, in order to maintain a chain of trust in the exchange.</a:t>
            </a:r>
          </a:p>
          <a:p>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©Copyright eHealth Exchange. All Rights Reserved. </a:t>
            </a:r>
            <a:endParaRPr kumimoji="0" lang="en-US" sz="900" b="0" i="0" u="none" strike="noStrike" kern="1200" cap="none" spc="0" normalizeH="0" baseline="0" noProof="0" dirty="0">
              <a:ln>
                <a:noFill/>
              </a:ln>
              <a:solidFill>
                <a:srgbClr val="2088BD"/>
              </a:solidFill>
              <a:effectLst/>
              <a:uLnTx/>
              <a:uFillTx/>
              <a:latin typeface="Calibri"/>
              <a:ea typeface="+mn-ea"/>
              <a:cs typeface="+mn-cs"/>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0F2CD9-D4A6-D649-B317-3FECD8B02543}" type="slidenum">
              <a:rPr kumimoji="0" lang="en-US" sz="1100" b="0" i="0" u="none" strike="noStrike" kern="1200" cap="none" spc="0" normalizeH="0" baseline="0" noProof="0" smtClean="0">
                <a:ln>
                  <a:noFill/>
                </a:ln>
                <a:solidFill>
                  <a:srgbClr val="2588B6"/>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2588B6"/>
              </a:solidFill>
              <a:effectLst/>
              <a:uLnTx/>
              <a:uFillTx/>
              <a:latin typeface="Calibri"/>
              <a:ea typeface="+mn-ea"/>
              <a:cs typeface="+mn-cs"/>
            </a:endParaRPr>
          </a:p>
        </p:txBody>
      </p:sp>
    </p:spTree>
    <p:extLst>
      <p:ext uri="{BB962C8B-B14F-4D97-AF65-F5344CB8AC3E}">
        <p14:creationId xmlns:p14="http://schemas.microsoft.com/office/powerpoint/2010/main" val="2623919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vert="horz" lIns="91440" tIns="45720" rIns="91440" bIns="45720" rtlCol="0" anchor="t">
            <a:noAutofit/>
          </a:bodyPr>
          <a:lstStyle/>
          <a:p>
            <a:pPr marL="0" indent="0">
              <a:buNone/>
            </a:pPr>
            <a:r>
              <a:rPr lang="en-US" sz="3200" b="1" dirty="0">
                <a:solidFill>
                  <a:schemeClr val="bg1"/>
                </a:solidFill>
              </a:rPr>
              <a:t>Section 4:</a:t>
            </a:r>
          </a:p>
          <a:p>
            <a:pPr marL="0" indent="0">
              <a:buNone/>
            </a:pPr>
            <a:r>
              <a:rPr lang="en-US" sz="3200" b="1" dirty="0">
                <a:solidFill>
                  <a:schemeClr val="bg1"/>
                </a:solidFill>
              </a:rPr>
              <a:t>DURSA Permitted Purposes &amp; </a:t>
            </a:r>
          </a:p>
          <a:p>
            <a:pPr marL="0" indent="0">
              <a:buNone/>
            </a:pPr>
            <a:r>
              <a:rPr lang="en-US" sz="3200" b="1">
                <a:solidFill>
                  <a:schemeClr val="bg1"/>
                </a:solidFill>
              </a:rPr>
              <a:t>Crosswalk with Purpose of </a:t>
            </a:r>
            <a:r>
              <a:rPr lang="en-US" sz="3200" b="1" dirty="0">
                <a:solidFill>
                  <a:schemeClr val="bg1"/>
                </a:solidFill>
              </a:rPr>
              <a:t>Use Codes</a:t>
            </a:r>
            <a:endParaRPr lang="en-US">
              <a:solidFill>
                <a:schemeClr val="bg1"/>
              </a:solidFill>
            </a:endParaRPr>
          </a:p>
        </p:txBody>
      </p:sp>
    </p:spTree>
    <p:extLst>
      <p:ext uri="{BB962C8B-B14F-4D97-AF65-F5344CB8AC3E}">
        <p14:creationId xmlns:p14="http://schemas.microsoft.com/office/powerpoint/2010/main" val="2112986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Background</a:t>
            </a:r>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1"/>
          </p:nvPr>
        </p:nvSpPr>
        <p:spPr>
          <a:xfrm>
            <a:off x="609600" y="1981200"/>
            <a:ext cx="10972800" cy="4489174"/>
          </a:xfrm>
        </p:spPr>
        <p:txBody>
          <a:bodyPr vert="horz" lIns="91440" tIns="45720" rIns="91440" bIns="45720" rtlCol="0" anchor="t">
            <a:normAutofit/>
          </a:bodyPr>
          <a:lstStyle/>
          <a:p>
            <a:pPr marL="0" indent="0">
              <a:buNone/>
            </a:pPr>
            <a:r>
              <a:rPr lang="en-US" sz="2000" dirty="0"/>
              <a:t>Some of the Purpose of Use Codes approved by the </a:t>
            </a:r>
            <a:r>
              <a:rPr lang="en-US" dirty="0"/>
              <a:t>Coordinating Committee</a:t>
            </a:r>
            <a:r>
              <a:rPr lang="en-US" sz="2000" dirty="0"/>
              <a:t> via the Authorization Framework v3.0 on June 27, 2011</a:t>
            </a:r>
            <a:r>
              <a:rPr lang="en-US" dirty="0"/>
              <a:t> (required) and Authorization Framework v4.0 on June 18, 2024 (optional)</a:t>
            </a:r>
            <a:r>
              <a:rPr lang="en-US" sz="2000" dirty="0"/>
              <a:t> may be allowed under more than one DURSA Permitted Purpose depending on the User/Participant.</a:t>
            </a:r>
          </a:p>
          <a:p>
            <a:pPr marL="0" indent="0">
              <a:buNone/>
            </a:pPr>
            <a:endParaRPr lang="en-US" sz="2000" dirty="0"/>
          </a:p>
          <a:p>
            <a:pPr marL="0" indent="0">
              <a:buNone/>
            </a:pPr>
            <a:r>
              <a:rPr lang="en-US" sz="2000" dirty="0" err="1"/>
              <a:t>Carequality</a:t>
            </a:r>
            <a:r>
              <a:rPr lang="en-US" sz="2000" dirty="0"/>
              <a:t> Permitted Purposes are defined in the </a:t>
            </a:r>
            <a:r>
              <a:rPr lang="en-US" sz="2000" dirty="0" err="1"/>
              <a:t>Carequality</a:t>
            </a:r>
            <a:r>
              <a:rPr lang="en-US" sz="2000" dirty="0"/>
              <a:t> Framework Policies</a:t>
            </a:r>
            <a:r>
              <a:rPr lang="en-US" dirty="0"/>
              <a:t>.</a:t>
            </a:r>
            <a:endParaRPr lang="en-US" sz="2000" dirty="0">
              <a:ea typeface="Calibri"/>
              <a:cs typeface="Calibri"/>
            </a:endParaRPr>
          </a:p>
          <a:p>
            <a:pPr marL="0" indent="0">
              <a:buNone/>
            </a:pPr>
            <a:endParaRPr lang="en-US" sz="2000" dirty="0"/>
          </a:p>
          <a:p>
            <a:pPr marL="0" indent="0">
              <a:buNone/>
            </a:pPr>
            <a:r>
              <a:rPr lang="en-US" sz="2000" dirty="0"/>
              <a:t>TEFCA Permitted Purposes are defined in the RCE Exchange </a:t>
            </a:r>
            <a:r>
              <a:rPr lang="en-US" dirty="0"/>
              <a:t>Purposes</a:t>
            </a:r>
            <a:r>
              <a:rPr lang="en-US" sz="2000" dirty="0"/>
              <a:t> SOP.</a:t>
            </a:r>
            <a:endParaRPr lang="en-US" sz="2000" dirty="0">
              <a:ea typeface="Calibri"/>
              <a:cs typeface="Calibri"/>
            </a:endParaRPr>
          </a:p>
          <a:p>
            <a:pPr marL="0" indent="0">
              <a:buNone/>
            </a:pPr>
            <a:endParaRPr lang="en-US" sz="2000" dirty="0"/>
          </a:p>
          <a:p>
            <a:pPr marL="979170" lvl="1" indent="-457200"/>
            <a:endParaRPr lang="en-US" sz="1800" b="1" dirty="0">
              <a:ea typeface="Calibri"/>
              <a:cs typeface="Calibri"/>
            </a:endParaRPr>
          </a:p>
          <a:p>
            <a:pPr marL="521970" lvl="1" indent="0">
              <a:buNone/>
            </a:pPr>
            <a:endParaRPr lang="en-US" sz="1800" b="1" dirty="0">
              <a:ea typeface="Calibri"/>
              <a:cs typeface="Calibri"/>
            </a:endParaRPr>
          </a:p>
        </p:txBody>
      </p:sp>
      <p:sp>
        <p:nvSpPr>
          <p:cNvPr id="2" name="Slide Number Placeholder 4">
            <a:extLst>
              <a:ext uri="{FF2B5EF4-FFF2-40B4-BE49-F238E27FC236}">
                <a16:creationId xmlns:a16="http://schemas.microsoft.com/office/drawing/2014/main" id="{111E4F55-9849-A2D5-FE12-7A0000F88076}"/>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36</a:t>
            </a:fld>
            <a:endParaRPr lang="en-US" sz="1100" dirty="0"/>
          </a:p>
        </p:txBody>
      </p:sp>
      <p:sp>
        <p:nvSpPr>
          <p:cNvPr id="3" name="Footer Placeholder 3">
            <a:extLst>
              <a:ext uri="{FF2B5EF4-FFF2-40B4-BE49-F238E27FC236}">
                <a16:creationId xmlns:a16="http://schemas.microsoft.com/office/drawing/2014/main" id="{EE94317D-FF4E-733E-5F64-E37017B3AA9F}"/>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308500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C0AC4B69-529C-3414-47D2-CC3CA96A1A01}"/>
              </a:ext>
            </a:extLst>
          </p:cNvPr>
          <p:cNvSpPr>
            <a:spLocks noGrp="1"/>
          </p:cNvSpPr>
          <p:nvPr>
            <p:ph idx="12"/>
          </p:nvPr>
        </p:nvSpPr>
        <p:spPr/>
        <p:txBody>
          <a:bodyPr/>
          <a:lstStyle/>
          <a:p>
            <a:pPr marL="522288" lvl="1" indent="0">
              <a:buNone/>
            </a:pPr>
            <a:endParaRPr lang="en-US" sz="1800" dirty="0"/>
          </a:p>
          <a:p>
            <a:pPr marL="522288" lvl="1" indent="0">
              <a:buNone/>
            </a:pPr>
            <a:endParaRPr lang="en-US" sz="1800" dirty="0"/>
          </a:p>
        </p:txBody>
      </p:sp>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10 DURSA Permitted Purposes</a:t>
            </a:r>
            <a:endParaRPr lang="en-US" sz="2400" dirty="0"/>
          </a:p>
        </p:txBody>
      </p:sp>
      <p:sp>
        <p:nvSpPr>
          <p:cNvPr id="6" name="Content Placeholder 1">
            <a:extLst>
              <a:ext uri="{FF2B5EF4-FFF2-40B4-BE49-F238E27FC236}">
                <a16:creationId xmlns:a16="http://schemas.microsoft.com/office/drawing/2014/main" id="{57E7FEA1-7EAA-E04E-789C-2156D627B43E}"/>
              </a:ext>
            </a:extLst>
          </p:cNvPr>
          <p:cNvSpPr txBox="1">
            <a:spLocks/>
          </p:cNvSpPr>
          <p:nvPr/>
        </p:nvSpPr>
        <p:spPr>
          <a:xfrm>
            <a:off x="274320" y="1845425"/>
            <a:ext cx="5689427" cy="4706723"/>
          </a:xfrm>
          <a:prstGeom prst="rect">
            <a:avLst/>
          </a:prstGeom>
          <a:ln>
            <a:solidFill>
              <a:schemeClr val="accent1"/>
            </a:solidFill>
          </a:ln>
        </p:spPr>
        <p:txBody>
          <a:bodyPr vert="horz" lIns="91440" tIns="45720" rIns="91440" bIns="45720" rtlCol="0">
            <a:noAutofit/>
          </a:bodyPr>
          <a:lstStyle>
            <a:lvl1pPr marL="236538" indent="-2365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1800" dirty="0"/>
              <a:t>Treatment</a:t>
            </a:r>
          </a:p>
          <a:p>
            <a:pPr marL="457200" indent="-457200">
              <a:buFont typeface="+mj-lt"/>
              <a:buAutoNum type="arabicPeriod"/>
            </a:pPr>
            <a:endParaRPr lang="en-US" sz="1800" dirty="0"/>
          </a:p>
          <a:p>
            <a:pPr marL="457200" indent="-457200">
              <a:buFont typeface="+mj-lt"/>
              <a:buAutoNum type="arabicPeriod"/>
            </a:pPr>
            <a:r>
              <a:rPr lang="en-US" sz="1800" dirty="0"/>
              <a:t>Payment</a:t>
            </a:r>
          </a:p>
          <a:p>
            <a:pPr marL="457200" indent="-457200">
              <a:buFont typeface="+mj-lt"/>
              <a:buAutoNum type="arabicPeriod"/>
            </a:pPr>
            <a:endParaRPr lang="en-US" sz="1800" dirty="0"/>
          </a:p>
          <a:p>
            <a:pPr marL="457200" indent="-457200">
              <a:buFont typeface="+mj-lt"/>
              <a:buAutoNum type="arabicPeriod"/>
            </a:pPr>
            <a:r>
              <a:rPr lang="en-US" sz="1800" dirty="0"/>
              <a:t>Health Care Operations</a:t>
            </a:r>
          </a:p>
          <a:p>
            <a:pPr marL="457200" indent="-457200">
              <a:buFont typeface="+mj-lt"/>
              <a:buAutoNum type="arabicPeriod"/>
            </a:pPr>
            <a:endParaRPr lang="en-US" sz="1800" dirty="0"/>
          </a:p>
          <a:p>
            <a:pPr marL="457200" indent="-457200">
              <a:buFont typeface="+mj-lt"/>
              <a:buAutoNum type="arabicPeriod"/>
            </a:pPr>
            <a:r>
              <a:rPr lang="en-US" sz="1800" dirty="0"/>
              <a:t>Public health activities and reporting</a:t>
            </a:r>
          </a:p>
          <a:p>
            <a:pPr marL="457200" indent="-457200">
              <a:buFont typeface="+mj-lt"/>
              <a:buAutoNum type="arabicPeriod"/>
            </a:pPr>
            <a:endParaRPr lang="en-US" sz="1800" dirty="0"/>
          </a:p>
          <a:p>
            <a:pPr marL="457200" indent="-457200">
              <a:buFont typeface="+mj-lt"/>
              <a:buAutoNum type="arabicPeriod"/>
            </a:pPr>
            <a:r>
              <a:rPr lang="en-US" sz="1800" dirty="0"/>
              <a:t>Authorization based disclosures as defined by HIPAA</a:t>
            </a:r>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11">
            <a:extLst>
              <a:ext uri="{FF2B5EF4-FFF2-40B4-BE49-F238E27FC236}">
                <a16:creationId xmlns:a16="http://schemas.microsoft.com/office/drawing/2014/main" id="{E6529AD7-2583-99D8-3FCE-253E90D09836}"/>
              </a:ext>
            </a:extLst>
          </p:cNvPr>
          <p:cNvSpPr txBox="1">
            <a:spLocks/>
          </p:cNvSpPr>
          <p:nvPr/>
        </p:nvSpPr>
        <p:spPr>
          <a:xfrm>
            <a:off x="6322644" y="1845426"/>
            <a:ext cx="5447597" cy="4706723"/>
          </a:xfrm>
          <a:prstGeom prst="rect">
            <a:avLst/>
          </a:prstGeom>
          <a:ln>
            <a:solidFill>
              <a:srgbClr val="156082"/>
            </a:solidFill>
          </a:ln>
        </p:spPr>
        <p:txBody>
          <a:bodyPr vert="horz" lIns="91440" tIns="45720" rIns="91440" bIns="45720" rtlCol="0" anchor="t">
            <a:noAutofit/>
          </a:bodyPr>
          <a:lstStyle>
            <a:lvl1pPr marL="236538" indent="-236538"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200"/>
              </a:spcAft>
              <a:buClr>
                <a:schemeClr val="bg2"/>
              </a:buClr>
              <a:buSzTx/>
              <a:buFont typeface="+mj-lt"/>
              <a:buAutoNum type="arabicPeriod" startAt="6"/>
              <a:tabLst/>
              <a:defRPr/>
            </a:pPr>
            <a:r>
              <a:rPr kumimoji="0" lang="en-US" sz="1800" b="0" i="0" u="none" strike="noStrike" kern="1200" cap="none" spc="0" normalizeH="0" baseline="0" noProof="0" dirty="0">
                <a:ln>
                  <a:noFill/>
                </a:ln>
                <a:solidFill>
                  <a:srgbClr val="000000"/>
                </a:solidFill>
                <a:effectLst/>
                <a:uLnTx/>
                <a:uFillTx/>
                <a:ea typeface="+mn-ea"/>
                <a:cs typeface="+mn-cs"/>
              </a:rPr>
              <a:t>Transaction of Message Content related to value-based payment models, alternative payment arrangements or financial sharing models of any nature.</a:t>
            </a:r>
          </a:p>
          <a:p>
            <a:pPr marL="342900" marR="0" lvl="0" indent="-342900" algn="l" defTabSz="914400" rtl="0" eaLnBrk="1" fontAlgn="auto" latinLnBrk="0" hangingPunct="1">
              <a:lnSpc>
                <a:spcPct val="100000"/>
              </a:lnSpc>
              <a:spcBef>
                <a:spcPts val="0"/>
              </a:spcBef>
              <a:spcAft>
                <a:spcPts val="1200"/>
              </a:spcAft>
              <a:buClr>
                <a:schemeClr val="bg2"/>
              </a:buClr>
              <a:buSzTx/>
              <a:buFont typeface="+mj-lt"/>
              <a:buAutoNum type="arabicPeriod" startAt="6"/>
              <a:tabLst/>
              <a:defRPr/>
            </a:pPr>
            <a:r>
              <a:rPr kumimoji="0" lang="en-US" sz="1800" b="0" i="0" u="none" strike="noStrike" kern="1200" cap="none" spc="0" normalizeH="0" baseline="0" noProof="0" dirty="0">
                <a:ln>
                  <a:noFill/>
                </a:ln>
                <a:solidFill>
                  <a:srgbClr val="000000"/>
                </a:solidFill>
                <a:effectLst/>
                <a:uLnTx/>
                <a:uFillTx/>
                <a:ea typeface="+mn-ea"/>
                <a:cs typeface="+mn-cs"/>
              </a:rPr>
              <a:t>Transaction of Message Content for certain specialized government functions necessary to fulfill an agency’s statutory obligations</a:t>
            </a:r>
          </a:p>
          <a:p>
            <a:pPr marL="342900" marR="0" lvl="0" indent="-342900" algn="l" defTabSz="914400" rtl="0" eaLnBrk="1" fontAlgn="auto" latinLnBrk="0" hangingPunct="1">
              <a:lnSpc>
                <a:spcPct val="90000"/>
              </a:lnSpc>
              <a:spcBef>
                <a:spcPts val="0"/>
              </a:spcBef>
              <a:spcAft>
                <a:spcPts val="1200"/>
              </a:spcAft>
              <a:buClr>
                <a:schemeClr val="bg2"/>
              </a:buClr>
              <a:buSzTx/>
              <a:buFont typeface="+mj-lt"/>
              <a:buAutoNum type="arabicPeriod" startAt="6"/>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Any purpose to demonstrate meaningful use of certified EHR technology</a:t>
            </a:r>
          </a:p>
          <a:p>
            <a:pPr marL="342900" marR="0" lvl="0" indent="-342900" algn="l" defTabSz="914400" rtl="0" eaLnBrk="1" fontAlgn="auto" latinLnBrk="0" hangingPunct="1">
              <a:lnSpc>
                <a:spcPct val="90000"/>
              </a:lnSpc>
              <a:spcBef>
                <a:spcPts val="0"/>
              </a:spcBef>
              <a:spcAft>
                <a:spcPts val="1200"/>
              </a:spcAft>
              <a:buClr>
                <a:schemeClr val="bg2"/>
              </a:buClr>
              <a:buSzTx/>
              <a:buFont typeface="+mj-lt"/>
              <a:buAutoNum type="arabicPeriod" startAt="6"/>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Transaction of Message Content in support of an  individual’s right to access their health information</a:t>
            </a:r>
          </a:p>
          <a:p>
            <a:pPr marL="342900" indent="-342900">
              <a:spcBef>
                <a:spcPts val="0"/>
              </a:spcBef>
              <a:spcAft>
                <a:spcPts val="1200"/>
              </a:spcAft>
              <a:buClr>
                <a:schemeClr val="bg2"/>
              </a:buClr>
              <a:buFont typeface="+mj-lt"/>
              <a:buAutoNum type="arabicPeriod" startAt="6"/>
              <a:defRPr/>
            </a:pPr>
            <a:r>
              <a:rPr kumimoji="0" lang="en-US" sz="1800" b="0" i="0" u="none" strike="noStrike" kern="1200" cap="none" spc="0" normalizeH="0" baseline="0" noProof="0" dirty="0">
                <a:ln>
                  <a:noFill/>
                </a:ln>
                <a:solidFill>
                  <a:sysClr val="windowText" lastClr="000000"/>
                </a:solidFill>
                <a:effectLst/>
                <a:uLnTx/>
                <a:uFillTx/>
                <a:ea typeface="+mn-ea"/>
                <a:cs typeface="+mn-cs"/>
              </a:rPr>
              <a:t>Permitted Purposes permitted by </a:t>
            </a:r>
            <a:r>
              <a:rPr kumimoji="0" lang="en-US" sz="1800" b="0" i="0" u="none" strike="noStrike" kern="1200" cap="none" spc="0" normalizeH="0" baseline="0" noProof="0" dirty="0" err="1">
                <a:ln>
                  <a:noFill/>
                </a:ln>
                <a:solidFill>
                  <a:sysClr val="windowText" lastClr="000000"/>
                </a:solidFill>
                <a:effectLst/>
                <a:uLnTx/>
                <a:uFillTx/>
                <a:ea typeface="+mn-ea"/>
                <a:cs typeface="+mn-cs"/>
              </a:rPr>
              <a:t>Carequality</a:t>
            </a:r>
            <a:r>
              <a:rPr kumimoji="0" lang="en-US" sz="1800" b="0" i="0" u="none" strike="noStrike" kern="1200" cap="none" spc="0" normalizeH="0" baseline="0" noProof="0" dirty="0">
                <a:ln>
                  <a:noFill/>
                </a:ln>
                <a:solidFill>
                  <a:sysClr val="windowText" lastClr="000000"/>
                </a:solidFill>
                <a:effectLst/>
                <a:uLnTx/>
                <a:uFillTx/>
                <a:ea typeface="+mn-ea"/>
                <a:cs typeface="+mn-cs"/>
              </a:rPr>
              <a:t>, and TEFCA (see </a:t>
            </a:r>
            <a:r>
              <a:rPr lang="en-US" sz="1800" dirty="0">
                <a:solidFill>
                  <a:sysClr val="windowText" lastClr="000000"/>
                </a:solidFill>
              </a:rPr>
              <a:t>next-to-last</a:t>
            </a:r>
            <a:r>
              <a:rPr kumimoji="0" lang="en-US" sz="1800" b="0" i="0" u="none" strike="noStrike" kern="1200" cap="none" spc="0" normalizeH="0" baseline="0" noProof="0" dirty="0">
                <a:ln>
                  <a:noFill/>
                </a:ln>
                <a:solidFill>
                  <a:sysClr val="windowText" lastClr="000000"/>
                </a:solidFill>
                <a:effectLst/>
                <a:uLnTx/>
                <a:uFillTx/>
                <a:ea typeface="+mn-ea"/>
                <a:cs typeface="+mn-cs"/>
              </a:rPr>
              <a:t> </a:t>
            </a:r>
            <a:r>
              <a:rPr lang="en-US" sz="1800" dirty="0">
                <a:solidFill>
                  <a:sysClr val="windowText" lastClr="000000"/>
                </a:solidFill>
              </a:rPr>
              <a:t>slide</a:t>
            </a:r>
            <a:r>
              <a:rPr kumimoji="0" lang="en-US" sz="1800" b="0" i="0" u="none" strike="noStrike" kern="1200" cap="none" spc="0" normalizeH="0" baseline="0" noProof="0" dirty="0">
                <a:ln>
                  <a:noFill/>
                </a:ln>
                <a:solidFill>
                  <a:sysClr val="windowText" lastClr="000000"/>
                </a:solidFill>
                <a:effectLst/>
                <a:uLnTx/>
                <a:uFillTx/>
                <a:ea typeface="+mn-ea"/>
                <a:cs typeface="+mn-cs"/>
              </a:rPr>
              <a:t> in this section)</a:t>
            </a:r>
            <a:endParaRPr lang="en-US" sz="1800" b="0" i="0" u="none" strike="noStrike" kern="1200" cap="none" spc="0" normalizeH="0" baseline="0" noProof="0" dirty="0">
              <a:ln>
                <a:noFill/>
              </a:ln>
              <a:solidFill>
                <a:sysClr val="windowText" lastClr="000000"/>
              </a:solidFill>
              <a:effectLst/>
              <a:uLnTx/>
              <a:uFillTx/>
              <a:ea typeface="Calibri"/>
              <a:cs typeface="Calibri"/>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6"/>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2" name="Slide Number Placeholder 4">
            <a:extLst>
              <a:ext uri="{FF2B5EF4-FFF2-40B4-BE49-F238E27FC236}">
                <a16:creationId xmlns:a16="http://schemas.microsoft.com/office/drawing/2014/main" id="{D4941A0B-1B5E-76E9-ACD9-ECFE5EE0F940}"/>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37</a:t>
            </a:fld>
            <a:endParaRPr lang="en-US" sz="1100" dirty="0"/>
          </a:p>
        </p:txBody>
      </p:sp>
    </p:spTree>
    <p:extLst>
      <p:ext uri="{BB962C8B-B14F-4D97-AF65-F5344CB8AC3E}">
        <p14:creationId xmlns:p14="http://schemas.microsoft.com/office/powerpoint/2010/main" val="333270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Required Responses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1"/>
          </p:nvPr>
        </p:nvSpPr>
        <p:spPr>
          <a:xfrm>
            <a:off x="609600" y="1981200"/>
            <a:ext cx="10972800" cy="4489174"/>
          </a:xfrm>
        </p:spPr>
        <p:txBody>
          <a:bodyPr vert="horz" lIns="91440" tIns="45720" rIns="91440" bIns="45720" rtlCol="0" anchor="t">
            <a:normAutofit/>
          </a:bodyPr>
          <a:lstStyle/>
          <a:p>
            <a:pPr marL="457200" indent="-457200">
              <a:buFont typeface="+mj-lt"/>
              <a:buAutoNum type="arabicPeriod"/>
            </a:pPr>
            <a:r>
              <a:rPr lang="en-US" sz="2000"/>
              <a:t>Per DURSA 12.01, </a:t>
            </a:r>
            <a:r>
              <a:rPr lang="en-US"/>
              <a:t>Participants that initiate</a:t>
            </a:r>
            <a:r>
              <a:rPr lang="en-US" sz="2000"/>
              <a:t> </a:t>
            </a:r>
            <a:r>
              <a:rPr lang="en-US"/>
              <a:t>queries </a:t>
            </a:r>
            <a:r>
              <a:rPr lang="en-US" sz="2000"/>
              <a:t>for Treatment</a:t>
            </a:r>
            <a:r>
              <a:rPr lang="en-US"/>
              <a:t> (or allow their Participant Users to do so)</a:t>
            </a:r>
            <a:r>
              <a:rPr lang="en-US" sz="2000"/>
              <a:t> </a:t>
            </a:r>
            <a:r>
              <a:rPr lang="en-US" sz="2000" b="1"/>
              <a:t>must </a:t>
            </a:r>
            <a:r>
              <a:rPr lang="en-US" sz="2000"/>
              <a:t>respond </a:t>
            </a:r>
            <a:r>
              <a:rPr lang="en-US"/>
              <a:t>to requests for Treatment under</a:t>
            </a:r>
            <a:r>
              <a:rPr lang="en-US" sz="2000"/>
              <a:t> the Duty to Respond</a:t>
            </a:r>
            <a:r>
              <a:rPr lang="en-US"/>
              <a:t>.</a:t>
            </a:r>
            <a:endParaRPr lang="en-US" sz="2000" dirty="0"/>
          </a:p>
          <a:p>
            <a:pPr marL="457200" indent="-457200">
              <a:buFont typeface="+mj-lt"/>
              <a:buAutoNum type="arabicPeriod"/>
            </a:pPr>
            <a:endParaRPr lang="en-US" sz="2000" dirty="0"/>
          </a:p>
          <a:p>
            <a:pPr marL="457200" indent="-457200">
              <a:buFont typeface="+mj-lt"/>
              <a:buAutoNum type="arabicPeriod"/>
            </a:pPr>
            <a:r>
              <a:rPr lang="en-US"/>
              <a:t>For all</a:t>
            </a:r>
            <a:r>
              <a:rPr lang="en-US" sz="2000"/>
              <a:t> other Permitted Purposes</a:t>
            </a:r>
            <a:r>
              <a:rPr lang="en-US"/>
              <a:t> under the DURSA</a:t>
            </a:r>
            <a:r>
              <a:rPr lang="en-US" sz="2000"/>
              <a:t>, Participants are permitted (not required) to respond</a:t>
            </a:r>
            <a:r>
              <a:rPr lang="en-US"/>
              <a:t>.</a:t>
            </a:r>
            <a:endParaRPr lang="en-US" sz="2000">
              <a:ea typeface="Calibri"/>
              <a:cs typeface="Calibri"/>
            </a:endParaRPr>
          </a:p>
          <a:p>
            <a:pPr marL="979170" lvl="1" indent="-457200"/>
            <a:endParaRPr lang="en-US" sz="1800" dirty="0">
              <a:ea typeface="Calibri"/>
              <a:cs typeface="Calibri"/>
            </a:endParaRPr>
          </a:p>
          <a:p>
            <a:pPr marL="521970" lvl="1" indent="0">
              <a:buNone/>
            </a:pPr>
            <a:endParaRPr lang="en-US" sz="1800" dirty="0">
              <a:ea typeface="Calibri"/>
              <a:cs typeface="Calibri"/>
            </a:endParaRPr>
          </a:p>
        </p:txBody>
      </p:sp>
      <p:sp>
        <p:nvSpPr>
          <p:cNvPr id="2" name="Slide Number Placeholder 4">
            <a:extLst>
              <a:ext uri="{FF2B5EF4-FFF2-40B4-BE49-F238E27FC236}">
                <a16:creationId xmlns:a16="http://schemas.microsoft.com/office/drawing/2014/main" id="{5675CFBD-FAE7-E503-8CD3-E1FB9BB53D7D}"/>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38</a:t>
            </a:fld>
            <a:endParaRPr lang="en-US" sz="1100" dirty="0"/>
          </a:p>
        </p:txBody>
      </p:sp>
      <p:sp>
        <p:nvSpPr>
          <p:cNvPr id="3" name="Footer Placeholder 3">
            <a:extLst>
              <a:ext uri="{FF2B5EF4-FFF2-40B4-BE49-F238E27FC236}">
                <a16:creationId xmlns:a16="http://schemas.microsoft.com/office/drawing/2014/main" id="{3AD6A155-1360-995C-F1DE-E92811A5A962}"/>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1075927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969482994"/>
              </p:ext>
            </p:extLst>
          </p:nvPr>
        </p:nvGraphicFramePr>
        <p:xfrm>
          <a:off x="725572" y="1981200"/>
          <a:ext cx="10901681" cy="4389120"/>
        </p:xfrm>
        <a:graphic>
          <a:graphicData uri="http://schemas.openxmlformats.org/drawingml/2006/table">
            <a:tbl>
              <a:tblPr firstRow="1" bandRow="1">
                <a:tableStyleId>{793D81CF-94F2-401A-BA57-92F5A7B2D0C5}</a:tableStyleId>
              </a:tblPr>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p>
                    <a:p>
                      <a:pPr algn="ctr"/>
                      <a:r>
                        <a:rPr lang="en-US" sz="1600" b="0" dirty="0"/>
                        <a:t>(</a:t>
                      </a:r>
                      <a:r>
                        <a:rPr lang="en-US" sz="1600" b="0" dirty="0">
                          <a:solidFill>
                            <a:schemeClr val="bg1"/>
                          </a:solidFill>
                        </a:rPr>
                        <a:t>Performance &amp; Service Specification</a:t>
                      </a:r>
                      <a:r>
                        <a:rPr lang="en-US" sz="1600" b="0" dirty="0"/>
                        <a:t>)</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tc>
                <a:extLst>
                  <a:ext uri="{0D108BD9-81ED-4DB2-BD59-A6C34878D82A}">
                    <a16:rowId xmlns:a16="http://schemas.microsoft.com/office/drawing/2014/main" val="3632386920"/>
                  </a:ext>
                </a:extLst>
              </a:tr>
              <a:tr h="391088">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US" sz="1200" dirty="0"/>
                        <a:t>1. </a:t>
                      </a:r>
                      <a:r>
                        <a:rPr lang="en-US" sz="1200" b="1" dirty="0"/>
                        <a:t>Treatment</a:t>
                      </a:r>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342900" indent="-342900" algn="l">
                        <a:buFont typeface="+mj-lt"/>
                        <a:buAutoNum type="alphaLcPeriod"/>
                      </a:pPr>
                      <a:r>
                        <a:rPr lang="en-US" sz="1200" b="1" dirty="0"/>
                        <a:t>Treatment</a:t>
                      </a:r>
                    </a:p>
                    <a:p>
                      <a:pPr marL="342900" indent="-342900" algn="l">
                        <a:buFont typeface="+mj-lt"/>
                        <a:buAutoNum type="alphaLcPeriod"/>
                      </a:pPr>
                      <a:r>
                        <a:rPr lang="en-US" sz="1200" b="1" dirty="0"/>
                        <a:t>Psychotherapy</a:t>
                      </a:r>
                      <a:r>
                        <a:rPr lang="en-US" sz="1200" dirty="0"/>
                        <a:t> - use or disclosure of Psychotherapy Notes</a:t>
                      </a:r>
                    </a:p>
                    <a:p>
                      <a:pPr marL="342900" indent="-342900" algn="l">
                        <a:buFont typeface="+mj-lt"/>
                        <a:buAutoNum type="alphaLcPeriod"/>
                      </a:pPr>
                      <a:r>
                        <a:rPr lang="en-US" sz="1200" b="1" dirty="0"/>
                        <a:t>Emergency</a:t>
                      </a:r>
                      <a:r>
                        <a:rPr lang="en-US" sz="1200" dirty="0"/>
                        <a:t> - permission cannot practicably be provided because of the individual’s incapacity or an emergency</a:t>
                      </a:r>
                    </a:p>
                    <a:p>
                      <a:pPr marL="342900" indent="-342900" algn="l">
                        <a:buFont typeface="+mj-lt"/>
                        <a:buAutoNum type="alphaLcPeriod"/>
                      </a:pPr>
                      <a:r>
                        <a:rPr lang="en-US" sz="1200" b="1" dirty="0"/>
                        <a:t>Disaster -</a:t>
                      </a:r>
                      <a:r>
                        <a:rPr lang="en-US" sz="1200" dirty="0"/>
                        <a:t> use and disclosures for disaster relief purposes</a:t>
                      </a:r>
                    </a:p>
                    <a:p>
                      <a:pPr marL="342900" indent="-342900" algn="l">
                        <a:buFont typeface="+mj-lt"/>
                        <a:buAutoNum type="alphaLcPeriod"/>
                      </a:pPr>
                      <a:r>
                        <a:rPr lang="en-US" sz="1200" b="1" dirty="0"/>
                        <a:t>Abuse </a:t>
                      </a:r>
                      <a:r>
                        <a:rPr lang="en-US" sz="1200" b="0" dirty="0"/>
                        <a:t>– disclosures about victims of abuse, neglect, or domestic violence</a:t>
                      </a:r>
                      <a:endParaRPr lang="en-US" sz="1200" b="1" dirty="0"/>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indent="0" algn="l">
                        <a:buClr>
                          <a:srgbClr val="00B050"/>
                        </a:buClr>
                        <a:buSzPct val="175000"/>
                        <a:buFont typeface="Wingdings" panose="05000000000000000000" pitchFamily="2" charset="2"/>
                        <a:buNone/>
                      </a:pPr>
                      <a:r>
                        <a:rPr lang="en-US" sz="1200" kern="1200" dirty="0">
                          <a:solidFill>
                            <a:schemeClr val="dk1"/>
                          </a:solidFill>
                          <a:effectLst/>
                        </a:rPr>
                        <a:t>Psychotherapy Notes-these are typically excluded by all providers and not available to be exchanged. HIPAA does permit psychotherapy notes to be used and </a:t>
                      </a:r>
                      <a:r>
                        <a:rPr lang="en-US" sz="1200" kern="1200">
                          <a:solidFill>
                            <a:schemeClr val="dk1"/>
                          </a:solidFill>
                          <a:effectLst/>
                        </a:rPr>
                        <a:t>disclosed subject to a HIPAA authorization. </a:t>
                      </a:r>
                      <a:endParaRPr lang="en-US" sz="1200" b="1">
                        <a:latin typeface="Aptos"/>
                      </a:endParaRPr>
                    </a:p>
                  </a:txBody>
                  <a:tcPr/>
                </a:tc>
                <a:extLst>
                  <a:ext uri="{0D108BD9-81ED-4DB2-BD59-A6C34878D82A}">
                    <a16:rowId xmlns:a16="http://schemas.microsoft.com/office/drawing/2014/main" val="2647864117"/>
                  </a:ext>
                </a:extLst>
              </a:tr>
              <a:tr h="391088">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US" sz="1200" dirty="0"/>
                        <a:t>2. </a:t>
                      </a:r>
                      <a:r>
                        <a:rPr lang="en-US" sz="1200" b="1" dirty="0"/>
                        <a:t>Payment</a:t>
                      </a:r>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342900" indent="-342900" algn="l">
                        <a:buFont typeface="+mj-lt"/>
                        <a:buAutoNum type="alphaLcPeriod"/>
                      </a:pPr>
                      <a:r>
                        <a:rPr lang="en-US" sz="1200" b="1" dirty="0"/>
                        <a:t>Payment</a:t>
                      </a:r>
                    </a:p>
                    <a:p>
                      <a:pPr marL="342900" indent="-342900" algn="l">
                        <a:buFont typeface="+mj-lt"/>
                        <a:buAutoNum type="alphaLcPeriod"/>
                      </a:pPr>
                      <a:r>
                        <a:rPr lang="en-US" sz="1200" b="1" dirty="0"/>
                        <a:t>Fraud </a:t>
                      </a:r>
                      <a:r>
                        <a:rPr lang="en-US" sz="1200" b="0" dirty="0"/>
                        <a:t>– fraud detection</a:t>
                      </a:r>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indent="0" algn="ctr">
                        <a:buClr>
                          <a:srgbClr val="00B050"/>
                        </a:buClr>
                        <a:buSzPct val="175000"/>
                        <a:buFont typeface="Wingdings" panose="05000000000000000000" pitchFamily="2" charset="2"/>
                        <a:buNone/>
                      </a:pPr>
                      <a:endParaRPr lang="en-US" sz="1400" b="1" dirty="0"/>
                    </a:p>
                  </a:txBody>
                  <a:tcPr/>
                </a:tc>
                <a:extLst>
                  <a:ext uri="{0D108BD9-81ED-4DB2-BD59-A6C34878D82A}">
                    <a16:rowId xmlns:a16="http://schemas.microsoft.com/office/drawing/2014/main" val="3992619811"/>
                  </a:ext>
                </a:extLst>
              </a:tr>
              <a:tr h="391088">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US" sz="1200" dirty="0"/>
                        <a:t>3. </a:t>
                      </a:r>
                      <a:r>
                        <a:rPr lang="en-US" sz="1200" b="1" dirty="0"/>
                        <a:t>Healthcare Operations (HCO)</a:t>
                      </a:r>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342900" indent="-342900" algn="l">
                        <a:buFont typeface="+mj-lt"/>
                        <a:buAutoNum type="alphaLcPeriod"/>
                      </a:pPr>
                      <a:r>
                        <a:rPr lang="en-US" sz="1200" b="1" dirty="0"/>
                        <a:t>Operations</a:t>
                      </a:r>
                    </a:p>
                    <a:p>
                      <a:pPr marL="342900" indent="-342900">
                        <a:buFont typeface="+mj-lt"/>
                        <a:buAutoNum type="alphaLcPeriod"/>
                      </a:pPr>
                      <a:r>
                        <a:rPr lang="en-US" sz="1200" b="1" dirty="0"/>
                        <a:t>Oversight</a:t>
                      </a:r>
                      <a:r>
                        <a:rPr lang="en-US" sz="1200" b="0" dirty="0"/>
                        <a:t> - u</a:t>
                      </a:r>
                      <a:r>
                        <a:rPr lang="en-US" sz="1200" dirty="0"/>
                        <a:t>ses and disclosures for health oversight activities</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Fraud </a:t>
                      </a:r>
                      <a:r>
                        <a:rPr lang="en-US" sz="1200" b="0" dirty="0"/>
                        <a:t>– fraud detection</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Legal </a:t>
                      </a:r>
                      <a:r>
                        <a:rPr lang="en-US" sz="1200" b="0" dirty="0"/>
                        <a:t>– use or disclosure by the covered entity to defend itself in a legal action</a:t>
                      </a:r>
                      <a:endParaRPr lang="en-US" sz="1200" b="1" dirty="0"/>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indent="0" algn="ctr">
                        <a:buClr>
                          <a:srgbClr val="00B050"/>
                        </a:buClr>
                        <a:buSzPct val="175000"/>
                        <a:buFont typeface="Wingdings" panose="05000000000000000000" pitchFamily="2" charset="2"/>
                        <a:buNone/>
                      </a:pPr>
                      <a:endParaRPr lang="en-US" sz="1400" b="1" dirty="0"/>
                    </a:p>
                  </a:txBody>
                  <a:tcPr/>
                </a:tc>
                <a:extLst>
                  <a:ext uri="{0D108BD9-81ED-4DB2-BD59-A6C34878D82A}">
                    <a16:rowId xmlns:a16="http://schemas.microsoft.com/office/drawing/2014/main" val="4109777506"/>
                  </a:ext>
                </a:extLst>
              </a:tr>
            </a:tbl>
          </a:graphicData>
        </a:graphic>
      </p:graphicFrame>
      <p:sp>
        <p:nvSpPr>
          <p:cNvPr id="3" name="Slide Number Placeholder 4">
            <a:extLst>
              <a:ext uri="{FF2B5EF4-FFF2-40B4-BE49-F238E27FC236}">
                <a16:creationId xmlns:a16="http://schemas.microsoft.com/office/drawing/2014/main" id="{36954D0A-5416-4C0B-4AA1-B758AE7744FB}"/>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39</a:t>
            </a:fld>
            <a:endParaRPr lang="en-US" sz="1100" dirty="0"/>
          </a:p>
        </p:txBody>
      </p:sp>
      <p:sp>
        <p:nvSpPr>
          <p:cNvPr id="4" name="Footer Placeholder 3">
            <a:extLst>
              <a:ext uri="{FF2B5EF4-FFF2-40B4-BE49-F238E27FC236}">
                <a16:creationId xmlns:a16="http://schemas.microsoft.com/office/drawing/2014/main" id="{2A79488F-2870-5D11-6573-3A626F1D84AB}"/>
              </a:ext>
            </a:extLst>
          </p:cNvPr>
          <p:cNvSpPr>
            <a:spLocks noGrp="1"/>
          </p:cNvSpPr>
          <p:nvPr>
            <p:ph type="ftr" sz="quarter" idx="3"/>
          </p:nvPr>
        </p:nvSpPr>
        <p:spPr>
          <a:xfrm>
            <a:off x="1090724" y="6448961"/>
            <a:ext cx="5531749" cy="409039"/>
          </a:xfrm>
        </p:spPr>
        <p:txBody>
          <a:bodyPr/>
          <a:lstStyle/>
          <a:p>
            <a:r>
              <a:rPr lang="en-US" dirty="0"/>
              <a:t>©Copyright eHealth Exchange. All Rights Reserved. </a:t>
            </a:r>
          </a:p>
        </p:txBody>
      </p:sp>
    </p:spTree>
    <p:extLst>
      <p:ext uri="{BB962C8B-B14F-4D97-AF65-F5344CB8AC3E}">
        <p14:creationId xmlns:p14="http://schemas.microsoft.com/office/powerpoint/2010/main" val="103678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922484"/>
            <a:ext cx="10972800" cy="3042922"/>
          </a:xfrm>
        </p:spPr>
        <p:txBody>
          <a:bodyPr vert="horz" lIns="91440" tIns="45720" rIns="91440" bIns="45720" rtlCol="0" anchor="t">
            <a:noAutofit/>
          </a:bodyPr>
          <a:lstStyle/>
          <a:p>
            <a:pPr marL="0" indent="0">
              <a:buNone/>
            </a:pPr>
            <a:r>
              <a:rPr lang="en-US" sz="2400" dirty="0"/>
              <a:t>The Data Use and Reciprocal Support Agreement (DURSA) is a comprehensive legal agreement used to establish trust for information exchanged among Participants in the eHealth Exchange.  This agreement is based upon a set of </a:t>
            </a:r>
            <a:r>
              <a:rPr lang="en-US" sz="2400" b="1" dirty="0"/>
              <a:t>policy assumptions </a:t>
            </a:r>
            <a:r>
              <a:rPr lang="en-US" sz="2400" dirty="0"/>
              <a:t>that bridge varying state and federal laws and regulations, as well as differing local policies.  </a:t>
            </a:r>
          </a:p>
          <a:p>
            <a:pPr marL="0" indent="0">
              <a:buNone/>
            </a:pPr>
            <a:r>
              <a:rPr lang="en-US" sz="1000" dirty="0">
                <a:ea typeface="Calibri"/>
                <a:cs typeface="Calibri"/>
              </a:rPr>
              <a:t> </a:t>
            </a:r>
            <a:endParaRPr lang="en-US" sz="1400" dirty="0">
              <a:ea typeface="Calibri"/>
              <a:cs typeface="Calibri"/>
            </a:endParaRPr>
          </a:p>
          <a:p>
            <a:pPr marL="0" indent="0">
              <a:buNone/>
            </a:pPr>
            <a:r>
              <a:rPr lang="en-US" sz="2400" dirty="0"/>
              <a:t>The agreement, while articulated as a contract, underscores a framework for broad-based information exchange among a set of trusted entities who wish to query and retrieve data or exchange data that are pushed to others in the network or with those in other data sharing networks approved by the Coordinating Committee.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4</a:t>
            </a:fld>
            <a:endParaRPr lang="en-US" dirty="0"/>
          </a:p>
        </p:txBody>
      </p:sp>
      <p:sp>
        <p:nvSpPr>
          <p:cNvPr id="6" name="Rounded Rectangle 5"/>
          <p:cNvSpPr/>
          <p:nvPr/>
        </p:nvSpPr>
        <p:spPr>
          <a:xfrm>
            <a:off x="3456911" y="5584786"/>
            <a:ext cx="5278177" cy="574159"/>
          </a:xfrm>
          <a:prstGeom prst="round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https://ehealthexchange.org/onboarding/dursa</a:t>
            </a:r>
          </a:p>
        </p:txBody>
      </p:sp>
    </p:spTree>
    <p:extLst>
      <p:ext uri="{BB962C8B-B14F-4D97-AF65-F5344CB8AC3E}">
        <p14:creationId xmlns:p14="http://schemas.microsoft.com/office/powerpoint/2010/main" val="374347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1449362500"/>
              </p:ext>
            </p:extLst>
          </p:nvPr>
        </p:nvGraphicFramePr>
        <p:xfrm>
          <a:off x="542693" y="1752252"/>
          <a:ext cx="10901681" cy="2011680"/>
        </p:xfrm>
        <a:graphic>
          <a:graphicData uri="http://schemas.openxmlformats.org/drawingml/2006/table">
            <a:tbl>
              <a:tblPr firstRow="1" bandRow="1">
                <a:tableStyleId>{7E9639D4-E3E2-4D34-9284-5A2195B3D0D7}</a:tableStyleId>
              </a:tblPr>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a:t>
                      </a:r>
                    </a:p>
                    <a:p>
                      <a:pPr algn="ctr"/>
                      <a:r>
                        <a:rPr lang="en-US" sz="1600" dirty="0"/>
                        <a:t> </a:t>
                      </a:r>
                      <a:r>
                        <a:rPr lang="en-US" sz="1600" b="0" dirty="0"/>
                        <a:t>(</a:t>
                      </a:r>
                      <a:r>
                        <a:rPr lang="en-US" sz="1600" b="0" dirty="0">
                          <a:solidFill>
                            <a:schemeClr val="bg1"/>
                          </a:solidFill>
                        </a:rPr>
                        <a:t>Performance &amp; Service Specification</a:t>
                      </a:r>
                      <a:r>
                        <a:rPr lang="en-US" sz="1600" b="0" dirty="0"/>
                        <a:t>)</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tc>
                <a:extLst>
                  <a:ext uri="{0D108BD9-81ED-4DB2-BD59-A6C34878D82A}">
                    <a16:rowId xmlns:a16="http://schemas.microsoft.com/office/drawing/2014/main" val="3632386920"/>
                  </a:ext>
                </a:extLst>
              </a:tr>
              <a:tr h="391088">
                <a:tc>
                  <a:txBody>
                    <a:bodyPr/>
                    <a:lstStyle/>
                    <a:p>
                      <a:r>
                        <a:rPr lang="en-US" sz="1200" dirty="0"/>
                        <a:t>4. </a:t>
                      </a:r>
                      <a:r>
                        <a:rPr lang="en-US" sz="1200" b="1" dirty="0"/>
                        <a:t>Public Health</a:t>
                      </a: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PublicHealth</a:t>
                      </a:r>
                      <a:r>
                        <a:rPr lang="en-US" sz="1200" dirty="0"/>
                        <a:t> - uses and disclosures for public health activities</a:t>
                      </a:r>
                    </a:p>
                    <a:p>
                      <a:pPr marL="342900" indent="-342900" algn="l">
                        <a:buFont typeface="+mj-lt"/>
                        <a:buAutoNum type="alphaLcPeriod"/>
                      </a:pPr>
                      <a:r>
                        <a:rPr lang="en-US" sz="1200" b="1" dirty="0"/>
                        <a:t>Disaster</a:t>
                      </a:r>
                      <a:r>
                        <a:rPr lang="en-US" sz="1200" dirty="0"/>
                        <a:t> - use and disclosures for disaster relief purposes</a:t>
                      </a:r>
                    </a:p>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1" dirty="0"/>
                        <a:t>Threat</a:t>
                      </a:r>
                      <a:r>
                        <a:rPr lang="en-US" sz="1200" dirty="0"/>
                        <a:t> - uses and disclosures to avert a serious threat to health or safety</a:t>
                      </a:r>
                    </a:p>
                  </a:txBody>
                  <a:tcPr/>
                </a:tc>
                <a:tc>
                  <a:txBody>
                    <a:bodyPr/>
                    <a:lstStyle/>
                    <a:p>
                      <a:pPr marL="0" indent="0" algn="l">
                        <a:buClr>
                          <a:srgbClr val="00B050"/>
                        </a:buClr>
                        <a:buSzPct val="175000"/>
                        <a:buFont typeface="Wingdings" panose="05000000000000000000" pitchFamily="2" charset="2"/>
                        <a:buNone/>
                      </a:pPr>
                      <a:endParaRPr lang="en-US" sz="1200" b="0" dirty="0"/>
                    </a:p>
                  </a:txBody>
                  <a:tcPr/>
                </a:tc>
                <a:extLst>
                  <a:ext uri="{0D108BD9-81ED-4DB2-BD59-A6C34878D82A}">
                    <a16:rowId xmlns:a16="http://schemas.microsoft.com/office/drawing/2014/main" val="2647864117"/>
                  </a:ext>
                </a:extLst>
              </a:tr>
            </a:tbl>
          </a:graphicData>
        </a:graphic>
      </p:graphicFrame>
      <p:sp>
        <p:nvSpPr>
          <p:cNvPr id="3" name="Slide Number Placeholder 4">
            <a:extLst>
              <a:ext uri="{FF2B5EF4-FFF2-40B4-BE49-F238E27FC236}">
                <a16:creationId xmlns:a16="http://schemas.microsoft.com/office/drawing/2014/main" id="{DFC3DB1E-BBF9-1040-69FF-0700356FF357}"/>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40</a:t>
            </a:fld>
            <a:endParaRPr lang="en-US" sz="1100" dirty="0"/>
          </a:p>
        </p:txBody>
      </p:sp>
      <p:sp>
        <p:nvSpPr>
          <p:cNvPr id="4" name="Footer Placeholder 3">
            <a:extLst>
              <a:ext uri="{FF2B5EF4-FFF2-40B4-BE49-F238E27FC236}">
                <a16:creationId xmlns:a16="http://schemas.microsoft.com/office/drawing/2014/main" id="{22FEC66B-5444-6B69-4C08-CB6E7E727B63}"/>
              </a:ext>
            </a:extLst>
          </p:cNvPr>
          <p:cNvSpPr>
            <a:spLocks noGrp="1"/>
          </p:cNvSpPr>
          <p:nvPr>
            <p:ph type="ftr" sz="quarter" idx="3"/>
          </p:nvPr>
        </p:nvSpPr>
        <p:spPr>
          <a:xfrm>
            <a:off x="1090724" y="6448961"/>
            <a:ext cx="5531749" cy="409039"/>
          </a:xfrm>
        </p:spPr>
        <p:txBody>
          <a:bodyPr/>
          <a:lstStyle/>
          <a:p>
            <a:r>
              <a:rPr lang="en-US" dirty="0"/>
              <a:t>©Copyright eHealth Exchange. All Rights Reserved. </a:t>
            </a:r>
          </a:p>
        </p:txBody>
      </p:sp>
    </p:spTree>
    <p:extLst>
      <p:ext uri="{BB962C8B-B14F-4D97-AF65-F5344CB8AC3E}">
        <p14:creationId xmlns:p14="http://schemas.microsoft.com/office/powerpoint/2010/main" val="2801023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2635289941"/>
              </p:ext>
            </p:extLst>
          </p:nvPr>
        </p:nvGraphicFramePr>
        <p:xfrm>
          <a:off x="542693" y="1752252"/>
          <a:ext cx="10901681" cy="4206240"/>
        </p:xfrm>
        <a:graphic>
          <a:graphicData uri="http://schemas.openxmlformats.org/drawingml/2006/table">
            <a:tbl>
              <a:tblPr firstRow="1" bandRow="1">
                <a:tableStyleId>{7E9639D4-E3E2-4D34-9284-5A2195B3D0D7}</a:tableStyleId>
              </a:tblPr>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r>
                        <a:rPr lang="en-US" sz="1600" b="0" dirty="0"/>
                        <a:t>(</a:t>
                      </a:r>
                      <a:r>
                        <a:rPr lang="en-US" sz="1600" b="0" dirty="0">
                          <a:solidFill>
                            <a:schemeClr val="bg1"/>
                          </a:solidFill>
                        </a:rPr>
                        <a:t>Performance &amp; Service Specification</a:t>
                      </a:r>
                      <a:r>
                        <a:rPr lang="en-US" sz="1600" b="0" dirty="0"/>
                        <a:t>)</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tc>
                <a:extLst>
                  <a:ext uri="{0D108BD9-81ED-4DB2-BD59-A6C34878D82A}">
                    <a16:rowId xmlns:a16="http://schemas.microsoft.com/office/drawing/2014/main" val="3632386920"/>
                  </a:ext>
                </a:extLst>
              </a:tr>
              <a:tr h="391088">
                <a:tc>
                  <a:txBody>
                    <a:bodyPr/>
                    <a:lstStyle/>
                    <a:p>
                      <a:r>
                        <a:rPr lang="en-US" sz="1200" dirty="0"/>
                        <a:t>5. </a:t>
                      </a:r>
                      <a:r>
                        <a:rPr lang="en-US" sz="1200" b="1" dirty="0"/>
                        <a:t>Pursuant to Authorization </a:t>
                      </a:r>
                    </a:p>
                  </a:txBody>
                  <a:tcPr/>
                </a:tc>
                <a:tc>
                  <a:txBody>
                    <a:bodyPr/>
                    <a:lstStyle/>
                    <a:p>
                      <a:pPr marL="0" indent="0">
                        <a:buFont typeface="+mj-lt"/>
                        <a:buNone/>
                        <a:tabLst>
                          <a:tab pos="174625" algn="l"/>
                        </a:tabLst>
                      </a:pPr>
                      <a:r>
                        <a:rPr lang="en-US" sz="1200" b="1" dirty="0"/>
                        <a:t>Authorization</a:t>
                      </a:r>
                    </a:p>
                    <a:p>
                      <a:pPr marL="174625" marR="0" lvl="0" indent="-174625" algn="l" defTabSz="4572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Coverage</a:t>
                      </a:r>
                      <a:r>
                        <a:rPr lang="en-US" sz="1200" dirty="0"/>
                        <a:t> - Disclosures for insurance or disability coverage determination (example  SSA)</a:t>
                      </a:r>
                    </a:p>
                    <a:p>
                      <a:pPr marL="174625" indent="-174625">
                        <a:buFont typeface="+mj-lt"/>
                        <a:buAutoNum type="alphaLcPeriod"/>
                        <a:tabLst>
                          <a:tab pos="174625" algn="l"/>
                        </a:tabLst>
                      </a:pPr>
                      <a:r>
                        <a:rPr lang="en-US" sz="1200" b="1" dirty="0"/>
                        <a:t>Deceased</a:t>
                      </a:r>
                      <a:r>
                        <a:rPr lang="en-US" sz="1200" dirty="0"/>
                        <a:t> - Uses and disclosures about decedents</a:t>
                      </a:r>
                    </a:p>
                    <a:p>
                      <a:pPr marL="174625" indent="-174625">
                        <a:buFont typeface="+mj-lt"/>
                        <a:buAutoNum type="alphaLcPeriod"/>
                        <a:tabLst>
                          <a:tab pos="174625" algn="l"/>
                        </a:tabLst>
                      </a:pPr>
                      <a:r>
                        <a:rPr lang="en-US" sz="1200" b="1" dirty="0"/>
                        <a:t>Donation </a:t>
                      </a:r>
                      <a:r>
                        <a:rPr lang="en-US" sz="1200" dirty="0"/>
                        <a:t>- Uses and disclosures for cadaveric organ, eye, or tissue donation purposes</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Research </a:t>
                      </a:r>
                      <a:r>
                        <a:rPr lang="en-US" sz="1200" dirty="0"/>
                        <a:t>-Uses and disclosures for research purposes</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Workers Comp </a:t>
                      </a:r>
                      <a:r>
                        <a:rPr lang="en-US" sz="1200" dirty="0"/>
                        <a:t>- Disclosures for workers’ compensation</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Present</a:t>
                      </a:r>
                      <a:r>
                        <a:rPr lang="en-US" sz="1200" dirty="0"/>
                        <a:t> - Uses and disclosures with the individual present</a:t>
                      </a:r>
                    </a:p>
                    <a:p>
                      <a:pPr marL="174625" marR="0" lvl="0" indent="-174625" algn="l" defTabSz="914400" rtl="0" eaLnBrk="1" fontAlgn="auto" latinLnBrk="0" hangingPunct="1">
                        <a:lnSpc>
                          <a:spcPct val="100000"/>
                        </a:lnSpc>
                        <a:spcBef>
                          <a:spcPts val="0"/>
                        </a:spcBef>
                        <a:spcAft>
                          <a:spcPts val="0"/>
                        </a:spcAft>
                        <a:buClrTx/>
                        <a:buSzTx/>
                        <a:buFont typeface="+mj-lt"/>
                        <a:buAutoNum type="alphaLcPeriod"/>
                        <a:tabLst>
                          <a:tab pos="174625" algn="l"/>
                        </a:tabLst>
                        <a:defRPr/>
                      </a:pPr>
                      <a:r>
                        <a:rPr lang="en-US" sz="1200" b="1" dirty="0"/>
                        <a:t>Family</a:t>
                      </a:r>
                      <a:r>
                        <a:rPr lang="en-US" sz="1200" dirty="0"/>
                        <a:t> - Disclose to a family member, other relative, or a close personal friend of the individual</a:t>
                      </a:r>
                    </a:p>
                  </a:txBody>
                  <a:tcPr/>
                </a:tc>
                <a:tc>
                  <a:txBody>
                    <a:bodyPr/>
                    <a:lstStyle/>
                    <a:p>
                      <a:pPr marL="0" indent="0" algn="l">
                        <a:buClr>
                          <a:srgbClr val="00B050"/>
                        </a:buClr>
                        <a:buSzPct val="175000"/>
                        <a:buFont typeface="Wingdings" panose="05000000000000000000" pitchFamily="2" charset="2"/>
                        <a:buNone/>
                      </a:pPr>
                      <a:r>
                        <a:rPr lang="en-US" sz="1400" b="0" dirty="0"/>
                        <a:t>Authorization-based disclosures as defined by HIPAA</a:t>
                      </a:r>
                    </a:p>
                  </a:txBody>
                  <a:tcPr/>
                </a:tc>
                <a:extLst>
                  <a:ext uri="{0D108BD9-81ED-4DB2-BD59-A6C34878D82A}">
                    <a16:rowId xmlns:a16="http://schemas.microsoft.com/office/drawing/2014/main" val="2647864117"/>
                  </a:ext>
                </a:extLst>
              </a:tr>
            </a:tbl>
          </a:graphicData>
        </a:graphic>
      </p:graphicFrame>
      <p:sp>
        <p:nvSpPr>
          <p:cNvPr id="3" name="Slide Number Placeholder 4">
            <a:extLst>
              <a:ext uri="{FF2B5EF4-FFF2-40B4-BE49-F238E27FC236}">
                <a16:creationId xmlns:a16="http://schemas.microsoft.com/office/drawing/2014/main" id="{6B3E3256-9EB0-681E-9E8A-C13916A2DD04}"/>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41</a:t>
            </a:fld>
            <a:endParaRPr lang="en-US" sz="1100" dirty="0"/>
          </a:p>
        </p:txBody>
      </p:sp>
      <p:sp>
        <p:nvSpPr>
          <p:cNvPr id="4" name="Footer Placeholder 3">
            <a:extLst>
              <a:ext uri="{FF2B5EF4-FFF2-40B4-BE49-F238E27FC236}">
                <a16:creationId xmlns:a16="http://schemas.microsoft.com/office/drawing/2014/main" id="{E46BD99F-7576-B8C0-234B-544F57F91B85}"/>
              </a:ext>
            </a:extLst>
          </p:cNvPr>
          <p:cNvSpPr>
            <a:spLocks noGrp="1"/>
          </p:cNvSpPr>
          <p:nvPr>
            <p:ph type="ftr" sz="quarter" idx="3"/>
          </p:nvPr>
        </p:nvSpPr>
        <p:spPr>
          <a:xfrm>
            <a:off x="1090724" y="6448961"/>
            <a:ext cx="5531749" cy="409039"/>
          </a:xfrm>
        </p:spPr>
        <p:txBody>
          <a:bodyPr/>
          <a:lstStyle/>
          <a:p>
            <a:r>
              <a:rPr lang="en-US" dirty="0"/>
              <a:t>©Copyright eHealth Exchange. All Rights Reserved. </a:t>
            </a:r>
          </a:p>
        </p:txBody>
      </p:sp>
    </p:spTree>
    <p:extLst>
      <p:ext uri="{BB962C8B-B14F-4D97-AF65-F5344CB8AC3E}">
        <p14:creationId xmlns:p14="http://schemas.microsoft.com/office/powerpoint/2010/main" val="433800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4132655332"/>
              </p:ext>
            </p:extLst>
          </p:nvPr>
        </p:nvGraphicFramePr>
        <p:xfrm>
          <a:off x="542693" y="1752252"/>
          <a:ext cx="10901681" cy="4480560"/>
        </p:xfrm>
        <a:graphic>
          <a:graphicData uri="http://schemas.openxmlformats.org/drawingml/2006/table">
            <a:tbl>
              <a:tblPr firstRow="1" bandRow="1">
                <a:tableStyleId>{8EC20E35-A176-4012-BC5E-935CFFF8708E}</a:tableStyleId>
              </a:tblPr>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r>
                        <a:rPr lang="en-US" sz="1600" b="0" dirty="0"/>
                        <a:t>(</a:t>
                      </a:r>
                      <a:r>
                        <a:rPr lang="en-US" sz="1600" b="0" dirty="0">
                          <a:solidFill>
                            <a:schemeClr val="bg1"/>
                          </a:solidFill>
                        </a:rPr>
                        <a:t>Performance &amp; Service Specification</a:t>
                      </a:r>
                      <a:r>
                        <a:rPr lang="en-US" sz="1600" b="0" dirty="0"/>
                        <a:t>)</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tc>
                <a:extLst>
                  <a:ext uri="{0D108BD9-81ED-4DB2-BD59-A6C34878D82A}">
                    <a16:rowId xmlns:a16="http://schemas.microsoft.com/office/drawing/2014/main" val="3632386920"/>
                  </a:ext>
                </a:extLst>
              </a:tr>
              <a:tr h="391088">
                <a:tc>
                  <a:txBody>
                    <a:bodyPr/>
                    <a:lstStyle/>
                    <a:p>
                      <a:pPr marL="169863" indent="-169863"/>
                      <a:r>
                        <a:rPr lang="en-US" sz="1200" b="0" dirty="0"/>
                        <a:t>6</a:t>
                      </a:r>
                      <a:r>
                        <a:rPr lang="en-US" sz="1200" b="1" dirty="0"/>
                        <a:t>. Transaction of Message Content related to value-based payment models, alternative payment arrangements or financial sharing models of any nature</a:t>
                      </a:r>
                    </a:p>
                  </a:txBody>
                  <a:tcPr/>
                </a:tc>
                <a:tc>
                  <a:txBody>
                    <a:bodyPr/>
                    <a:lstStyle/>
                    <a:p>
                      <a:pPr marL="0" indent="0" algn="l">
                        <a:buClr>
                          <a:srgbClr val="00B050"/>
                        </a:buClr>
                        <a:buSzPct val="175000"/>
                        <a:buFont typeface="Wingdings" panose="05000000000000000000" pitchFamily="2" charset="2"/>
                        <a:buNone/>
                      </a:pPr>
                      <a:r>
                        <a:rPr lang="en-US" sz="1200" b="1" dirty="0"/>
                        <a:t>a. Payment</a:t>
                      </a:r>
                    </a:p>
                  </a:txBody>
                  <a:tcPr/>
                </a:tc>
                <a:tc>
                  <a:txBody>
                    <a:bodyPr/>
                    <a:lstStyle/>
                    <a:p>
                      <a:pPr marL="0" indent="0" algn="l">
                        <a:buClrTx/>
                        <a:buSzPct val="100000"/>
                        <a:buFont typeface="+mj-lt"/>
                        <a:buNone/>
                      </a:pPr>
                      <a:r>
                        <a:rPr lang="en-US" sz="1200" b="0" dirty="0"/>
                        <a:t>Including, but not limited to the following examples:</a:t>
                      </a:r>
                    </a:p>
                    <a:p>
                      <a:pPr marL="228600" indent="-228600" algn="l">
                        <a:buClrTx/>
                        <a:buSzPct val="100000"/>
                        <a:buFont typeface="+mj-lt"/>
                        <a:buAutoNum type="arabicPeriod"/>
                      </a:pPr>
                      <a:r>
                        <a:rPr lang="en-US" sz="1200" b="0" dirty="0"/>
                        <a:t>Medicare, Medicaid or other federal programs</a:t>
                      </a:r>
                    </a:p>
                    <a:p>
                      <a:pPr marL="685800" lvl="1" indent="-228600" algn="l">
                        <a:buClrTx/>
                        <a:buSzPct val="100000"/>
                        <a:buFont typeface="+mj-lt"/>
                        <a:buAutoNum type="alphaLcPeriod"/>
                      </a:pPr>
                      <a:r>
                        <a:rPr lang="en-US" sz="1200" b="0" dirty="0"/>
                        <a:t>Medicare bundled payments</a:t>
                      </a:r>
                    </a:p>
                    <a:p>
                      <a:pPr marL="685800" lvl="1" indent="-228600" algn="l">
                        <a:buClrTx/>
                        <a:buSzPct val="100000"/>
                        <a:buFont typeface="+mj-lt"/>
                        <a:buAutoNum type="alphaLcPeriod"/>
                      </a:pPr>
                      <a:r>
                        <a:rPr lang="en-US" sz="1200" b="0" dirty="0"/>
                        <a:t>Medicare Shared Savings Program</a:t>
                      </a:r>
                    </a:p>
                    <a:p>
                      <a:pPr marL="685800" lvl="1" indent="-228600" algn="l">
                        <a:buClrTx/>
                        <a:buSzPct val="100000"/>
                        <a:buFont typeface="+mj-lt"/>
                        <a:buAutoNum type="alphaLcPeriod"/>
                      </a:pPr>
                      <a:r>
                        <a:rPr lang="en-US" sz="1200" b="0" dirty="0"/>
                        <a:t>Medicaid Managed Care</a:t>
                      </a:r>
                    </a:p>
                    <a:p>
                      <a:pPr marL="228600" indent="-228600" algn="l">
                        <a:buClrTx/>
                        <a:buSzPct val="100000"/>
                        <a:buFont typeface="+mj-lt"/>
                        <a:buAutoNum type="arabicPeriod"/>
                      </a:pPr>
                      <a:r>
                        <a:rPr lang="en-US" sz="1200" b="0" dirty="0"/>
                        <a:t>Commercial payers</a:t>
                      </a:r>
                    </a:p>
                    <a:p>
                      <a:pPr marL="228600" indent="-228600" algn="l">
                        <a:buClrTx/>
                        <a:buSzPct val="100000"/>
                        <a:buFont typeface="+mj-lt"/>
                        <a:buAutoNum type="arabicPeriod"/>
                      </a:pPr>
                      <a:r>
                        <a:rPr lang="en-US" sz="1200" b="0" dirty="0"/>
                        <a:t>Employer self-insured arrangements</a:t>
                      </a:r>
                    </a:p>
                  </a:txBody>
                  <a:tcPr/>
                </a:tc>
                <a:extLst>
                  <a:ext uri="{0D108BD9-81ED-4DB2-BD59-A6C34878D82A}">
                    <a16:rowId xmlns:a16="http://schemas.microsoft.com/office/drawing/2014/main" val="3992619811"/>
                  </a:ext>
                </a:extLst>
              </a:tr>
              <a:tr h="391088">
                <a:tc>
                  <a:txBody>
                    <a:bodyPr/>
                    <a:lstStyle/>
                    <a:p>
                      <a:pPr marL="0" indent="0">
                        <a:buFont typeface="+mj-lt"/>
                        <a:buNone/>
                      </a:pPr>
                      <a:r>
                        <a:rPr lang="en-US" sz="1200" dirty="0"/>
                        <a:t>7. </a:t>
                      </a:r>
                      <a:r>
                        <a:rPr lang="en-US" sz="1200" b="1" dirty="0"/>
                        <a:t>Government Obligations</a:t>
                      </a:r>
                    </a:p>
                  </a:txBody>
                  <a:tcPr/>
                </a:tc>
                <a:tc>
                  <a:txBody>
                    <a:bodyPr/>
                    <a:lstStyle/>
                    <a:p>
                      <a:pPr marL="342900" indent="-342900">
                        <a:buFont typeface="+mj-lt"/>
                        <a:buAutoNum type="alphaLcPeriod"/>
                      </a:pPr>
                      <a:r>
                        <a:rPr lang="en-US" sz="1200" b="1" dirty="0"/>
                        <a:t>Government</a:t>
                      </a:r>
                      <a:r>
                        <a:rPr lang="en-US" sz="1200" dirty="0"/>
                        <a:t> - uses or disclosures for specialized government functions</a:t>
                      </a:r>
                    </a:p>
                    <a:p>
                      <a:pPr marL="342900" indent="-342900">
                        <a:buFont typeface="+mj-lt"/>
                        <a:buAutoNum type="alphaLcPeriod"/>
                      </a:pPr>
                      <a:r>
                        <a:rPr lang="en-US" sz="1200" b="1" dirty="0"/>
                        <a:t>Judicial </a:t>
                      </a:r>
                      <a:r>
                        <a:rPr lang="en-US" sz="1200" b="0" dirty="0"/>
                        <a:t>– disclosures for judicial and administrative proceedings</a:t>
                      </a:r>
                      <a:endParaRPr lang="en-US" sz="1200" b="1" dirty="0"/>
                    </a:p>
                    <a:p>
                      <a:pPr marL="342900" indent="-342900">
                        <a:buFont typeface="+mj-lt"/>
                        <a:buAutoNum type="alphaLcPeriod"/>
                      </a:pPr>
                      <a:r>
                        <a:rPr lang="en-US" sz="1200" b="1" dirty="0"/>
                        <a:t>Law </a:t>
                      </a:r>
                      <a:r>
                        <a:rPr lang="en-US" sz="1200" b="0" dirty="0"/>
                        <a:t>– disclosures for law enforcement purposes</a:t>
                      </a:r>
                    </a:p>
                    <a:p>
                      <a:pPr marL="342900" marR="0" lvl="0" indent="-342900" algn="l" defTabSz="457200" rtl="0" eaLnBrk="1" fontAlgn="auto" latinLnBrk="0" hangingPunct="1">
                        <a:lnSpc>
                          <a:spcPct val="100000"/>
                        </a:lnSpc>
                        <a:spcBef>
                          <a:spcPts val="0"/>
                        </a:spcBef>
                        <a:spcAft>
                          <a:spcPts val="0"/>
                        </a:spcAft>
                        <a:buClrTx/>
                        <a:buSzTx/>
                        <a:buFont typeface="+mj-lt"/>
                        <a:buAutoNum type="alphaLcPeriod"/>
                        <a:tabLst/>
                        <a:defRPr/>
                      </a:pPr>
                      <a:r>
                        <a:rPr lang="en-US" sz="1200" b="1" dirty="0"/>
                        <a:t>Abuse </a:t>
                      </a:r>
                      <a:r>
                        <a:rPr lang="en-US" sz="1200" b="0" dirty="0"/>
                        <a:t>– disclosures about victims of abuse, neglect, or domestic violence</a:t>
                      </a:r>
                      <a:endParaRPr lang="en-US" sz="1200" b="1" dirty="0"/>
                    </a:p>
                  </a:txBody>
                  <a:tcPr/>
                </a:tc>
                <a:tc>
                  <a:txBody>
                    <a:bodyPr/>
                    <a:lstStyle/>
                    <a:p>
                      <a:pPr marL="0" indent="0" algn="l">
                        <a:buClr>
                          <a:srgbClr val="00B050"/>
                        </a:buClr>
                        <a:buSzPct val="175000"/>
                        <a:buFont typeface="Wingdings" panose="05000000000000000000" pitchFamily="2" charset="2"/>
                        <a:buNone/>
                      </a:pPr>
                      <a:r>
                        <a:rPr lang="en-US" sz="1200" b="0" dirty="0"/>
                        <a:t>Including, but not limited to the following  examples: </a:t>
                      </a:r>
                    </a:p>
                    <a:p>
                      <a:pPr marL="228600" indent="-228600" algn="l">
                        <a:buClrTx/>
                        <a:buSzPct val="100000"/>
                        <a:buFont typeface="Wingdings" panose="05000000000000000000" pitchFamily="2" charset="2"/>
                        <a:buAutoNum type="arabicPeriod"/>
                      </a:pPr>
                      <a:r>
                        <a:rPr lang="en-US" sz="1200" b="0" dirty="0"/>
                        <a:t>Activities necessary by appropriate military command authorities to assure proper execution of the military mission.</a:t>
                      </a:r>
                    </a:p>
                    <a:p>
                      <a:pPr marL="228600" indent="-228600" algn="l">
                        <a:buClrTx/>
                        <a:buSzPct val="100000"/>
                        <a:buFont typeface="Wingdings" panose="05000000000000000000" pitchFamily="2" charset="2"/>
                        <a:buAutoNum type="arabicPeriod"/>
                      </a:pPr>
                      <a:r>
                        <a:rPr lang="en-US" sz="1200" b="0" dirty="0"/>
                        <a:t>Department of Veterans Affairs determining the individual’s eligibility to benefits upon separation or discharge from the military</a:t>
                      </a:r>
                    </a:p>
                    <a:p>
                      <a:pPr marL="228600" indent="-228600" algn="l">
                        <a:buClrTx/>
                        <a:buSzPct val="100000"/>
                        <a:buFont typeface="Wingdings" panose="05000000000000000000" pitchFamily="2" charset="2"/>
                        <a:buAutoNum type="arabicPeriod"/>
                      </a:pPr>
                      <a:r>
                        <a:rPr lang="en-US" sz="1200" b="0" dirty="0"/>
                        <a:t>Activities related to eligibility for or enrollment in a government health plan</a:t>
                      </a:r>
                    </a:p>
                    <a:p>
                      <a:pPr marL="228600" indent="-228600" algn="l">
                        <a:buClrTx/>
                        <a:buSzPct val="100000"/>
                        <a:buFont typeface="Wingdings" panose="05000000000000000000" pitchFamily="2" charset="2"/>
                        <a:buAutoNum type="arabicPeriod"/>
                      </a:pPr>
                      <a:r>
                        <a:rPr lang="en-US" sz="1200" b="0" dirty="0"/>
                        <a:t>Improve administration and management relating to covered functions of such government functions</a:t>
                      </a:r>
                    </a:p>
                  </a:txBody>
                  <a:tcPr/>
                </a:tc>
                <a:extLst>
                  <a:ext uri="{0D108BD9-81ED-4DB2-BD59-A6C34878D82A}">
                    <a16:rowId xmlns:a16="http://schemas.microsoft.com/office/drawing/2014/main" val="2276811870"/>
                  </a:ext>
                </a:extLst>
              </a:tr>
            </a:tbl>
          </a:graphicData>
        </a:graphic>
      </p:graphicFrame>
      <p:sp>
        <p:nvSpPr>
          <p:cNvPr id="3" name="Slide Number Placeholder 4">
            <a:extLst>
              <a:ext uri="{FF2B5EF4-FFF2-40B4-BE49-F238E27FC236}">
                <a16:creationId xmlns:a16="http://schemas.microsoft.com/office/drawing/2014/main" id="{969A02B6-D37F-570B-F82C-BE850E660E99}"/>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42</a:t>
            </a:fld>
            <a:endParaRPr lang="en-US" sz="1100" dirty="0"/>
          </a:p>
        </p:txBody>
      </p:sp>
      <p:sp>
        <p:nvSpPr>
          <p:cNvPr id="4" name="Footer Placeholder 3">
            <a:extLst>
              <a:ext uri="{FF2B5EF4-FFF2-40B4-BE49-F238E27FC236}">
                <a16:creationId xmlns:a16="http://schemas.microsoft.com/office/drawing/2014/main" id="{EFBE4BBB-7E94-15B3-3F71-80C66811EEE4}"/>
              </a:ext>
            </a:extLst>
          </p:cNvPr>
          <p:cNvSpPr>
            <a:spLocks noGrp="1"/>
          </p:cNvSpPr>
          <p:nvPr>
            <p:ph type="ftr" sz="quarter" idx="3"/>
          </p:nvPr>
        </p:nvSpPr>
        <p:spPr>
          <a:xfrm>
            <a:off x="1090724" y="6448961"/>
            <a:ext cx="5531749" cy="409039"/>
          </a:xfrm>
        </p:spPr>
        <p:txBody>
          <a:bodyPr/>
          <a:lstStyle/>
          <a:p>
            <a:r>
              <a:rPr lang="en-US" dirty="0"/>
              <a:t>©Copyright eHealth Exchange. All Rights Reserved. </a:t>
            </a:r>
          </a:p>
        </p:txBody>
      </p:sp>
    </p:spTree>
    <p:extLst>
      <p:ext uri="{BB962C8B-B14F-4D97-AF65-F5344CB8AC3E}">
        <p14:creationId xmlns:p14="http://schemas.microsoft.com/office/powerpoint/2010/main" val="3159270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3782840652"/>
              </p:ext>
            </p:extLst>
          </p:nvPr>
        </p:nvGraphicFramePr>
        <p:xfrm>
          <a:off x="542693" y="1752252"/>
          <a:ext cx="10901681" cy="3291840"/>
        </p:xfrm>
        <a:graphic>
          <a:graphicData uri="http://schemas.openxmlformats.org/drawingml/2006/table">
            <a:tbl>
              <a:tblPr firstRow="1" bandRow="1">
                <a:tableStyleId>{7E9639D4-E3E2-4D34-9284-5A2195B3D0D7}</a:tableStyleId>
              </a:tblPr>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Code </a:t>
                      </a:r>
                      <a:r>
                        <a:rPr lang="en-US" sz="1600" b="0" dirty="0"/>
                        <a:t>(</a:t>
                      </a:r>
                      <a:r>
                        <a:rPr lang="en-US" sz="1600" b="0" dirty="0">
                          <a:solidFill>
                            <a:schemeClr val="bg1"/>
                          </a:solidFill>
                        </a:rPr>
                        <a:t>Performance &amp; Service Specification</a:t>
                      </a:r>
                      <a:r>
                        <a:rPr lang="en-US" sz="1600" b="0" dirty="0"/>
                        <a:t>)</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tc>
                <a:extLst>
                  <a:ext uri="{0D108BD9-81ED-4DB2-BD59-A6C34878D82A}">
                    <a16:rowId xmlns:a16="http://schemas.microsoft.com/office/drawing/2014/main" val="3632386920"/>
                  </a:ext>
                </a:extLst>
              </a:tr>
              <a:tr h="391088">
                <a:tc>
                  <a:txBody>
                    <a:bodyPr/>
                    <a:lstStyle/>
                    <a:p>
                      <a:pPr marL="169863" marR="0" lvl="0" indent="-169863" algn="l" defTabSz="914400" rtl="0" eaLnBrk="1" fontAlgn="auto" latinLnBrk="0" hangingPunct="1">
                        <a:lnSpc>
                          <a:spcPct val="100000"/>
                        </a:lnSpc>
                        <a:spcBef>
                          <a:spcPts val="0"/>
                        </a:spcBef>
                        <a:spcAft>
                          <a:spcPts val="0"/>
                        </a:spcAft>
                        <a:buClrTx/>
                        <a:buSzTx/>
                        <a:buFont typeface="+mj-lt"/>
                        <a:buNone/>
                        <a:tabLst/>
                        <a:defRPr/>
                      </a:pPr>
                      <a:r>
                        <a:rPr lang="en-US" sz="1200" b="0" dirty="0"/>
                        <a:t>8</a:t>
                      </a:r>
                      <a:r>
                        <a:rPr lang="en-US" sz="1200" b="1" dirty="0"/>
                        <a:t>. Any purpose to demonstrate meaningful use of certified EHR technology</a:t>
                      </a:r>
                    </a:p>
                  </a:txBody>
                  <a:tcPr/>
                </a:tc>
                <a:tc>
                  <a:txBody>
                    <a:bodyPr/>
                    <a:lstStyle/>
                    <a:p>
                      <a:pPr marL="228600" indent="-228600" algn="l">
                        <a:buClrTx/>
                        <a:buSzPct val="100000"/>
                        <a:buFont typeface="Wingdings" panose="05000000000000000000" pitchFamily="2" charset="2"/>
                        <a:buAutoNum type="alphaLcPeriod"/>
                      </a:pPr>
                      <a:r>
                        <a:rPr lang="en-US" sz="1200" b="1" dirty="0"/>
                        <a:t>Payment</a:t>
                      </a:r>
                    </a:p>
                    <a:p>
                      <a:pPr marL="228600" indent="-228600" algn="l">
                        <a:buClrTx/>
                        <a:buSzPct val="100000"/>
                        <a:buFont typeface="Wingdings" panose="05000000000000000000" pitchFamily="2" charset="2"/>
                        <a:buAutoNum type="alphaLcPeriod"/>
                      </a:pPr>
                      <a:r>
                        <a:rPr lang="en-US" sz="1200" b="1" dirty="0"/>
                        <a:t>Operations</a:t>
                      </a:r>
                    </a:p>
                  </a:txBody>
                  <a:tcPr/>
                </a:tc>
                <a:tc>
                  <a:txBody>
                    <a:bodyPr/>
                    <a:lstStyle/>
                    <a:p>
                      <a:r>
                        <a:rPr lang="en-US" sz="1200" b="0" u="none" strike="noStrike" kern="1200" baseline="0" dirty="0">
                          <a:solidFill>
                            <a:schemeClr val="dk1"/>
                          </a:solidFill>
                        </a:rPr>
                        <a:t>By the (i) Submitter, (ii) Recipient or (iii) Covered Entity on whose behalf the Submitter or the Recipient may properly Transact Message Content under the DURSA, provided that the purpose is not otherwise described the Permitted Purpose definition, and the purpose is permitted by Applicable Law, including but not limited to the HIPAA Regulations. “Meaningful use of certified electronic health record technology” shall have the meaning assigned to it in the regulations promulgated by the Department of Health and Human Services under the American Recovery and Reinvestment Act, Sections 4101 and 4102; </a:t>
                      </a:r>
                      <a:endParaRPr 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276811870"/>
                  </a:ext>
                </a:extLst>
              </a:tr>
            </a:tbl>
          </a:graphicData>
        </a:graphic>
      </p:graphicFrame>
      <p:sp>
        <p:nvSpPr>
          <p:cNvPr id="3" name="Slide Number Placeholder 4">
            <a:extLst>
              <a:ext uri="{FF2B5EF4-FFF2-40B4-BE49-F238E27FC236}">
                <a16:creationId xmlns:a16="http://schemas.microsoft.com/office/drawing/2014/main" id="{177E7A0C-9AA8-3AC9-07F6-FA80DF326A7B}"/>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43</a:t>
            </a:fld>
            <a:endParaRPr lang="en-US" sz="1100" dirty="0"/>
          </a:p>
        </p:txBody>
      </p:sp>
      <p:sp>
        <p:nvSpPr>
          <p:cNvPr id="4" name="Footer Placeholder 3">
            <a:extLst>
              <a:ext uri="{FF2B5EF4-FFF2-40B4-BE49-F238E27FC236}">
                <a16:creationId xmlns:a16="http://schemas.microsoft.com/office/drawing/2014/main" id="{089BA401-E4A9-0EA5-B7B7-DEA8CB5340CD}"/>
              </a:ext>
            </a:extLst>
          </p:cNvPr>
          <p:cNvSpPr>
            <a:spLocks noGrp="1"/>
          </p:cNvSpPr>
          <p:nvPr>
            <p:ph type="ftr" sz="quarter" idx="3"/>
          </p:nvPr>
        </p:nvSpPr>
        <p:spPr>
          <a:xfrm>
            <a:off x="1090724" y="6448961"/>
            <a:ext cx="5531749" cy="409039"/>
          </a:xfrm>
        </p:spPr>
        <p:txBody>
          <a:bodyPr/>
          <a:lstStyle/>
          <a:p>
            <a:r>
              <a:rPr lang="en-US" dirty="0"/>
              <a:t>©Copyright eHealth Exchange. All Rights Reserved. </a:t>
            </a:r>
          </a:p>
        </p:txBody>
      </p:sp>
    </p:spTree>
    <p:extLst>
      <p:ext uri="{BB962C8B-B14F-4D97-AF65-F5344CB8AC3E}">
        <p14:creationId xmlns:p14="http://schemas.microsoft.com/office/powerpoint/2010/main" val="698599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lstStyle/>
          <a:p>
            <a:r>
              <a:rPr lang="en-US" sz="4800" dirty="0"/>
              <a:t>DURSA Permitted Purposes</a:t>
            </a:r>
            <a:endParaRPr lang="en-US" sz="2400" dirty="0"/>
          </a:p>
        </p:txBody>
      </p:sp>
      <p:sp>
        <p:nvSpPr>
          <p:cNvPr id="12" name="Content Placeholder 11">
            <a:extLst>
              <a:ext uri="{FF2B5EF4-FFF2-40B4-BE49-F238E27FC236}">
                <a16:creationId xmlns:a16="http://schemas.microsoft.com/office/drawing/2014/main" id="{C0AC4B69-529C-3414-47D2-CC3CA96A1A01}"/>
              </a:ext>
            </a:extLst>
          </p:cNvPr>
          <p:cNvSpPr>
            <a:spLocks noGrp="1"/>
          </p:cNvSpPr>
          <p:nvPr>
            <p:ph idx="4294967295"/>
          </p:nvPr>
        </p:nvSpPr>
        <p:spPr>
          <a:xfrm>
            <a:off x="0" y="1981200"/>
            <a:ext cx="10972800" cy="4489450"/>
          </a:xfrm>
        </p:spPr>
        <p:txBody>
          <a:bodyPr/>
          <a:lstStyle/>
          <a:p>
            <a:pPr marL="979488" lvl="1" indent="-457200"/>
            <a:endParaRPr lang="en-US" sz="1800" dirty="0"/>
          </a:p>
          <a:p>
            <a:pPr marL="522288" lvl="1" indent="0">
              <a:buNone/>
            </a:pPr>
            <a:endParaRPr lang="en-US" sz="1800" dirty="0"/>
          </a:p>
        </p:txBody>
      </p:sp>
      <p:graphicFrame>
        <p:nvGraphicFramePr>
          <p:cNvPr id="2" name="Content Placeholder 11">
            <a:extLst>
              <a:ext uri="{FF2B5EF4-FFF2-40B4-BE49-F238E27FC236}">
                <a16:creationId xmlns:a16="http://schemas.microsoft.com/office/drawing/2014/main" id="{5B4DC8D1-7DDA-2E59-F157-D111B7EC7860}"/>
              </a:ext>
            </a:extLst>
          </p:cNvPr>
          <p:cNvGraphicFramePr>
            <a:graphicFrameLocks/>
          </p:cNvGraphicFramePr>
          <p:nvPr>
            <p:extLst>
              <p:ext uri="{D42A27DB-BD31-4B8C-83A1-F6EECF244321}">
                <p14:modId xmlns:p14="http://schemas.microsoft.com/office/powerpoint/2010/main" val="522549660"/>
              </p:ext>
            </p:extLst>
          </p:nvPr>
        </p:nvGraphicFramePr>
        <p:xfrm>
          <a:off x="542693" y="2121130"/>
          <a:ext cx="10901681" cy="3017520"/>
        </p:xfrm>
        <a:graphic>
          <a:graphicData uri="http://schemas.openxmlformats.org/drawingml/2006/table">
            <a:tbl>
              <a:tblPr firstRow="1" bandRow="1">
                <a:tableStyleId>{793D81CF-94F2-401A-BA57-92F5A7B2D0C5}</a:tableStyleId>
              </a:tblPr>
              <a:tblGrid>
                <a:gridCol w="3743702">
                  <a:extLst>
                    <a:ext uri="{9D8B030D-6E8A-4147-A177-3AD203B41FA5}">
                      <a16:colId xmlns:a16="http://schemas.microsoft.com/office/drawing/2014/main" val="816413884"/>
                    </a:ext>
                  </a:extLst>
                </a:gridCol>
                <a:gridCol w="3414277">
                  <a:extLst>
                    <a:ext uri="{9D8B030D-6E8A-4147-A177-3AD203B41FA5}">
                      <a16:colId xmlns:a16="http://schemas.microsoft.com/office/drawing/2014/main" val="3510913532"/>
                    </a:ext>
                  </a:extLst>
                </a:gridCol>
                <a:gridCol w="3743702">
                  <a:extLst>
                    <a:ext uri="{9D8B030D-6E8A-4147-A177-3AD203B41FA5}">
                      <a16:colId xmlns:a16="http://schemas.microsoft.com/office/drawing/2014/main" val="2320645022"/>
                    </a:ext>
                  </a:extLst>
                </a:gridCol>
              </a:tblGrid>
              <a:tr h="51995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DURSA Permitted Purpose</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Purpose of Use (</a:t>
                      </a:r>
                      <a:r>
                        <a:rPr lang="en-US" sz="1600" dirty="0">
                          <a:solidFill>
                            <a:schemeClr val="bg1"/>
                          </a:solidFill>
                          <a:hlinkClick r:id="rId2">
                            <a:extLst>
                              <a:ext uri="{A12FA001-AC4F-418D-AE19-62706E023703}">
                                <ahyp:hlinkClr xmlns:ahyp="http://schemas.microsoft.com/office/drawing/2018/hyperlinkcolor" val="tx"/>
                              </a:ext>
                            </a:extLst>
                          </a:hlinkClick>
                        </a:rPr>
                        <a:t>PoU</a:t>
                      </a:r>
                      <a:r>
                        <a:rPr lang="en-US" sz="1600" dirty="0"/>
                        <a:t>)  Computer Code </a:t>
                      </a:r>
                      <a:r>
                        <a:rPr lang="en-US" sz="1600" b="0" dirty="0"/>
                        <a:t>(</a:t>
                      </a:r>
                      <a:r>
                        <a:rPr lang="en-US" sz="1600" b="0" dirty="0">
                          <a:solidFill>
                            <a:schemeClr val="bg1"/>
                          </a:solidFill>
                        </a:rPr>
                        <a:t>Performance &amp; Service Specification</a:t>
                      </a:r>
                      <a:r>
                        <a:rPr lang="en-US" sz="1600" b="0" dirty="0"/>
                        <a:t>)</a:t>
                      </a:r>
                    </a:p>
                  </a:txBody>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r>
                        <a:rPr lang="en-US" sz="1600" dirty="0"/>
                        <a:t>Comments</a:t>
                      </a:r>
                    </a:p>
                  </a:txBody>
                  <a:tcPr/>
                </a:tc>
                <a:extLst>
                  <a:ext uri="{0D108BD9-81ED-4DB2-BD59-A6C34878D82A}">
                    <a16:rowId xmlns:a16="http://schemas.microsoft.com/office/drawing/2014/main" val="3632386920"/>
                  </a:ext>
                </a:extLst>
              </a:tr>
              <a:tr h="391088">
                <a:tc>
                  <a:txBody>
                    <a:bodyPr/>
                    <a:lstStyle/>
                    <a:p>
                      <a:pPr marL="169863" marR="0" lvl="0" indent="-169863" algn="l" defTabSz="914400" rtl="0" eaLnBrk="1" fontAlgn="auto" latinLnBrk="0" hangingPunct="1">
                        <a:lnSpc>
                          <a:spcPct val="100000"/>
                        </a:lnSpc>
                        <a:spcBef>
                          <a:spcPts val="0"/>
                        </a:spcBef>
                        <a:spcAft>
                          <a:spcPts val="0"/>
                        </a:spcAft>
                        <a:buClrTx/>
                        <a:buSzTx/>
                        <a:buFont typeface="+mj-lt"/>
                        <a:buNone/>
                        <a:tabLst/>
                        <a:defRPr/>
                      </a:pPr>
                      <a:r>
                        <a:rPr lang="en-US" sz="1200" b="0" dirty="0"/>
                        <a:t>9</a:t>
                      </a:r>
                      <a:r>
                        <a:rPr lang="en-US" sz="1200" b="1" dirty="0"/>
                        <a:t>. Transaction of Message Content in support of an individual’s right to access their health information or right to direct with whom their information can be shared or where their information can be sent</a:t>
                      </a:r>
                    </a:p>
                  </a:txBody>
                  <a:tcPr/>
                </a:tc>
                <a:tc>
                  <a:txBody>
                    <a:bodyPr/>
                    <a:lstStyle/>
                    <a:p>
                      <a:pPr marL="0" marR="0" lvl="0" indent="0" algn="l" defTabSz="457200" rtl="0" eaLnBrk="1" fontAlgn="auto" latinLnBrk="0" hangingPunct="1">
                        <a:lnSpc>
                          <a:spcPct val="100000"/>
                        </a:lnSpc>
                        <a:spcBef>
                          <a:spcPts val="0"/>
                        </a:spcBef>
                        <a:spcAft>
                          <a:spcPts val="0"/>
                        </a:spcAft>
                        <a:buClr>
                          <a:srgbClr val="00B050"/>
                        </a:buClr>
                        <a:buSzPct val="175000"/>
                        <a:buFont typeface="Wingdings" panose="05000000000000000000" pitchFamily="2" charset="2"/>
                        <a:buNone/>
                        <a:tabLst/>
                        <a:defRPr/>
                      </a:pPr>
                      <a:r>
                        <a:rPr lang="en-US" sz="1200" b="1" dirty="0"/>
                        <a:t>a. Request</a:t>
                      </a:r>
                      <a:r>
                        <a:rPr lang="en-US" sz="1200" dirty="0"/>
                        <a:t> - Request of the Individual</a:t>
                      </a:r>
                    </a:p>
                    <a:p>
                      <a:pPr marL="0" marR="0" lvl="0" indent="0" algn="l" defTabSz="914400" rtl="0" eaLnBrk="1" fontAlgn="auto" latinLnBrk="0" hangingPunct="1">
                        <a:lnSpc>
                          <a:spcPct val="100000"/>
                        </a:lnSpc>
                        <a:spcBef>
                          <a:spcPts val="0"/>
                        </a:spcBef>
                        <a:spcAft>
                          <a:spcPts val="0"/>
                        </a:spcAft>
                        <a:buClrTx/>
                        <a:buSzTx/>
                        <a:buFont typeface="+mj-lt"/>
                        <a:buNone/>
                        <a:tabLst>
                          <a:tab pos="174625" algn="l"/>
                        </a:tabLst>
                        <a:defRPr/>
                      </a:pPr>
                      <a:r>
                        <a:rPr lang="en-US" sz="1200" b="1" dirty="0"/>
                        <a:t>b. Present</a:t>
                      </a:r>
                      <a:r>
                        <a:rPr lang="en-US" sz="1200" dirty="0"/>
                        <a:t> - Uses and disclosures with the individual present pursuant to an authorization</a:t>
                      </a:r>
                    </a:p>
                    <a:p>
                      <a:pPr marL="0" marR="0" lvl="0" indent="0" algn="l" defTabSz="914400" rtl="0" eaLnBrk="1" fontAlgn="auto" latinLnBrk="0" hangingPunct="1">
                        <a:lnSpc>
                          <a:spcPct val="100000"/>
                        </a:lnSpc>
                        <a:spcBef>
                          <a:spcPts val="0"/>
                        </a:spcBef>
                        <a:spcAft>
                          <a:spcPts val="0"/>
                        </a:spcAft>
                        <a:buClrTx/>
                        <a:buSzTx/>
                        <a:buFont typeface="+mj-lt"/>
                        <a:buNone/>
                        <a:tabLst>
                          <a:tab pos="174625" algn="l"/>
                        </a:tabLst>
                        <a:defRPr/>
                      </a:pPr>
                      <a:r>
                        <a:rPr lang="en-US" sz="1200" b="1" dirty="0"/>
                        <a:t>c. Family</a:t>
                      </a:r>
                      <a:r>
                        <a:rPr lang="en-US" sz="1200" dirty="0"/>
                        <a:t> - Disclose to a family member, other relative, or a close personal friend of the individual pursuant to an authorization</a:t>
                      </a:r>
                    </a:p>
                    <a:p>
                      <a:pPr marL="0" marR="0" lvl="0" indent="0" algn="l" defTabSz="457200" rtl="0" eaLnBrk="1" fontAlgn="auto" latinLnBrk="0" hangingPunct="1">
                        <a:lnSpc>
                          <a:spcPct val="100000"/>
                        </a:lnSpc>
                        <a:spcBef>
                          <a:spcPts val="0"/>
                        </a:spcBef>
                        <a:spcAft>
                          <a:spcPts val="0"/>
                        </a:spcAft>
                        <a:buClr>
                          <a:srgbClr val="00B050"/>
                        </a:buClr>
                        <a:buSzPct val="175000"/>
                        <a:buFont typeface="Wingdings" panose="05000000000000000000" pitchFamily="2" charset="2"/>
                        <a:buNone/>
                        <a:tabLst/>
                        <a:defRPr/>
                      </a:pPr>
                      <a:endParaRPr lang="en-US" sz="1200" dirty="0"/>
                    </a:p>
                    <a:p>
                      <a:pPr marL="0" indent="0" algn="l">
                        <a:buClr>
                          <a:srgbClr val="00B050"/>
                        </a:buClr>
                        <a:buSzPct val="175000"/>
                        <a:buFont typeface="Wingdings" panose="05000000000000000000" pitchFamily="2" charset="2"/>
                        <a:buNone/>
                      </a:pPr>
                      <a:endParaRPr lang="en-US" sz="1200" b="1" dirty="0"/>
                    </a:p>
                  </a:txBody>
                  <a:tcPr/>
                </a:tc>
                <a:tc>
                  <a:txBody>
                    <a:bodyPr/>
                    <a:lstStyle/>
                    <a:p>
                      <a:r>
                        <a:rPr lang="en-US" sz="1200" b="0" u="none" strike="noStrike" kern="1200" baseline="0" dirty="0">
                          <a:solidFill>
                            <a:schemeClr val="tx1"/>
                          </a:solidFill>
                        </a:rPr>
                        <a:t>For the avoidance of doubt, a Participant may be prevented from disclosing information due to Applicable Law even though the individual asserts this Permitted Purpose; </a:t>
                      </a:r>
                    </a:p>
                    <a:p>
                      <a:endParaRPr 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250084646"/>
                  </a:ext>
                </a:extLst>
              </a:tr>
              <a:tr h="391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10</a:t>
                      </a:r>
                      <a:r>
                        <a:rPr lang="en-US" sz="1200" b="1" dirty="0"/>
                        <a:t>.  Carequality, and TEFCA Permitted Purposes of Use</a:t>
                      </a:r>
                    </a:p>
                  </a:txBody>
                  <a:tcPr/>
                </a:tc>
                <a:tc>
                  <a:txBody>
                    <a:bodyPr/>
                    <a:lstStyle/>
                    <a:p>
                      <a:pPr marL="0" indent="0" algn="l">
                        <a:buClr>
                          <a:srgbClr val="00B050"/>
                        </a:buClr>
                        <a:buSzPct val="175000"/>
                        <a:buFont typeface="Wingdings" panose="05000000000000000000" pitchFamily="2" charset="2"/>
                        <a:buNone/>
                      </a:pPr>
                      <a:r>
                        <a:rPr lang="en-US" sz="1200" b="1" dirty="0"/>
                        <a:t>Refer to last 2 slides in this section</a:t>
                      </a:r>
                    </a:p>
                  </a:txBody>
                  <a:tcPr/>
                </a:tc>
                <a:tc>
                  <a:txBody>
                    <a:bodyPr/>
                    <a:lstStyle/>
                    <a:p>
                      <a:pPr marL="0" indent="0" algn="l">
                        <a:buClr>
                          <a:srgbClr val="00B050"/>
                        </a:buClr>
                        <a:buSzPct val="175000"/>
                        <a:buFont typeface="Wingdings" panose="05000000000000000000" pitchFamily="2" charset="2"/>
                        <a:buNone/>
                      </a:pPr>
                      <a:r>
                        <a:rPr lang="en-US" sz="1200" b="0" dirty="0">
                          <a:hlinkClick r:id="rId3"/>
                        </a:rPr>
                        <a:t>Carequality Framework Policies</a:t>
                      </a:r>
                    </a:p>
                    <a:p>
                      <a:pPr marL="0" indent="0" algn="l">
                        <a:buClr>
                          <a:srgbClr val="00B050"/>
                        </a:buClr>
                        <a:buSzPct val="175000"/>
                        <a:buFont typeface="Wingdings" panose="05000000000000000000" pitchFamily="2" charset="2"/>
                        <a:buNone/>
                      </a:pPr>
                      <a:endParaRPr lang="en-US" sz="1200" b="0" dirty="0"/>
                    </a:p>
                    <a:p>
                      <a:pPr marL="0" indent="0" algn="l">
                        <a:buClr>
                          <a:srgbClr val="00B050"/>
                        </a:buClr>
                        <a:buSzPct val="175000"/>
                        <a:buFont typeface="Wingdings" panose="05000000000000000000" pitchFamily="2" charset="2"/>
                        <a:buNone/>
                      </a:pPr>
                      <a:r>
                        <a:rPr lang="en-US" sz="1200" b="0" dirty="0">
                          <a:hlinkClick r:id="rId4"/>
                        </a:rPr>
                        <a:t>RCE Exchange Purposes SOP</a:t>
                      </a:r>
                    </a:p>
                  </a:txBody>
                  <a:tcPr/>
                </a:tc>
                <a:extLst>
                  <a:ext uri="{0D108BD9-81ED-4DB2-BD59-A6C34878D82A}">
                    <a16:rowId xmlns:a16="http://schemas.microsoft.com/office/drawing/2014/main" val="3992619811"/>
                  </a:ext>
                </a:extLst>
              </a:tr>
            </a:tbl>
          </a:graphicData>
        </a:graphic>
      </p:graphicFrame>
      <p:sp>
        <p:nvSpPr>
          <p:cNvPr id="3" name="Slide Number Placeholder 4">
            <a:extLst>
              <a:ext uri="{FF2B5EF4-FFF2-40B4-BE49-F238E27FC236}">
                <a16:creationId xmlns:a16="http://schemas.microsoft.com/office/drawing/2014/main" id="{AC9CB9DA-6757-FBA7-FD02-AA8BD48176A2}"/>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44</a:t>
            </a:fld>
            <a:endParaRPr lang="en-US" sz="1100" dirty="0"/>
          </a:p>
        </p:txBody>
      </p:sp>
      <p:sp>
        <p:nvSpPr>
          <p:cNvPr id="4" name="Footer Placeholder 3">
            <a:extLst>
              <a:ext uri="{FF2B5EF4-FFF2-40B4-BE49-F238E27FC236}">
                <a16:creationId xmlns:a16="http://schemas.microsoft.com/office/drawing/2014/main" id="{CCC581C0-37F8-089C-017E-013C835B58E4}"/>
              </a:ext>
            </a:extLst>
          </p:cNvPr>
          <p:cNvSpPr>
            <a:spLocks noGrp="1"/>
          </p:cNvSpPr>
          <p:nvPr>
            <p:ph type="ftr" sz="quarter" idx="3"/>
          </p:nvPr>
        </p:nvSpPr>
        <p:spPr>
          <a:xfrm>
            <a:off x="1090724" y="6448961"/>
            <a:ext cx="5531749" cy="409039"/>
          </a:xfrm>
        </p:spPr>
        <p:txBody>
          <a:bodyPr/>
          <a:lstStyle/>
          <a:p>
            <a:r>
              <a:rPr lang="en-US" dirty="0"/>
              <a:t>©Copyright eHealth Exchange. All Rights Reserved. </a:t>
            </a:r>
          </a:p>
        </p:txBody>
      </p:sp>
    </p:spTree>
    <p:extLst>
      <p:ext uri="{BB962C8B-B14F-4D97-AF65-F5344CB8AC3E}">
        <p14:creationId xmlns:p14="http://schemas.microsoft.com/office/powerpoint/2010/main" val="4024527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C23D-053B-7B15-41B5-4BB30725BD33}"/>
              </a:ext>
            </a:extLst>
          </p:cNvPr>
          <p:cNvSpPr>
            <a:spLocks noGrp="1"/>
          </p:cNvSpPr>
          <p:nvPr>
            <p:ph type="title"/>
          </p:nvPr>
        </p:nvSpPr>
        <p:spPr/>
        <p:txBody>
          <a:bodyPr/>
          <a:lstStyle/>
          <a:p>
            <a:r>
              <a:rPr lang="en-US" sz="2800" dirty="0"/>
              <a:t>Additional Approved Purpose of Use Codes for Non-PHI Exchange</a:t>
            </a:r>
          </a:p>
        </p:txBody>
      </p:sp>
      <p:sp>
        <p:nvSpPr>
          <p:cNvPr id="3" name="Content Placeholder 2">
            <a:extLst>
              <a:ext uri="{FF2B5EF4-FFF2-40B4-BE49-F238E27FC236}">
                <a16:creationId xmlns:a16="http://schemas.microsoft.com/office/drawing/2014/main" id="{B2A07268-CADE-2376-5DE6-6AB3459AA47D}"/>
              </a:ext>
            </a:extLst>
          </p:cNvPr>
          <p:cNvSpPr>
            <a:spLocks noGrp="1"/>
          </p:cNvSpPr>
          <p:nvPr>
            <p:ph idx="1"/>
          </p:nvPr>
        </p:nvSpPr>
        <p:spPr/>
        <p:txBody>
          <a:bodyPr vert="horz" lIns="91440" tIns="45720" rIns="91440" bIns="45720" rtlCol="0" anchor="t">
            <a:normAutofit/>
          </a:bodyPr>
          <a:lstStyle/>
          <a:p>
            <a:pPr marL="0" indent="0">
              <a:buNone/>
            </a:pPr>
            <a:r>
              <a:rPr lang="en-US" sz="1800" dirty="0"/>
              <a:t>These additional purpose of use codes were approved by the Coordinating Committee for exchange with non-PHI when it approved the NHIN Authorization Framework Specification on June 27, 2011.</a:t>
            </a:r>
          </a:p>
          <a:p>
            <a:pPr marL="0" indent="0">
              <a:buNone/>
            </a:pPr>
            <a:endParaRPr lang="en-US" sz="1800" dirty="0"/>
          </a:p>
          <a:p>
            <a:pPr>
              <a:buFont typeface="Calibri"/>
              <a:buAutoNum type="arabicPeriod"/>
            </a:pPr>
            <a:r>
              <a:rPr lang="en-US" sz="1800" kern="0" dirty="0">
                <a:effectLst/>
                <a:latin typeface="+mn-lt"/>
                <a:ea typeface="Aptos" panose="020B0004020202020204" pitchFamily="34" charset="0"/>
                <a:cs typeface="Aptos" panose="020B0004020202020204" pitchFamily="34" charset="0"/>
              </a:rPr>
              <a:t>SYSADMIN</a:t>
            </a:r>
          </a:p>
          <a:p>
            <a:pPr marL="342900" indent="-342900">
              <a:buFont typeface="+mj-lt"/>
              <a:buAutoNum type="arabicPeriod"/>
            </a:pPr>
            <a:r>
              <a:rPr lang="en-US" sz="1800" kern="0" dirty="0">
                <a:latin typeface="+mn-lt"/>
                <a:ea typeface="Aptos" panose="020B0004020202020204" pitchFamily="34" charset="0"/>
                <a:cs typeface="Aptos" panose="020B0004020202020204" pitchFamily="34" charset="0"/>
              </a:rPr>
              <a:t>TRAINING</a:t>
            </a:r>
          </a:p>
          <a:p>
            <a:pPr marL="342900" indent="-342900">
              <a:buFont typeface="+mj-lt"/>
              <a:buAutoNum type="arabicPeriod"/>
            </a:pPr>
            <a:r>
              <a:rPr lang="en-US" sz="1800" kern="0" dirty="0">
                <a:effectLst/>
                <a:latin typeface="+mn-lt"/>
                <a:ea typeface="Aptos" panose="020B0004020202020204" pitchFamily="34" charset="0"/>
                <a:cs typeface="Aptos" panose="020B0004020202020204" pitchFamily="34" charset="0"/>
              </a:rPr>
              <a:t>MARKETING</a:t>
            </a:r>
          </a:p>
          <a:p>
            <a:pPr marL="342900" indent="-342900">
              <a:buFont typeface="+mj-lt"/>
              <a:buAutoNum type="arabicPeriod"/>
            </a:pPr>
            <a:r>
              <a:rPr lang="en-US" sz="1800" kern="0" dirty="0">
                <a:latin typeface="+mn-lt"/>
                <a:ea typeface="Aptos" panose="020B0004020202020204" pitchFamily="34" charset="0"/>
                <a:cs typeface="Aptos" panose="020B0004020202020204" pitchFamily="34" charset="0"/>
              </a:rPr>
              <a:t>DIRECTORY</a:t>
            </a:r>
            <a:endParaRPr lang="en-US" sz="1800" kern="0" dirty="0">
              <a:effectLst/>
              <a:latin typeface="+mn-lt"/>
              <a:ea typeface="Aptos" panose="020B0004020202020204" pitchFamily="34"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4">
            <a:extLst>
              <a:ext uri="{FF2B5EF4-FFF2-40B4-BE49-F238E27FC236}">
                <a16:creationId xmlns:a16="http://schemas.microsoft.com/office/drawing/2014/main" id="{694B6B16-701E-81F0-DB51-1A6AC49DE651}"/>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45</a:t>
            </a:fld>
            <a:endParaRPr lang="en-US" sz="1100" dirty="0"/>
          </a:p>
        </p:txBody>
      </p:sp>
      <p:sp>
        <p:nvSpPr>
          <p:cNvPr id="5" name="Footer Placeholder 3">
            <a:extLst>
              <a:ext uri="{FF2B5EF4-FFF2-40B4-BE49-F238E27FC236}">
                <a16:creationId xmlns:a16="http://schemas.microsoft.com/office/drawing/2014/main" id="{E806F715-D55D-4E6C-C995-5401E760E302}"/>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2940089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C0AC4B69-529C-3414-47D2-CC3CA96A1A01}"/>
              </a:ext>
            </a:extLst>
          </p:cNvPr>
          <p:cNvSpPr>
            <a:spLocks noGrp="1"/>
          </p:cNvSpPr>
          <p:nvPr>
            <p:ph idx="12"/>
          </p:nvPr>
        </p:nvSpPr>
        <p:spPr/>
        <p:txBody>
          <a:bodyPr/>
          <a:lstStyle/>
          <a:p>
            <a:pPr marL="522288" lvl="1" indent="0">
              <a:buNone/>
            </a:pPr>
            <a:endParaRPr lang="en-US" sz="1800" dirty="0"/>
          </a:p>
          <a:p>
            <a:pPr marL="522288" lvl="1" indent="0">
              <a:buNone/>
            </a:pPr>
            <a:endParaRPr lang="en-US" sz="1800" dirty="0"/>
          </a:p>
        </p:txBody>
      </p:sp>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a:xfrm>
            <a:off x="250373" y="920170"/>
            <a:ext cx="11440884" cy="927234"/>
          </a:xfrm>
        </p:spPr>
        <p:txBody>
          <a:bodyPr>
            <a:normAutofit fontScale="90000"/>
          </a:bodyPr>
          <a:lstStyle/>
          <a:p>
            <a:r>
              <a:rPr lang="en-US" sz="4000"/>
              <a:t>Car</a:t>
            </a:r>
            <a:r>
              <a:rPr lang="en-US" sz="4000" i="1"/>
              <a:t>e</a:t>
            </a:r>
            <a:r>
              <a:rPr lang="en-US" sz="4000"/>
              <a:t>quality Permitted Purposes &amp; Required Responses</a:t>
            </a:r>
            <a:endParaRPr lang="en-US" sz="4000">
              <a:ea typeface="Calibri"/>
              <a:cs typeface="Calibri"/>
            </a:endParaRPr>
          </a:p>
        </p:txBody>
      </p:sp>
      <p:sp>
        <p:nvSpPr>
          <p:cNvPr id="6" name="Content Placeholder 1">
            <a:extLst>
              <a:ext uri="{FF2B5EF4-FFF2-40B4-BE49-F238E27FC236}">
                <a16:creationId xmlns:a16="http://schemas.microsoft.com/office/drawing/2014/main" id="{57E7FEA1-7EAA-E04E-789C-2156D627B43E}"/>
              </a:ext>
            </a:extLst>
          </p:cNvPr>
          <p:cNvSpPr txBox="1">
            <a:spLocks/>
          </p:cNvSpPr>
          <p:nvPr/>
        </p:nvSpPr>
        <p:spPr>
          <a:xfrm>
            <a:off x="274320" y="1845426"/>
            <a:ext cx="5689427" cy="4484122"/>
          </a:xfrm>
          <a:prstGeom prst="rect">
            <a:avLst/>
          </a:prstGeom>
          <a:ln>
            <a:solidFill>
              <a:schemeClr val="accent1"/>
            </a:solidFill>
          </a:ln>
        </p:spPr>
        <p:txBody>
          <a:bodyPr vert="horz" lIns="91440" tIns="45720" rIns="91440" bIns="45720" rtlCol="0">
            <a:noAutofit/>
          </a:bodyPr>
          <a:lstStyle>
            <a:lvl1pPr marL="236538" indent="-2365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Carequality Permitted Purposes:</a:t>
            </a:r>
          </a:p>
          <a:p>
            <a:pPr marL="457200" indent="-457200">
              <a:buFont typeface="+mj-lt"/>
              <a:buAutoNum type="arabicPeriod"/>
            </a:pPr>
            <a:r>
              <a:rPr lang="en-US" sz="2000" dirty="0"/>
              <a:t>Treatment</a:t>
            </a:r>
          </a:p>
          <a:p>
            <a:pPr marL="457200" indent="-457200">
              <a:buFont typeface="+mj-lt"/>
              <a:buAutoNum type="arabicPeriod"/>
            </a:pPr>
            <a:r>
              <a:rPr lang="en-US" sz="2000" dirty="0"/>
              <a:t>Payment</a:t>
            </a:r>
          </a:p>
          <a:p>
            <a:pPr marL="457200" indent="-457200">
              <a:buFont typeface="+mj-lt"/>
              <a:buAutoNum type="arabicPeriod"/>
            </a:pPr>
            <a:r>
              <a:rPr lang="en-US" sz="2000" dirty="0"/>
              <a:t>Health Care Operations</a:t>
            </a:r>
          </a:p>
          <a:p>
            <a:pPr marL="457200" indent="-457200">
              <a:buFont typeface="+mj-lt"/>
              <a:buAutoNum type="arabicPeriod"/>
            </a:pPr>
            <a:r>
              <a:rPr lang="en-US" sz="2000" dirty="0"/>
              <a:t>Public Health Activities</a:t>
            </a:r>
          </a:p>
          <a:p>
            <a:pPr marL="457200" indent="-457200">
              <a:buFont typeface="+mj-lt"/>
              <a:buAutoNum type="arabicPeriod"/>
            </a:pPr>
            <a:r>
              <a:rPr lang="en-US" sz="2000" dirty="0"/>
              <a:t>Patient Request</a:t>
            </a:r>
          </a:p>
          <a:p>
            <a:pPr marL="457200" indent="-457200">
              <a:buFont typeface="+mj-lt"/>
              <a:buAutoNum type="arabicPeriod"/>
            </a:pPr>
            <a:r>
              <a:rPr lang="en-US" sz="2000" dirty="0"/>
              <a:t>Coverage Determination</a:t>
            </a:r>
          </a:p>
          <a:p>
            <a:pPr marL="457200" indent="-457200">
              <a:buFont typeface="+mj-lt"/>
              <a:buAutoNum type="arabicPeriod"/>
            </a:pPr>
            <a:r>
              <a:rPr lang="en-US" sz="2000" dirty="0"/>
              <a:t>Care Coordination</a:t>
            </a:r>
          </a:p>
          <a:p>
            <a:pPr marL="457200" indent="-457200">
              <a:buFont typeface="+mj-lt"/>
              <a:buAutoNum type="arabicPeriod"/>
            </a:pPr>
            <a:r>
              <a:rPr lang="en-US" sz="2000" dirty="0"/>
              <a:t>Other Authorization-Based Disclosures</a:t>
            </a:r>
          </a:p>
          <a:p>
            <a:pPr marL="457200" indent="-457200">
              <a:buFont typeface="+mj-lt"/>
              <a:buAutoNum type="arabicPeriod"/>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11">
            <a:extLst>
              <a:ext uri="{FF2B5EF4-FFF2-40B4-BE49-F238E27FC236}">
                <a16:creationId xmlns:a16="http://schemas.microsoft.com/office/drawing/2014/main" id="{E6529AD7-2583-99D8-3FCE-253E90D09836}"/>
              </a:ext>
            </a:extLst>
          </p:cNvPr>
          <p:cNvSpPr txBox="1">
            <a:spLocks/>
          </p:cNvSpPr>
          <p:nvPr/>
        </p:nvSpPr>
        <p:spPr>
          <a:xfrm>
            <a:off x="6322645" y="1845427"/>
            <a:ext cx="5389118" cy="4484122"/>
          </a:xfrm>
          <a:prstGeom prst="rect">
            <a:avLst/>
          </a:prstGeom>
          <a:ln>
            <a:solidFill>
              <a:srgbClr val="156082"/>
            </a:solidFill>
          </a:ln>
        </p:spPr>
        <p:txBody>
          <a:bodyPr vert="horz" lIns="91440" tIns="45720" rIns="91440" bIns="45720" rtlCol="0" anchor="t">
            <a:noAutofit/>
          </a:bodyPr>
          <a:lstStyle>
            <a:lvl1pPr marL="236538" indent="-236538"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None/>
            </a:pPr>
            <a:r>
              <a:rPr lang="en-US" sz="2000" b="1" dirty="0">
                <a:latin typeface="Arial"/>
                <a:cs typeface="Arial"/>
              </a:rPr>
              <a:t>Carequality Required Responses:</a:t>
            </a:r>
          </a:p>
          <a:p>
            <a:pPr marL="457200" indent="-457200">
              <a:buClr>
                <a:schemeClr val="bg2"/>
              </a:buClr>
              <a:buFont typeface="+mj-lt"/>
              <a:buAutoNum type="arabicPeriod"/>
            </a:pPr>
            <a:r>
              <a:rPr lang="en-US" sz="2000" dirty="0">
                <a:latin typeface="Arial" panose="020B0604020202020204" pitchFamily="34" charset="0"/>
                <a:cs typeface="Arial" panose="020B0604020202020204" pitchFamily="34" charset="0"/>
              </a:rPr>
              <a:t>Treatment</a:t>
            </a:r>
          </a:p>
          <a:p>
            <a:pPr marL="457200" indent="-457200">
              <a:buClr>
                <a:schemeClr val="bg2"/>
              </a:buClr>
              <a:buFont typeface="+mj-lt"/>
              <a:buAutoNum type="arabicPeriod"/>
            </a:pPr>
            <a:r>
              <a:rPr lang="en-US" sz="2000" dirty="0"/>
              <a:t>Any purpose that a Participant initiates a query for, they must also respond to queries with that purpose of use code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2" name="Slide Number Placeholder 4">
            <a:extLst>
              <a:ext uri="{FF2B5EF4-FFF2-40B4-BE49-F238E27FC236}">
                <a16:creationId xmlns:a16="http://schemas.microsoft.com/office/drawing/2014/main" id="{CDB76063-1E70-4673-C74C-6384C50035E0}"/>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46</a:t>
            </a:fld>
            <a:endParaRPr lang="en-US" sz="1100" dirty="0"/>
          </a:p>
        </p:txBody>
      </p:sp>
      <p:sp>
        <p:nvSpPr>
          <p:cNvPr id="3" name="Footer Placeholder 3">
            <a:extLst>
              <a:ext uri="{FF2B5EF4-FFF2-40B4-BE49-F238E27FC236}">
                <a16:creationId xmlns:a16="http://schemas.microsoft.com/office/drawing/2014/main" id="{926FB1EF-589F-E723-4883-216FE9615545}"/>
              </a:ext>
            </a:extLst>
          </p:cNvPr>
          <p:cNvSpPr txBox="1">
            <a:spLocks/>
          </p:cNvSpPr>
          <p:nvPr/>
        </p:nvSpPr>
        <p:spPr>
          <a:xfrm>
            <a:off x="1090724" y="6448961"/>
            <a:ext cx="5531749" cy="40903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©Copyright eHealth Exchange. All Rights Reserved. </a:t>
            </a:r>
          </a:p>
        </p:txBody>
      </p:sp>
    </p:spTree>
    <p:extLst>
      <p:ext uri="{BB962C8B-B14F-4D97-AF65-F5344CB8AC3E}">
        <p14:creationId xmlns:p14="http://schemas.microsoft.com/office/powerpoint/2010/main" val="3319820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C0AC4B69-529C-3414-47D2-CC3CA96A1A01}"/>
              </a:ext>
            </a:extLst>
          </p:cNvPr>
          <p:cNvSpPr>
            <a:spLocks noGrp="1"/>
          </p:cNvSpPr>
          <p:nvPr>
            <p:ph idx="12"/>
          </p:nvPr>
        </p:nvSpPr>
        <p:spPr/>
        <p:txBody>
          <a:bodyPr/>
          <a:lstStyle/>
          <a:p>
            <a:pPr marL="522288" lvl="1" indent="0">
              <a:buNone/>
            </a:pPr>
            <a:endParaRPr lang="en-US" sz="1800" dirty="0"/>
          </a:p>
          <a:p>
            <a:pPr marL="522288" lvl="1" indent="0">
              <a:buNone/>
            </a:pPr>
            <a:endParaRPr lang="en-US" sz="1800" dirty="0"/>
          </a:p>
        </p:txBody>
      </p:sp>
      <p:sp>
        <p:nvSpPr>
          <p:cNvPr id="11" name="Title 10">
            <a:extLst>
              <a:ext uri="{FF2B5EF4-FFF2-40B4-BE49-F238E27FC236}">
                <a16:creationId xmlns:a16="http://schemas.microsoft.com/office/drawing/2014/main" id="{4FE2B7E3-5A91-16D1-070F-8CDF3ACDA896}"/>
              </a:ext>
            </a:extLst>
          </p:cNvPr>
          <p:cNvSpPr>
            <a:spLocks noGrp="1"/>
          </p:cNvSpPr>
          <p:nvPr>
            <p:ph type="title"/>
          </p:nvPr>
        </p:nvSpPr>
        <p:spPr/>
        <p:txBody>
          <a:bodyPr>
            <a:normAutofit fontScale="90000"/>
          </a:bodyPr>
          <a:lstStyle/>
          <a:p>
            <a:r>
              <a:rPr lang="en-US" sz="4000" dirty="0"/>
              <a:t>TEFCA Exchange Purposes &amp; Required </a:t>
            </a:r>
            <a:r>
              <a:rPr lang="en-US" sz="4000"/>
              <a:t>Responses</a:t>
            </a:r>
            <a:endParaRPr lang="en-US" sz="4000">
              <a:ea typeface="Calibri"/>
              <a:cs typeface="Calibri"/>
            </a:endParaRPr>
          </a:p>
        </p:txBody>
      </p:sp>
      <p:sp>
        <p:nvSpPr>
          <p:cNvPr id="6" name="Content Placeholder 1">
            <a:extLst>
              <a:ext uri="{FF2B5EF4-FFF2-40B4-BE49-F238E27FC236}">
                <a16:creationId xmlns:a16="http://schemas.microsoft.com/office/drawing/2014/main" id="{57E7FEA1-7EAA-E04E-789C-2156D627B43E}"/>
              </a:ext>
            </a:extLst>
          </p:cNvPr>
          <p:cNvSpPr txBox="1">
            <a:spLocks/>
          </p:cNvSpPr>
          <p:nvPr/>
        </p:nvSpPr>
        <p:spPr>
          <a:xfrm>
            <a:off x="274320" y="1845426"/>
            <a:ext cx="5689427" cy="4484122"/>
          </a:xfrm>
          <a:prstGeom prst="rect">
            <a:avLst/>
          </a:prstGeom>
          <a:ln>
            <a:solidFill>
              <a:schemeClr val="accent1"/>
            </a:solidFill>
          </a:ln>
        </p:spPr>
        <p:txBody>
          <a:bodyPr vert="horz" lIns="91440" tIns="45720" rIns="91440" bIns="45720" rtlCol="0" anchor="t">
            <a:noAutofit/>
          </a:bodyPr>
          <a:lstStyle>
            <a:lvl1pPr marL="236538" indent="-2365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1pPr>
            <a:lvl2pPr marL="808038" indent="-350838" algn="l" defTabSz="457200" rtl="0" eaLnBrk="1" latinLnBrk="0" hangingPunct="1">
              <a:spcBef>
                <a:spcPct val="20000"/>
              </a:spcBef>
              <a:buClr>
                <a:srgbClr val="FF6600"/>
              </a:buClr>
              <a:buFont typeface="Arial"/>
              <a:buChar char="–"/>
              <a:tabLst/>
              <a:defRPr sz="2400" kern="1200" spc="0" baseline="0">
                <a:solidFill>
                  <a:srgbClr val="1D1F5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10847C"/>
              </a:buClr>
              <a:buFont typeface="Arial"/>
              <a:buChar char="•"/>
              <a:defRPr sz="2400" kern="1200">
                <a:solidFill>
                  <a:schemeClr val="accent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10847C"/>
              </a:buClr>
              <a:buFont typeface="Arial"/>
              <a:buChar char="»"/>
              <a:defRPr sz="2000" kern="1200">
                <a:solidFill>
                  <a:schemeClr val="accent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latin typeface="Arial"/>
                <a:cs typeface="Arial"/>
              </a:rPr>
              <a:t>TEFCA Permitted Exchange Purposes:</a:t>
            </a:r>
          </a:p>
          <a:p>
            <a:pPr marL="457200" indent="-457200">
              <a:buFont typeface="+mj-lt"/>
              <a:buAutoNum type="arabicPeriod"/>
            </a:pPr>
            <a:r>
              <a:rPr lang="en-US" sz="2000" dirty="0"/>
              <a:t>Treatment</a:t>
            </a:r>
          </a:p>
          <a:p>
            <a:pPr marL="457200" indent="-457200">
              <a:buFont typeface="+mj-lt"/>
              <a:buAutoNum type="arabicPeriod"/>
            </a:pPr>
            <a:r>
              <a:rPr lang="en-US" sz="2000" dirty="0"/>
              <a:t>Payment</a:t>
            </a:r>
          </a:p>
          <a:p>
            <a:pPr marL="457200" indent="-457200">
              <a:buFont typeface="+mj-lt"/>
              <a:buAutoNum type="arabicPeriod"/>
            </a:pPr>
            <a:r>
              <a:rPr lang="en-US" sz="2000">
                <a:latin typeface="Arial"/>
                <a:cs typeface="Arial"/>
              </a:rPr>
              <a:t>Health Care Operations (HCO)</a:t>
            </a:r>
            <a:endParaRPr lang="en-US" sz="2000"/>
          </a:p>
          <a:p>
            <a:pPr marL="457200" indent="-457200">
              <a:buFont typeface="+mj-lt"/>
              <a:buAutoNum type="arabicPeriod"/>
            </a:pPr>
            <a:r>
              <a:rPr lang="en-US" sz="2000" dirty="0"/>
              <a:t>Public Health</a:t>
            </a:r>
          </a:p>
          <a:p>
            <a:pPr marL="457200" indent="-457200">
              <a:buFont typeface="+mj-lt"/>
              <a:buAutoNum type="arabicPeriod"/>
            </a:pPr>
            <a:r>
              <a:rPr lang="en-US" sz="2000" dirty="0"/>
              <a:t>Government Benefits Determination</a:t>
            </a:r>
          </a:p>
          <a:p>
            <a:pPr marL="457200" indent="-457200">
              <a:buFont typeface="+mj-lt"/>
              <a:buAutoNum type="arabicPeriod"/>
            </a:pPr>
            <a:r>
              <a:rPr lang="en-US" sz="2000" dirty="0"/>
              <a:t>Individual Access Services</a:t>
            </a:r>
          </a:p>
          <a:p>
            <a:pPr marL="457200" indent="-457200">
              <a:buFont typeface="+mj-lt"/>
              <a:buAutoNum type="arabicPeriod"/>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236220" indent="-236220"/>
            <a:endParaRPr lang="en-US" dirty="0"/>
          </a:p>
        </p:txBody>
      </p:sp>
      <p:sp>
        <p:nvSpPr>
          <p:cNvPr id="7" name="Content Placeholder 11">
            <a:extLst>
              <a:ext uri="{FF2B5EF4-FFF2-40B4-BE49-F238E27FC236}">
                <a16:creationId xmlns:a16="http://schemas.microsoft.com/office/drawing/2014/main" id="{E6529AD7-2583-99D8-3FCE-253E90D09836}"/>
              </a:ext>
            </a:extLst>
          </p:cNvPr>
          <p:cNvSpPr txBox="1">
            <a:spLocks/>
          </p:cNvSpPr>
          <p:nvPr/>
        </p:nvSpPr>
        <p:spPr>
          <a:xfrm>
            <a:off x="6322645" y="1845427"/>
            <a:ext cx="5383802" cy="4484122"/>
          </a:xfrm>
          <a:prstGeom prst="rect">
            <a:avLst/>
          </a:prstGeom>
          <a:ln>
            <a:solidFill>
              <a:srgbClr val="156082"/>
            </a:solidFill>
          </a:ln>
        </p:spPr>
        <p:txBody>
          <a:bodyPr vert="horz" lIns="91440" tIns="45720" rIns="91440" bIns="45720" rtlCol="0" anchor="t">
            <a:noAutofit/>
          </a:bodyPr>
          <a:lstStyle>
            <a:lvl1pPr marL="236538" indent="-236538"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TEFCA Required Responses:</a:t>
            </a:r>
          </a:p>
          <a:p>
            <a:pPr marL="457200" indent="-457200">
              <a:buClr>
                <a:schemeClr val="bg2"/>
              </a:buClr>
              <a:buFont typeface="+mj-lt"/>
              <a:buAutoNum type="arabicPeriod"/>
            </a:pPr>
            <a:r>
              <a:rPr lang="en-US" sz="1800" dirty="0"/>
              <a:t>Queries Initiated for TEFCA Required Treatment </a:t>
            </a:r>
            <a:endParaRPr lang="en-US" sz="1800" dirty="0">
              <a:ea typeface="Calibri"/>
              <a:cs typeface="Calibri"/>
            </a:endParaRPr>
          </a:p>
          <a:p>
            <a:pPr marL="457200" indent="-457200">
              <a:buClr>
                <a:schemeClr val="bg2"/>
              </a:buClr>
              <a:buFont typeface="+mj-lt"/>
              <a:buAutoNum type="arabicPeriod"/>
            </a:pPr>
            <a:r>
              <a:rPr lang="en-US" sz="1800" dirty="0"/>
              <a:t>Queries Initiated for Individual Access Services (IAS)</a:t>
            </a:r>
            <a:endParaRPr lang="en-US" sz="1800" dirty="0">
              <a:ea typeface="Calibri"/>
              <a:cs typeface="Calibri"/>
            </a:endParaRPr>
          </a:p>
          <a:p>
            <a:pPr marL="906145" lvl="1" indent="-457200">
              <a:buFont typeface="Wingdings" panose="020B0604020202020204" pitchFamily="34" charset="0"/>
              <a:buChar char="v"/>
            </a:pPr>
            <a:endParaRPr lang="en-US" sz="1800" dirty="0">
              <a:ea typeface="Calibri"/>
              <a:cs typeface="Calibri"/>
            </a:endParaRPr>
          </a:p>
          <a:p>
            <a:pPr marL="571500" lvl="1" indent="-342900">
              <a:buFont typeface="Wingdings" panose="020B0604020202020204" pitchFamily="34" charset="0"/>
              <a:buChar char="v"/>
            </a:pPr>
            <a:r>
              <a:rPr lang="en-US" sz="1800" b="1" dirty="0">
                <a:solidFill>
                  <a:schemeClr val="bg2"/>
                </a:solidFill>
                <a:ea typeface="Calibri"/>
                <a:cs typeface="Calibri"/>
              </a:rPr>
              <a:t>By February 2026:</a:t>
            </a:r>
            <a:r>
              <a:rPr lang="en-US" sz="1800" dirty="0">
                <a:solidFill>
                  <a:schemeClr val="bg2"/>
                </a:solidFill>
                <a:ea typeface="Calibri"/>
                <a:cs typeface="Calibri"/>
              </a:rPr>
              <a:t> </a:t>
            </a:r>
          </a:p>
          <a:p>
            <a:pPr lvl="2" indent="-342900">
              <a:buFont typeface="Courier New" panose="020B0604020202020204" pitchFamily="34" charset="0"/>
              <a:buChar char="o"/>
            </a:pPr>
            <a:r>
              <a:rPr lang="en-US" sz="1400" dirty="0">
                <a:ea typeface="Calibri"/>
                <a:cs typeface="Calibri"/>
              </a:rPr>
              <a:t>HCO – Care Coordination/Case Management</a:t>
            </a:r>
          </a:p>
          <a:p>
            <a:pPr lvl="2" indent="-342900">
              <a:buFont typeface="Courier New" panose="020B0604020202020204" pitchFamily="34" charset="0"/>
              <a:buChar char="o"/>
            </a:pPr>
            <a:r>
              <a:rPr lang="en-US" sz="1400" dirty="0">
                <a:ea typeface="Calibri"/>
                <a:cs typeface="Calibri"/>
              </a:rPr>
              <a:t>HCO – HEDIS Reporting </a:t>
            </a:r>
          </a:p>
          <a:p>
            <a:pPr lvl="2" indent="-342900">
              <a:buFont typeface="Courier New" panose="020B0604020202020204" pitchFamily="34" charset="0"/>
              <a:buChar char="o"/>
            </a:pPr>
            <a:r>
              <a:rPr lang="en-US" sz="1400" dirty="0">
                <a:ea typeface="Calibri"/>
                <a:cs typeface="Calibri"/>
              </a:rPr>
              <a:t>HCO – Quality Measure Reporting</a:t>
            </a:r>
          </a:p>
          <a:p>
            <a:pPr marL="906145" lvl="1" indent="-457200">
              <a:buFont typeface="Wingdings" panose="020B0604020202020204" pitchFamily="34" charset="0"/>
              <a:buChar char="v"/>
            </a:pPr>
            <a:endParaRPr lang="en-US" sz="1800" dirty="0">
              <a:ea typeface="Calibri"/>
              <a:cs typeface="Calibri"/>
            </a:endParaRPr>
          </a:p>
          <a:p>
            <a:pPr marL="0" lvl="1" indent="0">
              <a:buNone/>
            </a:pPr>
            <a:r>
              <a:rPr lang="en-US" sz="1800" dirty="0"/>
              <a:t>TEFCA is expected to continue to expand the Exchange Purposes (and use cases thereunder) that require a response.</a:t>
            </a:r>
            <a:endParaRPr lang="en-US" sz="1800" b="0" i="0" u="none" strike="noStrike" kern="1200" cap="none" spc="0" normalizeH="0" baseline="0" noProof="0" dirty="0">
              <a:ln>
                <a:noFill/>
              </a:ln>
              <a:solidFill>
                <a:sysClr val="windowText" lastClr="000000"/>
              </a:solidFill>
              <a:effectLst/>
              <a:uLnTx/>
              <a:uFillTx/>
              <a:latin typeface="Aptos" panose="02110004020202020204"/>
            </a:endParaRPr>
          </a:p>
        </p:txBody>
      </p:sp>
      <p:sp>
        <p:nvSpPr>
          <p:cNvPr id="3" name="Slide Number Placeholder 4">
            <a:extLst>
              <a:ext uri="{FF2B5EF4-FFF2-40B4-BE49-F238E27FC236}">
                <a16:creationId xmlns:a16="http://schemas.microsoft.com/office/drawing/2014/main" id="{940A1B8C-4BCD-A52B-B610-B113FCE16836}"/>
              </a:ext>
            </a:extLst>
          </p:cNvPr>
          <p:cNvSpPr txBox="1">
            <a:spLocks/>
          </p:cNvSpPr>
          <p:nvPr/>
        </p:nvSpPr>
        <p:spPr>
          <a:xfrm>
            <a:off x="433620" y="6472386"/>
            <a:ext cx="756083" cy="2627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10F2CD9-D4A6-D649-B317-3FECD8B02543}" type="slidenum">
              <a:rPr lang="en-US" sz="1100" smtClean="0"/>
              <a:pPr/>
              <a:t>47</a:t>
            </a:fld>
            <a:endParaRPr lang="en-US" sz="1100" dirty="0"/>
          </a:p>
        </p:txBody>
      </p:sp>
      <p:sp>
        <p:nvSpPr>
          <p:cNvPr id="5" name="Footer Placeholder 3">
            <a:extLst>
              <a:ext uri="{FF2B5EF4-FFF2-40B4-BE49-F238E27FC236}">
                <a16:creationId xmlns:a16="http://schemas.microsoft.com/office/drawing/2014/main" id="{A5A39B9D-C19C-AC5C-772D-FD772A150B24}"/>
              </a:ext>
            </a:extLst>
          </p:cNvPr>
          <p:cNvSpPr txBox="1">
            <a:spLocks/>
          </p:cNvSpPr>
          <p:nvPr/>
        </p:nvSpPr>
        <p:spPr>
          <a:xfrm>
            <a:off x="1090724" y="6448961"/>
            <a:ext cx="5531749" cy="40903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©Copyright eHealth Exchange. All Rights Reserved. </a:t>
            </a:r>
          </a:p>
        </p:txBody>
      </p:sp>
    </p:spTree>
    <p:extLst>
      <p:ext uri="{BB962C8B-B14F-4D97-AF65-F5344CB8AC3E}">
        <p14:creationId xmlns:p14="http://schemas.microsoft.com/office/powerpoint/2010/main" val="2512737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86C810-1C8B-154C-8B4F-203A031B1D1E}"/>
              </a:ext>
            </a:extLst>
          </p:cNvPr>
          <p:cNvSpPr>
            <a:spLocks noGrp="1"/>
          </p:cNvSpPr>
          <p:nvPr>
            <p:ph type="body" sz="quarter" idx="13"/>
          </p:nvPr>
        </p:nvSpPr>
        <p:spPr>
          <a:xfrm>
            <a:off x="0" y="3013363"/>
            <a:ext cx="12192000" cy="831273"/>
          </a:xfrm>
        </p:spPr>
        <p:txBody>
          <a:bodyPr vert="horz" lIns="91440" tIns="45720" rIns="91440" bIns="45720" rtlCol="0" anchor="t">
            <a:noAutofit/>
          </a:bodyPr>
          <a:lstStyle/>
          <a:p>
            <a:pPr marL="0" indent="0">
              <a:buNone/>
            </a:pPr>
            <a:r>
              <a:rPr lang="en-US" sz="3200" b="1" dirty="0">
                <a:solidFill>
                  <a:schemeClr val="bg1"/>
                </a:solidFill>
              </a:rPr>
              <a:t>Section 5:</a:t>
            </a:r>
          </a:p>
          <a:p>
            <a:pPr marL="0" indent="0">
              <a:buNone/>
            </a:pPr>
            <a:r>
              <a:rPr lang="en-US" sz="3200" b="1" dirty="0">
                <a:solidFill>
                  <a:schemeClr val="bg1"/>
                </a:solidFill>
              </a:rPr>
              <a:t>eHealth Exchange QHIN Participation </a:t>
            </a:r>
            <a:endParaRPr lang="en-US" sz="3200" b="1" dirty="0">
              <a:solidFill>
                <a:schemeClr val="bg1"/>
              </a:solidFill>
              <a:ea typeface="Calibri"/>
              <a:cs typeface="Calibri"/>
            </a:endParaRPr>
          </a:p>
          <a:p>
            <a:pPr marL="0" indent="0">
              <a:buNone/>
            </a:pPr>
            <a:r>
              <a:rPr lang="en-US" sz="3200" b="1" dirty="0">
                <a:solidFill>
                  <a:schemeClr val="bg1"/>
                </a:solidFill>
              </a:rPr>
              <a:t>&amp; TEFCA Requirements</a:t>
            </a:r>
            <a:endParaRPr lang="en-US" sz="3200" b="1" dirty="0">
              <a:solidFill>
                <a:schemeClr val="bg1"/>
              </a:solidFill>
              <a:ea typeface="Calibri"/>
              <a:cs typeface="Calibri"/>
            </a:endParaRPr>
          </a:p>
        </p:txBody>
      </p:sp>
    </p:spTree>
    <p:extLst>
      <p:ext uri="{BB962C8B-B14F-4D97-AF65-F5344CB8AC3E}">
        <p14:creationId xmlns:p14="http://schemas.microsoft.com/office/powerpoint/2010/main" val="1599049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fontScale="90000"/>
          </a:bodyPr>
          <a:lstStyle/>
          <a:p>
            <a:r>
              <a:rPr lang="en-US" b="1"/>
              <a:t>Participating in TEFCA through the eHealth Exchange QHIN</a:t>
            </a:r>
            <a:endParaRPr lang="en-US" b="1"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742004"/>
            <a:ext cx="10972800" cy="4586994"/>
          </a:xfrm>
        </p:spPr>
        <p:txBody>
          <a:bodyPr vert="horz" lIns="91440" tIns="45720" rIns="91440" bIns="45720" rtlCol="0" anchor="t">
            <a:normAutofit lnSpcReduction="10000"/>
          </a:bodyPr>
          <a:lstStyle/>
          <a:p>
            <a:pPr>
              <a:lnSpc>
                <a:spcPct val="150000"/>
              </a:lnSpc>
            </a:pPr>
            <a:r>
              <a:rPr lang="en-US" sz="2000" dirty="0">
                <a:ea typeface="Calibri"/>
                <a:cs typeface="Calibri"/>
              </a:rPr>
              <a:t>The DURSA (Section 4.03(m)) grants the Coordinating Committee the authority to enter into agreements "to broaden access to data to enhance connectivity across platforms and networks," as provided in an Operating Policy and Procedure (OPP), including the right for eHealth Exchange Participants to opt out of such connectivity.  (See, </a:t>
            </a:r>
            <a:r>
              <a:rPr lang="en-US" sz="2000" dirty="0">
                <a:ea typeface="Calibri"/>
                <a:cs typeface="Calibri"/>
                <a:hlinkClick r:id="rId2"/>
              </a:rPr>
              <a:t>OPP-10 – Participant Opt-Out of New Data Sharing Agreements</a:t>
            </a:r>
            <a:r>
              <a:rPr lang="en-US" sz="2000" dirty="0">
                <a:ea typeface="Calibri"/>
                <a:cs typeface="Calibri"/>
              </a:rPr>
              <a:t>.) </a:t>
            </a:r>
          </a:p>
          <a:p>
            <a:pPr>
              <a:lnSpc>
                <a:spcPct val="150000"/>
              </a:lnSpc>
            </a:pPr>
            <a:r>
              <a:rPr lang="en-US" sz="2000" dirty="0">
                <a:ea typeface="Calibri"/>
                <a:cs typeface="Calibri"/>
              </a:rPr>
              <a:t>Organizations applying to become eHealth Exchange Participants are given the opportunity to opt out of participation in any/all such existing data sharing arrangements, including TEFCA, as part of the eHealth Exchange Application.  </a:t>
            </a:r>
          </a:p>
          <a:p>
            <a:pPr>
              <a:lnSpc>
                <a:spcPct val="150000"/>
              </a:lnSpc>
            </a:pPr>
            <a:r>
              <a:rPr lang="en-US" sz="2000" dirty="0">
                <a:ea typeface="Calibri"/>
                <a:cs typeface="Calibri"/>
              </a:rPr>
              <a:t>Participants may change their decision regarding participation in one or more other data sharing arrangements at any time by contacting </a:t>
            </a:r>
            <a:r>
              <a:rPr lang="en-US" sz="2000" dirty="0">
                <a:ea typeface="Calibri"/>
                <a:cs typeface="Calibri"/>
                <a:hlinkClick r:id="rId3"/>
              </a:rPr>
              <a:t>administrator@ehealthexchange.org</a:t>
            </a:r>
            <a:r>
              <a:rPr lang="en-US" sz="2000" dirty="0">
                <a:ea typeface="Calibri"/>
                <a:cs typeface="Calibri"/>
              </a:rPr>
              <a:t>. </a:t>
            </a:r>
          </a:p>
          <a:p>
            <a:endParaRPr lang="en-US" sz="2000"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a:xfrm>
            <a:off x="433619" y="6501882"/>
            <a:ext cx="3194483" cy="252880"/>
          </a:xfrm>
        </p:spPr>
        <p:txBody>
          <a:bodyPr/>
          <a:lstStyle/>
          <a:p>
            <a:fld id="{110F2CD9-D4A6-D649-B317-3FECD8B02543}" type="slidenum">
              <a:rPr lang="en-US" smtClean="0"/>
              <a:pPr/>
              <a:t>49</a:t>
            </a:fld>
            <a:endParaRPr lang="en-US" dirty="0"/>
          </a:p>
        </p:txBody>
      </p:sp>
      <p:sp>
        <p:nvSpPr>
          <p:cNvPr id="4" name="Footer Placeholder 3">
            <a:extLst>
              <a:ext uri="{FF2B5EF4-FFF2-40B4-BE49-F238E27FC236}">
                <a16:creationId xmlns:a16="http://schemas.microsoft.com/office/drawing/2014/main" id="{C0F4A8E4-D24F-F660-CB00-05A8B83AE1F5}"/>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300431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vert="horz" lIns="91440" tIns="45720" rIns="91440" bIns="45720" rtlCol="0" anchor="t">
            <a:noAutofit/>
          </a:bodyPr>
          <a:lstStyle/>
          <a:p>
            <a:pPr marL="0" indent="0">
              <a:buNone/>
            </a:pPr>
            <a:r>
              <a:rPr lang="en-US" sz="2200" b="1" dirty="0"/>
              <a:t>1.  Shared Rules of the Road and Shared Governance</a:t>
            </a:r>
            <a:r>
              <a:rPr lang="en-US" sz="2200" dirty="0"/>
              <a:t>.  The DURSA codifies a common framework that binds all eHealth Exchange Participants to a set of technical requirements, testing requirements, policies, governance structure, and accountability measures, including a process for adding or changing these requirements.  </a:t>
            </a:r>
            <a:r>
              <a:rPr lang="en-US" sz="2200" dirty="0">
                <a:solidFill>
                  <a:srgbClr val="2267B1"/>
                </a:solidFill>
              </a:rPr>
              <a:t>The DURSA is the same for EVERY Participant</a:t>
            </a:r>
            <a:r>
              <a:rPr lang="en-US" sz="2200" dirty="0"/>
              <a:t>.  We do not negotiate one-off changes to the DURSA.  The eHealth Exchange may negotiate a few terms in the Participation Agreement and the BAA, but not the DURSA.  This assures that the rules are the same for everyone, which is a fundamental component of trust. </a:t>
            </a:r>
          </a:p>
          <a:p>
            <a:pPr marL="457200" indent="-457200">
              <a:buFont typeface="+mj-lt"/>
              <a:buAutoNum type="arabicPeriod"/>
            </a:pPr>
            <a:endParaRPr lang="en-US" sz="2200" dirty="0"/>
          </a:p>
          <a:p>
            <a:pPr marL="0" indent="0">
              <a:buNone/>
            </a:pPr>
            <a:endParaRPr lang="en-US" sz="2200"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5</a:t>
            </a:fld>
            <a:endParaRPr lang="en-US" dirty="0"/>
          </a:p>
        </p:txBody>
      </p:sp>
      <p:sp>
        <p:nvSpPr>
          <p:cNvPr id="6" name="Rounded Rectangle 5"/>
          <p:cNvSpPr/>
          <p:nvPr/>
        </p:nvSpPr>
        <p:spPr>
          <a:xfrm>
            <a:off x="3000728" y="5297706"/>
            <a:ext cx="6200314" cy="574159"/>
          </a:xfrm>
          <a:prstGeom prst="round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600" dirty="0"/>
              <a:t>As a multi-party agreement, changes cannot be accommodated</a:t>
            </a:r>
          </a:p>
        </p:txBody>
      </p:sp>
    </p:spTree>
    <p:extLst>
      <p:ext uri="{BB962C8B-B14F-4D97-AF65-F5344CB8AC3E}">
        <p14:creationId xmlns:p14="http://schemas.microsoft.com/office/powerpoint/2010/main" val="1892493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fontScale="90000"/>
          </a:bodyPr>
          <a:lstStyle/>
          <a:p>
            <a:r>
              <a:rPr lang="en-US" b="1"/>
              <a:t>Participating in TEFCA through the eHealth Exchange QHIN – Cont. </a:t>
            </a:r>
            <a:endParaRPr lang="en-US" b="1"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742004"/>
            <a:ext cx="10972800" cy="4586994"/>
          </a:xfrm>
        </p:spPr>
        <p:txBody>
          <a:bodyPr vert="horz" lIns="91440" tIns="45720" rIns="91440" bIns="45720" rtlCol="0" anchor="t">
            <a:normAutofit/>
          </a:bodyPr>
          <a:lstStyle/>
          <a:p>
            <a:pPr>
              <a:lnSpc>
                <a:spcPct val="150000"/>
              </a:lnSpc>
            </a:pPr>
            <a:r>
              <a:rPr lang="en-US" sz="2000" dirty="0">
                <a:ea typeface="Calibri"/>
                <a:cs typeface="Calibri"/>
              </a:rPr>
              <a:t>By not affirmatively opting out of TEFCA participation via the eHealth Exchange QHIN, an eHealth Exchange Participant agrees to be bound by all applicable TEFCA requirements, including: </a:t>
            </a:r>
          </a:p>
          <a:p>
            <a:pPr lvl="1">
              <a:lnSpc>
                <a:spcPct val="150000"/>
              </a:lnSpc>
              <a:buFont typeface="Courier New"/>
              <a:buChar char="o"/>
            </a:pPr>
            <a:r>
              <a:rPr lang="en-US" sz="2000" dirty="0">
                <a:ea typeface="Calibri"/>
                <a:cs typeface="Calibri"/>
              </a:rPr>
              <a:t>TEFCA Participant/</a:t>
            </a:r>
            <a:r>
              <a:rPr lang="en-US" sz="2000" dirty="0" err="1">
                <a:ea typeface="Calibri"/>
                <a:cs typeface="Calibri"/>
              </a:rPr>
              <a:t>Subparticipant</a:t>
            </a:r>
            <a:r>
              <a:rPr lang="en-US" sz="2000" dirty="0">
                <a:ea typeface="Calibri"/>
                <a:cs typeface="Calibri"/>
              </a:rPr>
              <a:t> Terms of Participation (</a:t>
            </a:r>
            <a:r>
              <a:rPr lang="en-US" sz="2000" dirty="0" err="1">
                <a:ea typeface="Calibri"/>
                <a:cs typeface="Calibri"/>
              </a:rPr>
              <a:t>ToP</a:t>
            </a:r>
            <a:r>
              <a:rPr lang="en-US" sz="2000" dirty="0">
                <a:ea typeface="Calibri"/>
                <a:cs typeface="Calibri"/>
              </a:rPr>
              <a:t>)</a:t>
            </a:r>
          </a:p>
          <a:p>
            <a:pPr lvl="1">
              <a:lnSpc>
                <a:spcPct val="150000"/>
              </a:lnSpc>
              <a:buFont typeface="Courier New"/>
              <a:buChar char="o"/>
            </a:pPr>
            <a:r>
              <a:rPr lang="en-US" sz="2000" dirty="0">
                <a:ea typeface="Calibri"/>
                <a:cs typeface="Calibri"/>
              </a:rPr>
              <a:t>TEFCA Standard Operating Procedures (SOPs) </a:t>
            </a:r>
          </a:p>
          <a:p>
            <a:pPr lvl="1">
              <a:lnSpc>
                <a:spcPct val="150000"/>
              </a:lnSpc>
              <a:buFont typeface="Courier New"/>
              <a:buChar char="o"/>
            </a:pPr>
            <a:r>
              <a:rPr lang="en-US" sz="2000" dirty="0">
                <a:ea typeface="Calibri"/>
                <a:cs typeface="Calibri"/>
              </a:rPr>
              <a:t>eHealth Exchange QHIN TEFCA Terms &amp; Conditions (TEFCA Terms)</a:t>
            </a:r>
          </a:p>
          <a:p>
            <a:pPr lvl="1">
              <a:lnSpc>
                <a:spcPct val="150000"/>
              </a:lnSpc>
              <a:buFont typeface="Courier New"/>
              <a:buChar char="o"/>
            </a:pPr>
            <a:r>
              <a:rPr lang="en-US" sz="2000" dirty="0">
                <a:ea typeface="Calibri"/>
                <a:cs typeface="Calibri"/>
              </a:rPr>
              <a:t>eHealth Exchange QHIN TEFCA Protocols (TEFCA Protocols), including testing/technical requirements (TEFCA Supplements)</a:t>
            </a:r>
          </a:p>
          <a:p>
            <a:endParaRPr lang="en-US" sz="2000"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p:txBody>
          <a:bodyPr/>
          <a:lstStyle/>
          <a:p>
            <a:fld id="{110F2CD9-D4A6-D649-B317-3FECD8B02543}" type="slidenum">
              <a:rPr lang="en-US" smtClean="0"/>
              <a:pPr/>
              <a:t>50</a:t>
            </a:fld>
            <a:endParaRPr lang="en-US" dirty="0"/>
          </a:p>
        </p:txBody>
      </p:sp>
      <p:sp>
        <p:nvSpPr>
          <p:cNvPr id="4" name="Footer Placeholder 3">
            <a:extLst>
              <a:ext uri="{FF2B5EF4-FFF2-40B4-BE49-F238E27FC236}">
                <a16:creationId xmlns:a16="http://schemas.microsoft.com/office/drawing/2014/main" id="{4CD4E283-3B96-FD7E-0C6F-9B6B5B868BB4}"/>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3091332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a:bodyPr>
          <a:lstStyle/>
          <a:p>
            <a:r>
              <a:rPr lang="en-US" b="1"/>
              <a:t>TEFCA Participant/Subparticipant Terms of Participation </a:t>
            </a:r>
            <a:endParaRPr lang="en-US" b="1"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802161"/>
            <a:ext cx="10972800" cy="4085679"/>
          </a:xfrm>
        </p:spPr>
        <p:txBody>
          <a:bodyPr vert="horz" lIns="91440" tIns="45720" rIns="91440" bIns="45720" rtlCol="0" anchor="t">
            <a:normAutofit/>
          </a:bodyPr>
          <a:lstStyle/>
          <a:p>
            <a:pPr>
              <a:lnSpc>
                <a:spcPct val="150000"/>
              </a:lnSpc>
            </a:pPr>
            <a:r>
              <a:rPr lang="en-US" sz="2000" dirty="0"/>
              <a:t>To participate in TEFCA Exchange, each Participant and </a:t>
            </a:r>
            <a:r>
              <a:rPr lang="en-US" sz="2000" dirty="0" err="1"/>
              <a:t>Subparticipant</a:t>
            </a:r>
            <a:r>
              <a:rPr lang="en-US" sz="2000" dirty="0"/>
              <a:t> (including downstream </a:t>
            </a:r>
            <a:r>
              <a:rPr lang="en-US" sz="2000" dirty="0" err="1"/>
              <a:t>Subparticipants</a:t>
            </a:r>
            <a:r>
              <a:rPr lang="en-US" sz="2000" dirty="0"/>
              <a:t>) must agree to be bound by the TEFCA </a:t>
            </a:r>
            <a:r>
              <a:rPr lang="en-US" sz="2000" dirty="0">
                <a:hlinkClick r:id="rId2"/>
              </a:rPr>
              <a:t>Participant/Subparticipant Terms of Participation (the "ToP")</a:t>
            </a:r>
            <a:r>
              <a:rPr lang="en-US" sz="2000" dirty="0"/>
              <a:t>, published by the RCE and ONC.     </a:t>
            </a:r>
          </a:p>
          <a:p>
            <a:pPr>
              <a:lnSpc>
                <a:spcPct val="150000"/>
              </a:lnSpc>
            </a:pPr>
            <a:r>
              <a:rPr lang="en-US" sz="2000" dirty="0">
                <a:ea typeface="Calibri"/>
                <a:cs typeface="Calibri"/>
              </a:rPr>
              <a:t>The </a:t>
            </a:r>
            <a:r>
              <a:rPr lang="en-US" sz="2000" dirty="0" err="1">
                <a:ea typeface="Calibri"/>
                <a:cs typeface="Calibri"/>
              </a:rPr>
              <a:t>ToP</a:t>
            </a:r>
            <a:r>
              <a:rPr lang="en-US" sz="2000" dirty="0">
                <a:ea typeface="Calibri"/>
                <a:cs typeface="Calibri"/>
              </a:rPr>
              <a:t> are the flow-down requirements from the Common Agreement (formerly referred to as the "Required Flow-Downs").  </a:t>
            </a:r>
          </a:p>
          <a:p>
            <a:pPr>
              <a:lnSpc>
                <a:spcPct val="150000"/>
              </a:lnSpc>
            </a:pPr>
            <a:r>
              <a:rPr lang="en-US" sz="2000" b="1" dirty="0">
                <a:ea typeface="Calibri"/>
                <a:cs typeface="Calibri"/>
              </a:rPr>
              <a:t>Like the DURSA, the </a:t>
            </a:r>
            <a:r>
              <a:rPr lang="en-US" sz="2000" b="1" dirty="0" err="1">
                <a:ea typeface="Calibri"/>
                <a:cs typeface="Calibri"/>
              </a:rPr>
              <a:t>ToP</a:t>
            </a:r>
            <a:r>
              <a:rPr lang="en-US" sz="2000" b="1" dirty="0">
                <a:ea typeface="Calibri"/>
                <a:cs typeface="Calibri"/>
              </a:rPr>
              <a:t> must be entered into as-is and may not be modified in any way</a:t>
            </a:r>
            <a:r>
              <a:rPr lang="en-US" sz="2000" dirty="0">
                <a:ea typeface="Calibri"/>
                <a:cs typeface="Calibri"/>
              </a:rPr>
              <a:t> (apart from the highlighted fields for identification of the parties).  </a:t>
            </a:r>
          </a:p>
          <a:p>
            <a:pPr>
              <a:lnSpc>
                <a:spcPct val="170000"/>
              </a:lnSpc>
            </a:pPr>
            <a:endParaRPr lang="en-US" sz="2000" dirty="0">
              <a:ea typeface="Calibri"/>
              <a:cs typeface="Calibri"/>
            </a:endParaRPr>
          </a:p>
          <a:p>
            <a:endParaRPr lang="en-US" sz="2000"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p:txBody>
          <a:bodyPr/>
          <a:lstStyle/>
          <a:p>
            <a:fld id="{110F2CD9-D4A6-D649-B317-3FECD8B02543}" type="slidenum">
              <a:rPr lang="en-US" smtClean="0"/>
              <a:pPr/>
              <a:t>51</a:t>
            </a:fld>
            <a:endParaRPr lang="en-US" dirty="0"/>
          </a:p>
        </p:txBody>
      </p:sp>
      <p:sp>
        <p:nvSpPr>
          <p:cNvPr id="4" name="Footer Placeholder 3">
            <a:extLst>
              <a:ext uri="{FF2B5EF4-FFF2-40B4-BE49-F238E27FC236}">
                <a16:creationId xmlns:a16="http://schemas.microsoft.com/office/drawing/2014/main" id="{6F815607-59B5-3061-C450-69F829270C16}"/>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3702215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a:bodyPr>
          <a:lstStyle/>
          <a:p>
            <a:r>
              <a:rPr lang="en-US" b="1"/>
              <a:t>TEFCA Standard Operating Procedures (SOPs)  </a:t>
            </a:r>
            <a:endParaRPr lang="en-US" b="1"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802161"/>
            <a:ext cx="10972800" cy="4085679"/>
          </a:xfrm>
        </p:spPr>
        <p:txBody>
          <a:bodyPr vert="horz" lIns="91440" tIns="45720" rIns="91440" bIns="45720" rtlCol="0" anchor="t">
            <a:normAutofit/>
          </a:bodyPr>
          <a:lstStyle/>
          <a:p>
            <a:pPr>
              <a:lnSpc>
                <a:spcPct val="150000"/>
              </a:lnSpc>
            </a:pPr>
            <a:r>
              <a:rPr lang="en-US" sz="2000" dirty="0">
                <a:ea typeface="Calibri"/>
                <a:cs typeface="Calibri"/>
              </a:rPr>
              <a:t>The TEFCA SOPs are developed by the RCE and ONC and are available at </a:t>
            </a:r>
            <a:r>
              <a:rPr lang="en-US" sz="2000" dirty="0">
                <a:ea typeface="+mn-lt"/>
                <a:cs typeface="+mn-lt"/>
                <a:hlinkClick r:id="rId2"/>
              </a:rPr>
              <a:t>https://rce.sequoiaproject.org/tefca-and-rce-resources/</a:t>
            </a:r>
            <a:r>
              <a:rPr lang="en-US" sz="2000" dirty="0">
                <a:ea typeface="Calibri"/>
                <a:cs typeface="Calibri"/>
              </a:rPr>
              <a:t>.  </a:t>
            </a:r>
            <a:endParaRPr lang="en-US" sz="2000" dirty="0"/>
          </a:p>
          <a:p>
            <a:pPr>
              <a:lnSpc>
                <a:spcPct val="150000"/>
              </a:lnSpc>
            </a:pPr>
            <a:r>
              <a:rPr lang="en-US" sz="2000" dirty="0">
                <a:ea typeface="Calibri"/>
                <a:cs typeface="Calibri"/>
              </a:rPr>
              <a:t>The SOPs are written procedures that provide detailed information, requirements, or specifications related to TEFCA Exchange.</a:t>
            </a:r>
          </a:p>
          <a:p>
            <a:pPr>
              <a:lnSpc>
                <a:spcPct val="150000"/>
              </a:lnSpc>
            </a:pPr>
            <a:r>
              <a:rPr lang="en-US" sz="2000" dirty="0">
                <a:ea typeface="Calibri"/>
                <a:cs typeface="Calibri"/>
              </a:rPr>
              <a:t>The title page of each SOP lists the relevant group(s) to which the SOP applies, including whether Participants and/or </a:t>
            </a:r>
            <a:r>
              <a:rPr lang="en-US" sz="2000" dirty="0" err="1">
                <a:ea typeface="Calibri"/>
                <a:cs typeface="Calibri"/>
              </a:rPr>
              <a:t>Subparticipants</a:t>
            </a:r>
            <a:r>
              <a:rPr lang="en-US" sz="2000" dirty="0">
                <a:ea typeface="Calibri"/>
                <a:cs typeface="Calibri"/>
              </a:rPr>
              <a:t> are required to comply with the SOP when applicable.     </a:t>
            </a:r>
            <a:endParaRPr lang="en-US" sz="2000" dirty="0"/>
          </a:p>
          <a:p>
            <a:pPr>
              <a:lnSpc>
                <a:spcPct val="170000"/>
              </a:lnSpc>
            </a:pPr>
            <a:endParaRPr lang="en-US" sz="2000" dirty="0">
              <a:ea typeface="Calibri"/>
              <a:cs typeface="Calibri"/>
            </a:endParaRPr>
          </a:p>
          <a:p>
            <a:endParaRPr lang="en-US" sz="2000"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p:txBody>
          <a:bodyPr/>
          <a:lstStyle/>
          <a:p>
            <a:fld id="{110F2CD9-D4A6-D649-B317-3FECD8B02543}" type="slidenum">
              <a:rPr lang="en-US" smtClean="0"/>
              <a:pPr/>
              <a:t>52</a:t>
            </a:fld>
            <a:endParaRPr lang="en-US" dirty="0"/>
          </a:p>
        </p:txBody>
      </p:sp>
      <p:sp>
        <p:nvSpPr>
          <p:cNvPr id="4" name="Footer Placeholder 3">
            <a:extLst>
              <a:ext uri="{FF2B5EF4-FFF2-40B4-BE49-F238E27FC236}">
                <a16:creationId xmlns:a16="http://schemas.microsoft.com/office/drawing/2014/main" id="{EF7EE6CB-8069-5ECF-7189-7F6AB8C8CF5B}"/>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1517756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a:bodyPr>
          <a:lstStyle/>
          <a:p>
            <a:r>
              <a:rPr lang="en-US" b="1" dirty="0"/>
              <a:t>eHealth Exchange QHIN TEFCA Terms &amp; Conditions</a:t>
            </a:r>
            <a:endParaRPr lang="en-US"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802161"/>
            <a:ext cx="10972800" cy="4085679"/>
          </a:xfrm>
        </p:spPr>
        <p:txBody>
          <a:bodyPr vert="horz" lIns="91440" tIns="45720" rIns="91440" bIns="45720" rtlCol="0" anchor="t">
            <a:normAutofit fontScale="85000" lnSpcReduction="10000"/>
          </a:bodyPr>
          <a:lstStyle/>
          <a:p>
            <a:pPr>
              <a:lnSpc>
                <a:spcPct val="150000"/>
              </a:lnSpc>
            </a:pPr>
            <a:r>
              <a:rPr lang="en-US" dirty="0">
                <a:ea typeface="Calibri"/>
                <a:cs typeface="Calibri"/>
              </a:rPr>
              <a:t>The </a:t>
            </a:r>
            <a:r>
              <a:rPr lang="en-US" dirty="0">
                <a:ea typeface="Calibri"/>
                <a:cs typeface="Calibri"/>
                <a:hlinkClick r:id="rId2"/>
              </a:rPr>
              <a:t>eHealth Exchange QHIN TEFCA Terms &amp; Conditions ("TEFCA Terms")</a:t>
            </a:r>
            <a:r>
              <a:rPr lang="en-US" dirty="0">
                <a:ea typeface="Calibri"/>
                <a:cs typeface="Calibri"/>
              </a:rPr>
              <a:t> set forth "bridge" terms intended to align and/or differentiate between certain terms applicable to eHealth Exchange participation under the DURSA and those applicable to participation in the eHealth Exchange QHIN for purposes of TEFCA Exchange.  </a:t>
            </a:r>
          </a:p>
          <a:p>
            <a:pPr lvl="1">
              <a:lnSpc>
                <a:spcPct val="150000"/>
              </a:lnSpc>
              <a:buFont typeface="Courier New"/>
              <a:buChar char="o"/>
            </a:pPr>
            <a:r>
              <a:rPr lang="en-US" dirty="0">
                <a:ea typeface="Calibri"/>
                <a:cs typeface="Calibri"/>
              </a:rPr>
              <a:t>For example: Due to the governance and change management requirements and processes established by the RCE and ONC for purposes of the entire TEFCA ecosystem, these terms vary somewhat from the eHealth Exchange-specific terms set forth in the DURSA.  </a:t>
            </a:r>
          </a:p>
          <a:p>
            <a:pPr>
              <a:lnSpc>
                <a:spcPct val="150000"/>
              </a:lnSpc>
            </a:pPr>
            <a:r>
              <a:rPr lang="en-US" dirty="0">
                <a:ea typeface="Calibri"/>
                <a:cs typeface="Calibri"/>
              </a:rPr>
              <a:t>As the TEFCA Terms are necessary to implement certain TEFCA requirements within the eHealth Exchange QHIN, </a:t>
            </a:r>
            <a:r>
              <a:rPr lang="en-US" b="1" dirty="0">
                <a:ea typeface="Calibri"/>
                <a:cs typeface="Calibri"/>
              </a:rPr>
              <a:t>these TEFCA Terms must also be accepted as-is and cannot be modified</a:t>
            </a:r>
            <a:r>
              <a:rPr lang="en-US" dirty="0">
                <a:ea typeface="Calibri"/>
                <a:cs typeface="Calibri"/>
              </a:rPr>
              <a:t>.  </a:t>
            </a:r>
          </a:p>
          <a:p>
            <a:pPr>
              <a:lnSpc>
                <a:spcPct val="170000"/>
              </a:lnSpc>
            </a:pPr>
            <a:endParaRPr lang="en-US" dirty="0">
              <a:ea typeface="Calibri"/>
              <a:cs typeface="Calibri"/>
            </a:endParaRPr>
          </a:p>
          <a:p>
            <a:endParaRPr lang="en-US"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p:txBody>
          <a:bodyPr/>
          <a:lstStyle/>
          <a:p>
            <a:fld id="{110F2CD9-D4A6-D649-B317-3FECD8B02543}" type="slidenum">
              <a:rPr lang="en-US" smtClean="0"/>
              <a:pPr/>
              <a:t>53</a:t>
            </a:fld>
            <a:endParaRPr lang="en-US" dirty="0"/>
          </a:p>
        </p:txBody>
      </p:sp>
      <p:sp>
        <p:nvSpPr>
          <p:cNvPr id="4" name="Footer Placeholder 3">
            <a:extLst>
              <a:ext uri="{FF2B5EF4-FFF2-40B4-BE49-F238E27FC236}">
                <a16:creationId xmlns:a16="http://schemas.microsoft.com/office/drawing/2014/main" id="{238E6112-B039-F830-B12C-26BF370D7872}"/>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2896115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fontScale="90000"/>
          </a:bodyPr>
          <a:lstStyle/>
          <a:p>
            <a:r>
              <a:rPr lang="en-US" b="1" dirty="0"/>
              <a:t>eHealth Exchange QHIN TEFCA Protocols and Supplements</a:t>
            </a:r>
            <a:endParaRPr lang="en-US"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1745011"/>
            <a:ext cx="10972800" cy="4542879"/>
          </a:xfrm>
        </p:spPr>
        <p:txBody>
          <a:bodyPr vert="horz" lIns="91440" tIns="45720" rIns="91440" bIns="45720" rtlCol="0" anchor="t">
            <a:normAutofit/>
          </a:bodyPr>
          <a:lstStyle/>
          <a:p>
            <a:pPr>
              <a:lnSpc>
                <a:spcPct val="150000"/>
              </a:lnSpc>
            </a:pPr>
            <a:r>
              <a:rPr lang="en-US" sz="1800" dirty="0">
                <a:ea typeface="Calibri"/>
                <a:cs typeface="Calibri"/>
              </a:rPr>
              <a:t>QHINs are required under TEFCA to maintain certain written policies and procedures applicable to participation in TEFCA Exchange.</a:t>
            </a:r>
          </a:p>
          <a:p>
            <a:pPr>
              <a:lnSpc>
                <a:spcPct val="150000"/>
              </a:lnSpc>
            </a:pPr>
            <a:r>
              <a:rPr lang="en-US" sz="1800" dirty="0">
                <a:ea typeface="Calibri"/>
                <a:cs typeface="Calibri"/>
              </a:rPr>
              <a:t>Additionally, like the TEFCA Terms, the requirements established by the RCE and ONC for these policies and procedures may vary from those applicable to regular eHealth Exchange network.  </a:t>
            </a:r>
          </a:p>
          <a:p>
            <a:pPr>
              <a:lnSpc>
                <a:spcPct val="150000"/>
              </a:lnSpc>
            </a:pPr>
            <a:r>
              <a:rPr lang="en-US" sz="1800" dirty="0">
                <a:ea typeface="Calibri"/>
                <a:cs typeface="Calibri"/>
              </a:rPr>
              <a:t>Therefore, the eHealth Exchange has developed, and the QHIN Governance Committee (QGC) has adopted, a set of eHealth Exchange QHIN TEFCA Protocols to meet these requirements and, where necessary, to differentiate TEFCA-specific policies and procedures.  </a:t>
            </a:r>
          </a:p>
          <a:p>
            <a:pPr>
              <a:lnSpc>
                <a:spcPct val="150000"/>
              </a:lnSpc>
            </a:pPr>
            <a:r>
              <a:rPr lang="en-US" sz="1800" dirty="0">
                <a:ea typeface="Calibri"/>
                <a:cs typeface="Calibri"/>
              </a:rPr>
              <a:t>Similarly, where there are variations in testing and/or other technical requirements/specifications for purposes of TEFCA Exchange, these are addressed in TEFCA-specific supplements (e.g., Attachment #3 of the Validation Plan.) </a:t>
            </a:r>
          </a:p>
          <a:p>
            <a:pPr>
              <a:lnSpc>
                <a:spcPct val="170000"/>
              </a:lnSpc>
            </a:pPr>
            <a:endParaRPr lang="en-US" sz="1800" dirty="0">
              <a:ea typeface="Calibri"/>
              <a:cs typeface="Calibri"/>
            </a:endParaRPr>
          </a:p>
          <a:p>
            <a:endParaRPr lang="en-US" sz="1800"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p:txBody>
          <a:bodyPr/>
          <a:lstStyle/>
          <a:p>
            <a:fld id="{110F2CD9-D4A6-D649-B317-3FECD8B02543}" type="slidenum">
              <a:rPr lang="en-US" smtClean="0"/>
              <a:pPr/>
              <a:t>54</a:t>
            </a:fld>
            <a:endParaRPr lang="en-US" dirty="0"/>
          </a:p>
        </p:txBody>
      </p:sp>
      <p:sp>
        <p:nvSpPr>
          <p:cNvPr id="4" name="Footer Placeholder 3">
            <a:extLst>
              <a:ext uri="{FF2B5EF4-FFF2-40B4-BE49-F238E27FC236}">
                <a16:creationId xmlns:a16="http://schemas.microsoft.com/office/drawing/2014/main" id="{1E30FCA5-B2D7-37D2-423E-E7A8992E96AD}"/>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2053505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BDB8-3612-EBA3-EC33-00F3EA1BDA27}"/>
              </a:ext>
            </a:extLst>
          </p:cNvPr>
          <p:cNvSpPr>
            <a:spLocks noGrp="1"/>
          </p:cNvSpPr>
          <p:nvPr>
            <p:ph type="title"/>
          </p:nvPr>
        </p:nvSpPr>
        <p:spPr/>
        <p:txBody>
          <a:bodyPr>
            <a:normAutofit fontScale="90000"/>
          </a:bodyPr>
          <a:lstStyle/>
          <a:p>
            <a:r>
              <a:rPr lang="en-US" b="1" dirty="0"/>
              <a:t>TEFCA Requirements Documentation and Educational Resources</a:t>
            </a:r>
            <a:endParaRPr lang="en-US" dirty="0"/>
          </a:p>
        </p:txBody>
      </p:sp>
      <p:sp>
        <p:nvSpPr>
          <p:cNvPr id="3" name="Content Placeholder 2">
            <a:extLst>
              <a:ext uri="{FF2B5EF4-FFF2-40B4-BE49-F238E27FC236}">
                <a16:creationId xmlns:a16="http://schemas.microsoft.com/office/drawing/2014/main" id="{7AC84598-57C7-69F0-2D7D-15216C89B206}"/>
              </a:ext>
            </a:extLst>
          </p:cNvPr>
          <p:cNvSpPr>
            <a:spLocks noGrp="1"/>
          </p:cNvSpPr>
          <p:nvPr>
            <p:ph idx="1"/>
          </p:nvPr>
        </p:nvSpPr>
        <p:spPr>
          <a:xfrm>
            <a:off x="609600" y="2270449"/>
            <a:ext cx="10972800" cy="4017441"/>
          </a:xfrm>
        </p:spPr>
        <p:txBody>
          <a:bodyPr vert="horz" lIns="91440" tIns="45720" rIns="91440" bIns="45720" rtlCol="0" anchor="t">
            <a:normAutofit/>
          </a:bodyPr>
          <a:lstStyle/>
          <a:p>
            <a:pPr>
              <a:lnSpc>
                <a:spcPct val="150000"/>
              </a:lnSpc>
            </a:pPr>
            <a:r>
              <a:rPr lang="en-US" sz="2000" dirty="0">
                <a:ea typeface="Calibri"/>
                <a:cs typeface="Calibri"/>
              </a:rPr>
              <a:t>The documents described in the foregoing slides and/or links thereto are available at </a:t>
            </a:r>
            <a:r>
              <a:rPr lang="en-US" sz="2000" dirty="0">
                <a:ea typeface="+mn-lt"/>
                <a:cs typeface="+mn-lt"/>
                <a:hlinkClick r:id="rId2"/>
              </a:rPr>
              <a:t>https://ehealthexchange.org/tefca-requirements/</a:t>
            </a:r>
            <a:r>
              <a:rPr lang="en-US" sz="2000" dirty="0">
                <a:ea typeface="Calibri"/>
                <a:cs typeface="Calibri"/>
              </a:rPr>
              <a:t>.  </a:t>
            </a:r>
            <a:endParaRPr lang="en-US" sz="2000" dirty="0"/>
          </a:p>
          <a:p>
            <a:pPr>
              <a:lnSpc>
                <a:spcPct val="150000"/>
              </a:lnSpc>
            </a:pPr>
            <a:r>
              <a:rPr lang="en-US" sz="2000" dirty="0">
                <a:ea typeface="Calibri"/>
                <a:cs typeface="Calibri"/>
              </a:rPr>
              <a:t>The eHealth Exchange staff also provide a number of TEFCA-specific webinars, including TEFCA Technical Calls, TEFCA Office Hours, and TEFCA SOP Informational Webinars.  You may register for forthcoming webinars and access recordings/materials from past webinars here: </a:t>
            </a:r>
            <a:r>
              <a:rPr lang="en-US" sz="2000" dirty="0">
                <a:ea typeface="+mn-lt"/>
                <a:cs typeface="+mn-lt"/>
                <a:hlinkClick r:id="rId3"/>
              </a:rPr>
              <a:t>https://ehealthexchange.org/tefca-webinars/</a:t>
            </a:r>
            <a:r>
              <a:rPr lang="en-US" sz="2000" dirty="0">
                <a:ea typeface="+mn-lt"/>
                <a:cs typeface="+mn-lt"/>
              </a:rPr>
              <a:t>.  </a:t>
            </a:r>
          </a:p>
          <a:p>
            <a:pPr>
              <a:lnSpc>
                <a:spcPct val="170000"/>
              </a:lnSpc>
            </a:pPr>
            <a:endParaRPr lang="en-US" sz="2000" dirty="0">
              <a:ea typeface="Calibri"/>
              <a:cs typeface="Calibri"/>
            </a:endParaRPr>
          </a:p>
          <a:p>
            <a:endParaRPr lang="en-US" sz="2000" dirty="0">
              <a:ea typeface="Calibri"/>
              <a:cs typeface="Calibri"/>
            </a:endParaRPr>
          </a:p>
        </p:txBody>
      </p:sp>
      <p:sp>
        <p:nvSpPr>
          <p:cNvPr id="5" name="Slide Number Placeholder 4">
            <a:extLst>
              <a:ext uri="{FF2B5EF4-FFF2-40B4-BE49-F238E27FC236}">
                <a16:creationId xmlns:a16="http://schemas.microsoft.com/office/drawing/2014/main" id="{A4303A74-0B6E-428C-7A73-C1B3CA799BAC}"/>
              </a:ext>
            </a:extLst>
          </p:cNvPr>
          <p:cNvSpPr>
            <a:spLocks noGrp="1"/>
          </p:cNvSpPr>
          <p:nvPr>
            <p:ph type="sldNum" sz="quarter" idx="4"/>
          </p:nvPr>
        </p:nvSpPr>
        <p:spPr>
          <a:xfrm>
            <a:off x="433620" y="6472386"/>
            <a:ext cx="756083" cy="262712"/>
          </a:xfrm>
        </p:spPr>
        <p:txBody>
          <a:bodyPr/>
          <a:lstStyle/>
          <a:p>
            <a:fld id="{110F2CD9-D4A6-D649-B317-3FECD8B02543}" type="slidenum">
              <a:rPr lang="en-US" smtClean="0"/>
              <a:pPr/>
              <a:t>55</a:t>
            </a:fld>
            <a:endParaRPr lang="en-US" dirty="0"/>
          </a:p>
        </p:txBody>
      </p:sp>
      <p:sp>
        <p:nvSpPr>
          <p:cNvPr id="4" name="Footer Placeholder 3">
            <a:extLst>
              <a:ext uri="{FF2B5EF4-FFF2-40B4-BE49-F238E27FC236}">
                <a16:creationId xmlns:a16="http://schemas.microsoft.com/office/drawing/2014/main" id="{4EBDCDA3-B620-6B2D-9066-CC51064C08CE}"/>
              </a:ext>
            </a:extLst>
          </p:cNvPr>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Tree>
    <p:extLst>
      <p:ext uri="{BB962C8B-B14F-4D97-AF65-F5344CB8AC3E}">
        <p14:creationId xmlns:p14="http://schemas.microsoft.com/office/powerpoint/2010/main" val="1777441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6465A1-A842-046F-9745-A653BE7D723F}"/>
              </a:ext>
            </a:extLst>
          </p:cNvPr>
          <p:cNvSpPr>
            <a:spLocks noGrp="1"/>
          </p:cNvSpPr>
          <p:nvPr>
            <p:ph type="body" sz="quarter" idx="14"/>
          </p:nvPr>
        </p:nvSpPr>
        <p:spPr/>
        <p:txBody>
          <a:bodyPr/>
          <a:lstStyle/>
          <a:p>
            <a:r>
              <a:rPr lang="en-US" dirty="0"/>
              <a:t>Thank you for your participation.</a:t>
            </a:r>
          </a:p>
        </p:txBody>
      </p:sp>
    </p:spTree>
    <p:extLst>
      <p:ext uri="{BB962C8B-B14F-4D97-AF65-F5344CB8AC3E}">
        <p14:creationId xmlns:p14="http://schemas.microsoft.com/office/powerpoint/2010/main" val="41380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457200" indent="-457200">
              <a:buAutoNum type="arabicPeriod" startAt="2"/>
            </a:pPr>
            <a:r>
              <a:rPr lang="en-US" sz="2200" b="1" dirty="0"/>
              <a:t>Representative Governance. </a:t>
            </a:r>
            <a:r>
              <a:rPr lang="en-US" sz="2200" dirty="0"/>
              <a:t> Participants are governed by a representative group of Participants, who share data in production, called the Coordinating Committee.  The Coordinating Committee has only the authority given to it in the DURSA.  </a:t>
            </a:r>
          </a:p>
          <a:p>
            <a:pPr marL="457200" indent="-457200">
              <a:buAutoNum type="arabicPeriod" startAt="2"/>
            </a:pPr>
            <a:endParaRPr lang="en-US" sz="2200" dirty="0"/>
          </a:p>
          <a:p>
            <a:pPr marL="0" indent="0">
              <a:buNone/>
            </a:pPr>
            <a:r>
              <a:rPr lang="en-US" sz="2200" dirty="0"/>
              <a:t>	The 2019 DURSA Restatement expanded the authority of the Coordinating Committee to 	adopt Network Utilities to make the exchange of Message Content more effective and 	allowing the Coordinating Committee to join other data sharing networks.  </a:t>
            </a:r>
          </a:p>
          <a:p>
            <a:pPr marL="457200" indent="-457200">
              <a:buFont typeface="+mj-lt"/>
              <a:buAutoNum type="arabicPeriod" startAt="2"/>
            </a:pPr>
            <a:endParaRPr lang="en-US" sz="2200" dirty="0"/>
          </a:p>
          <a:p>
            <a:pPr marL="0" indent="0">
              <a:buNone/>
            </a:pPr>
            <a:endParaRPr lang="en-US" sz="2200"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6</a:t>
            </a:fld>
            <a:endParaRPr lang="en-US" dirty="0"/>
          </a:p>
        </p:txBody>
      </p:sp>
    </p:spTree>
    <p:extLst>
      <p:ext uri="{BB962C8B-B14F-4D97-AF65-F5344CB8AC3E}">
        <p14:creationId xmlns:p14="http://schemas.microsoft.com/office/powerpoint/2010/main" val="209606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a:noAutofit/>
          </a:bodyPr>
          <a:lstStyle/>
          <a:p>
            <a:pPr marL="0" indent="0">
              <a:buNone/>
            </a:pPr>
            <a:r>
              <a:rPr lang="en-US" sz="2200" b="1" dirty="0"/>
              <a:t>3.  Stakeholder input.  </a:t>
            </a:r>
            <a:r>
              <a:rPr lang="en-US" sz="2200" dirty="0"/>
              <a:t>Effective governance requires an ability to obtain input from a broad range of organizations that are invested in the success of the eHealth Exchange.  The Coordinating Committee is a representative body, but it cannot reasonably be expected to include every stakeholder because there are simply too many of these stakeholders.  Therefore, additional methods for obtaining broad community input and engagement (e.g., task groups, outreach, industry collaboration, etc.) are employed to assure support and alignment with national policy. </a:t>
            </a: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7</a:t>
            </a:fld>
            <a:endParaRPr lang="en-US" dirty="0"/>
          </a:p>
        </p:txBody>
      </p:sp>
    </p:spTree>
    <p:extLst>
      <p:ext uri="{BB962C8B-B14F-4D97-AF65-F5344CB8AC3E}">
        <p14:creationId xmlns:p14="http://schemas.microsoft.com/office/powerpoint/2010/main" val="11577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893605"/>
            <a:ext cx="10972800" cy="4546350"/>
          </a:xfrm>
        </p:spPr>
        <p:txBody>
          <a:bodyPr vert="horz" lIns="91440" tIns="45720" rIns="91440" bIns="45720" rtlCol="0" anchor="t">
            <a:noAutofit/>
          </a:bodyPr>
          <a:lstStyle/>
          <a:p>
            <a:pPr marL="0" indent="0">
              <a:buNone/>
            </a:pPr>
            <a:r>
              <a:rPr lang="en-US" sz="2000" b="1" dirty="0"/>
              <a:t>4.  Participants in Production</a:t>
            </a:r>
            <a:r>
              <a:rPr lang="en-US" sz="2000" dirty="0"/>
              <a:t>.  The DURSA assumes that Participants are in production and leverages a Participant’s existing end user agreements, policies, and vendor agreements. </a:t>
            </a:r>
          </a:p>
          <a:p>
            <a:pPr marL="0" indent="0">
              <a:buNone/>
            </a:pPr>
            <a:r>
              <a:rPr lang="en-US" sz="1200" dirty="0">
                <a:ea typeface="Calibri"/>
                <a:cs typeface="Calibri"/>
              </a:rPr>
              <a:t> </a:t>
            </a:r>
            <a:endParaRPr lang="en-US" sz="2000" dirty="0"/>
          </a:p>
          <a:p>
            <a:pPr marL="0" indent="0">
              <a:buNone/>
            </a:pPr>
            <a:r>
              <a:rPr lang="en-US" sz="2000" b="1" dirty="0"/>
              <a:t>5.  Multiple Exchange Methods and Profiles</a:t>
            </a:r>
            <a:r>
              <a:rPr lang="en-US" sz="2000" dirty="0"/>
              <a:t>.  </a:t>
            </a:r>
          </a:p>
          <a:p>
            <a:pPr lvl="1">
              <a:buFont typeface="System Font Regular"/>
              <a:buChar char="⁃"/>
            </a:pPr>
            <a:r>
              <a:rPr lang="en-US" sz="2000" dirty="0"/>
              <a:t>Enables Participants to declare which profiles or use cases they wish to support in production </a:t>
            </a:r>
          </a:p>
          <a:p>
            <a:pPr lvl="1">
              <a:buFont typeface="System Font Regular"/>
              <a:buChar char="⁃"/>
            </a:pPr>
            <a:r>
              <a:rPr lang="en-US" sz="2000" dirty="0"/>
              <a:t>Supports multiple exchange methods, or “Transaction Patterns,” such as: push, query/retrieve, and publish/subscribe   </a:t>
            </a:r>
          </a:p>
          <a:p>
            <a:pPr marL="0" indent="0">
              <a:buNone/>
            </a:pPr>
            <a:r>
              <a:rPr lang="en-US" sz="1200" dirty="0">
                <a:ea typeface="Calibri"/>
                <a:cs typeface="Calibri"/>
              </a:rPr>
              <a:t> </a:t>
            </a:r>
            <a:endParaRPr lang="en-US" sz="2000" dirty="0">
              <a:ea typeface="Calibri"/>
              <a:cs typeface="Calibri"/>
            </a:endParaRPr>
          </a:p>
          <a:p>
            <a:pPr marL="457200" indent="-457200">
              <a:buFont typeface="+mj-lt"/>
              <a:buAutoNum type="arabicPeriod" startAt="6"/>
            </a:pPr>
            <a:r>
              <a:rPr lang="en-US" sz="2000" b="1" dirty="0"/>
              <a:t>New Networks.  </a:t>
            </a:r>
            <a:r>
              <a:rPr lang="en-US" sz="2000" dirty="0"/>
              <a:t>If the Coordinating Committee exercises its authority to enter into agreements to broaden access to data to enhance connectivity across platforms and networks, Participants may choose to opt-out of participation in those platforms or networks for any reason by providing the Coordinating Committee written notification of its decision to opt-out.  At any time, a Participant may reverse its decision to opt-out.</a:t>
            </a:r>
            <a:endParaRPr lang="en-US" sz="2000" dirty="0">
              <a:ea typeface="Calibri"/>
              <a:cs typeface="Calibri"/>
            </a:endParaRPr>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8</a:t>
            </a:fld>
            <a:endParaRPr lang="en-US" dirty="0"/>
          </a:p>
        </p:txBody>
      </p:sp>
    </p:spTree>
    <p:extLst>
      <p:ext uri="{BB962C8B-B14F-4D97-AF65-F5344CB8AC3E}">
        <p14:creationId xmlns:p14="http://schemas.microsoft.com/office/powerpoint/2010/main" val="310299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DURSA Highlights</a:t>
            </a:r>
          </a:p>
        </p:txBody>
      </p:sp>
      <p:sp>
        <p:nvSpPr>
          <p:cNvPr id="3" name="Content Placeholder 2"/>
          <p:cNvSpPr>
            <a:spLocks noGrp="1"/>
          </p:cNvSpPr>
          <p:nvPr>
            <p:ph idx="1"/>
          </p:nvPr>
        </p:nvSpPr>
        <p:spPr>
          <a:xfrm>
            <a:off x="609600" y="1783083"/>
            <a:ext cx="10972800" cy="4225723"/>
          </a:xfrm>
        </p:spPr>
        <p:txBody>
          <a:bodyPr>
            <a:noAutofit/>
          </a:bodyPr>
          <a:lstStyle/>
          <a:p>
            <a:pPr marL="0" lvl="0" indent="0" fontAlgn="base">
              <a:buNone/>
            </a:pPr>
            <a:r>
              <a:rPr lang="en-US" sz="2200" b="1" dirty="0"/>
              <a:t>7.  Privacy and Security Obligations.  </a:t>
            </a:r>
            <a:r>
              <a:rPr lang="en-US" sz="2200" dirty="0"/>
              <a:t>Many Participants are HIPAA covered entities or business associates of the Participant’s covered entity customers.  Other Participants are governmental agencies that are subject to their own legal requirements to protect the privacy and security of health information.  For any Participants that are not already subject to HIPAA, or government agencies, the DURSA requires them to comply with HIPAA as a matter of contract.  Participants are also subject to other state or federal laws, referred to as Applicable Law.  The DURSA does include specific requirements that address areas of high risk to the network related to: system access policies, identification, authentication, enterprise security, malicious software, and auditing and monitoring access.  </a:t>
            </a:r>
          </a:p>
          <a:p>
            <a:pPr marL="457200" lvl="0" indent="-457200" fontAlgn="base">
              <a:buFont typeface="+mj-lt"/>
              <a:buAutoNum type="arabicPeriod" startAt="4"/>
            </a:pPr>
            <a:endParaRPr lang="en-US" sz="2150" b="1" dirty="0"/>
          </a:p>
          <a:p>
            <a:pPr marL="457200" indent="-457200">
              <a:buFont typeface="+mj-lt"/>
              <a:buAutoNum type="arabicPeriod" startAt="4"/>
            </a:pPr>
            <a:endParaRPr lang="en-US" dirty="0"/>
          </a:p>
        </p:txBody>
      </p:sp>
      <p:sp>
        <p:nvSpPr>
          <p:cNvPr id="4" name="Footer Placeholder 3"/>
          <p:cNvSpPr>
            <a:spLocks noGrp="1"/>
          </p:cNvSpPr>
          <p:nvPr>
            <p:ph type="ftr" sz="quarter" idx="3"/>
          </p:nvPr>
        </p:nvSpPr>
        <p:spPr>
          <a:xfrm>
            <a:off x="1090724" y="6448961"/>
            <a:ext cx="4867313" cy="409039"/>
          </a:xfrm>
          <a:prstGeom prst="rect">
            <a:avLst/>
          </a:prstGeom>
        </p:spPr>
        <p:txBody>
          <a:bodyPr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eHealth Exchange. All Rights Reserved. </a:t>
            </a:r>
            <a:endParaRPr lang="en-US" dirty="0"/>
          </a:p>
        </p:txBody>
      </p:sp>
      <p:sp>
        <p:nvSpPr>
          <p:cNvPr id="5" name="Slide Number Placeholder 4"/>
          <p:cNvSpPr>
            <a:spLocks noGrp="1"/>
          </p:cNvSpPr>
          <p:nvPr>
            <p:ph type="sldNum" sz="quarter" idx="4"/>
          </p:nvPr>
        </p:nvSpPr>
        <p:spPr/>
        <p:txBody>
          <a:bodyPr/>
          <a:lstStyle/>
          <a:p>
            <a:fld id="{110F2CD9-D4A6-D649-B317-3FECD8B02543}" type="slidenum">
              <a:rPr lang="en-US" smtClean="0"/>
              <a:pPr/>
              <a:t>9</a:t>
            </a:fld>
            <a:endParaRPr lang="en-US" dirty="0"/>
          </a:p>
        </p:txBody>
      </p:sp>
    </p:spTree>
    <p:extLst>
      <p:ext uri="{BB962C8B-B14F-4D97-AF65-F5344CB8AC3E}">
        <p14:creationId xmlns:p14="http://schemas.microsoft.com/office/powerpoint/2010/main" val="1000444045"/>
      </p:ext>
    </p:extLst>
  </p:cSld>
  <p:clrMapOvr>
    <a:masterClrMapping/>
  </p:clrMapOvr>
</p:sld>
</file>

<file path=ppt/theme/theme1.xml><?xml version="1.0" encoding="utf-8"?>
<a:theme xmlns:a="http://schemas.openxmlformats.org/drawingml/2006/main" name="Office Theme">
  <a:themeElements>
    <a:clrScheme name="Custom 8">
      <a:dk1>
        <a:srgbClr val="0170BB"/>
      </a:dk1>
      <a:lt1>
        <a:srgbClr val="FFFFFF"/>
      </a:lt1>
      <a:dk2>
        <a:srgbClr val="474847"/>
      </a:dk2>
      <a:lt2>
        <a:srgbClr val="F17C21"/>
      </a:lt2>
      <a:accent1>
        <a:srgbClr val="CCE2E9"/>
      </a:accent1>
      <a:accent2>
        <a:srgbClr val="062855"/>
      </a:accent2>
      <a:accent3>
        <a:srgbClr val="F1AB1D"/>
      </a:accent3>
      <a:accent4>
        <a:srgbClr val="216ED8"/>
      </a:accent4>
      <a:accent5>
        <a:srgbClr val="18342E"/>
      </a:accent5>
      <a:accent6>
        <a:srgbClr val="65C0A7"/>
      </a:accent6>
      <a:hlink>
        <a:srgbClr val="216ED8"/>
      </a:hlink>
      <a:folHlink>
        <a:srgbClr val="3F61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9C4A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11293</TotalTime>
  <Words>6876</Words>
  <Application>Microsoft Office PowerPoint</Application>
  <PresentationFormat>Widescreen</PresentationFormat>
  <Paragraphs>465</Paragraphs>
  <Slides>56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Aptos</vt:lpstr>
      <vt:lpstr>Arial</vt:lpstr>
      <vt:lpstr>Arial Nova Light</vt:lpstr>
      <vt:lpstr>Calibri</vt:lpstr>
      <vt:lpstr>Courier New</vt:lpstr>
      <vt:lpstr>Montserrat Light</vt:lpstr>
      <vt:lpstr>System Font Regular</vt:lpstr>
      <vt:lpstr>Wingdings</vt:lpstr>
      <vt:lpstr>Office Theme</vt:lpstr>
      <vt:lpstr>PowerPoint Presentation</vt:lpstr>
      <vt:lpstr>Topics</vt:lpstr>
      <vt:lpstr>PowerPoint Presentation</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DURSA Highlights</vt:lpstr>
      <vt:lpstr>PowerPoint Presentation</vt:lpstr>
      <vt:lpstr>May I ask other Participants to demonstrate that they follow DURSA requirements and/or Applicable Law?  </vt:lpstr>
      <vt:lpstr>May I require other Participants follow my organization’s internal policies?  What about my state’s laws? </vt:lpstr>
      <vt:lpstr>PowerPoint Presentation</vt:lpstr>
      <vt:lpstr>PowerPoint Presentation</vt:lpstr>
      <vt:lpstr>PowerPoint Presentation</vt:lpstr>
      <vt:lpstr>Recognizing that I request data for Treatment purposes from at least 1 other Participant, may I respond to Participant A but not Participant B? </vt:lpstr>
      <vt:lpstr>After receiving data requested for Treatment purposes, are participants permitted to subsequently disclose that data to others for non-Treatment purposes?</vt:lpstr>
      <vt:lpstr>PowerPoint Presentation</vt:lpstr>
      <vt:lpstr>Which provisions of the DURSA must Participants flow down within their organization to their users?</vt:lpstr>
      <vt:lpstr>Which provisions of the DURSA must Participants flow down within their organization to their users?  [continued]</vt:lpstr>
      <vt:lpstr>Which provisions of the DURSA must Participants flow down to their technology partners?</vt:lpstr>
      <vt:lpstr>Which provisions of the DURSA must Participants flow down to their participating organizations?</vt:lpstr>
      <vt:lpstr>Which provisions of the DURSA must Participants flow down to their participating organizations? [continued]</vt:lpstr>
      <vt:lpstr>DURSA Flow-Down Best Practices and Additional Considerations</vt:lpstr>
      <vt:lpstr>PowerPoint Presentation</vt:lpstr>
      <vt:lpstr>Background</vt:lpstr>
      <vt:lpstr>10 DURSA Permitted Purposes</vt:lpstr>
      <vt:lpstr>DURSA Required Responses</vt:lpstr>
      <vt:lpstr>DURSA Permitted Purposes</vt:lpstr>
      <vt:lpstr>DURSA Permitted Purposes</vt:lpstr>
      <vt:lpstr>DURSA Permitted Purposes</vt:lpstr>
      <vt:lpstr>DURSA Permitted Purposes</vt:lpstr>
      <vt:lpstr>DURSA Permitted Purposes</vt:lpstr>
      <vt:lpstr>DURSA Permitted Purposes</vt:lpstr>
      <vt:lpstr>Additional Approved Purpose of Use Codes for Non-PHI Exchange</vt:lpstr>
      <vt:lpstr>Carequality Permitted Purposes &amp; Required Responses</vt:lpstr>
      <vt:lpstr>TEFCA Exchange Purposes &amp; Required Responses</vt:lpstr>
      <vt:lpstr>PowerPoint Presentation</vt:lpstr>
      <vt:lpstr>Participating in TEFCA through the eHealth Exchange QHIN</vt:lpstr>
      <vt:lpstr>Participating in TEFCA through the eHealth Exchange QHIN – Cont. </vt:lpstr>
      <vt:lpstr>TEFCA Participant/Subparticipant Terms of Participation </vt:lpstr>
      <vt:lpstr>TEFCA Standard Operating Procedures (SOPs)  </vt:lpstr>
      <vt:lpstr>eHealth Exchange QHIN TEFCA Terms &amp; Conditions</vt:lpstr>
      <vt:lpstr>eHealth Exchange QHIN TEFCA Protocols and Supplements</vt:lpstr>
      <vt:lpstr>TEFCA Requirements Documentation and Educational Resources</vt:lpstr>
      <vt:lpstr>PowerPoint Presentation</vt:lpstr>
    </vt:vector>
  </TitlesOfParts>
  <Manager/>
  <Company>eHealth Exchange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Meeting 2022</dc:title>
  <dc:subject/>
  <dc:creator/>
  <cp:keywords/>
  <dc:description/>
  <cp:lastModifiedBy>Tina Feldmann</cp:lastModifiedBy>
  <cp:revision>259</cp:revision>
  <dcterms:created xsi:type="dcterms:W3CDTF">2014-11-20T18:56:47Z</dcterms:created>
  <dcterms:modified xsi:type="dcterms:W3CDTF">2024-09-19T15:07:34Z</dcterms:modified>
  <cp:category/>
</cp:coreProperties>
</file>